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04"/>
  </p:handoutMasterIdLst>
  <p:sldIdLst>
    <p:sldId id="256" r:id="rId3"/>
    <p:sldId id="294" r:id="rId5"/>
    <p:sldId id="258" r:id="rId6"/>
    <p:sldId id="259" r:id="rId7"/>
    <p:sldId id="261" r:id="rId8"/>
    <p:sldId id="262" r:id="rId9"/>
    <p:sldId id="263" r:id="rId10"/>
    <p:sldId id="292" r:id="rId11"/>
    <p:sldId id="264" r:id="rId12"/>
    <p:sldId id="265" r:id="rId13"/>
    <p:sldId id="291" r:id="rId14"/>
    <p:sldId id="266" r:id="rId15"/>
    <p:sldId id="268" r:id="rId16"/>
    <p:sldId id="267" r:id="rId17"/>
    <p:sldId id="269" r:id="rId18"/>
    <p:sldId id="270" r:id="rId19"/>
    <p:sldId id="271" r:id="rId20"/>
    <p:sldId id="272" r:id="rId21"/>
    <p:sldId id="276" r:id="rId22"/>
    <p:sldId id="278" r:id="rId23"/>
    <p:sldId id="279" r:id="rId24"/>
    <p:sldId id="273" r:id="rId25"/>
    <p:sldId id="275" r:id="rId26"/>
    <p:sldId id="281" r:id="rId27"/>
    <p:sldId id="280" r:id="rId28"/>
    <p:sldId id="282" r:id="rId29"/>
    <p:sldId id="284" r:id="rId30"/>
    <p:sldId id="285" r:id="rId31"/>
    <p:sldId id="287" r:id="rId32"/>
    <p:sldId id="288" r:id="rId33"/>
    <p:sldId id="286" r:id="rId34"/>
    <p:sldId id="296" r:id="rId35"/>
    <p:sldId id="283" r:id="rId36"/>
    <p:sldId id="297" r:id="rId37"/>
    <p:sldId id="298" r:id="rId38"/>
    <p:sldId id="299" r:id="rId39"/>
    <p:sldId id="300" r:id="rId40"/>
    <p:sldId id="301" r:id="rId41"/>
    <p:sldId id="302" r:id="rId42"/>
    <p:sldId id="303" r:id="rId43"/>
    <p:sldId id="304" r:id="rId44"/>
    <p:sldId id="307" r:id="rId45"/>
    <p:sldId id="347" r:id="rId46"/>
    <p:sldId id="306" r:id="rId47"/>
    <p:sldId id="308" r:id="rId48"/>
    <p:sldId id="310" r:id="rId49"/>
    <p:sldId id="339" r:id="rId50"/>
    <p:sldId id="340" r:id="rId51"/>
    <p:sldId id="341" r:id="rId52"/>
    <p:sldId id="342" r:id="rId53"/>
    <p:sldId id="344" r:id="rId54"/>
    <p:sldId id="345" r:id="rId55"/>
    <p:sldId id="343" r:id="rId56"/>
    <p:sldId id="349" r:id="rId57"/>
    <p:sldId id="427" r:id="rId58"/>
    <p:sldId id="361" r:id="rId59"/>
    <p:sldId id="362" r:id="rId60"/>
    <p:sldId id="364" r:id="rId61"/>
    <p:sldId id="363" r:id="rId62"/>
    <p:sldId id="350" r:id="rId63"/>
    <p:sldId id="370" r:id="rId64"/>
    <p:sldId id="372" r:id="rId65"/>
    <p:sldId id="375" r:id="rId66"/>
    <p:sldId id="373" r:id="rId67"/>
    <p:sldId id="371" r:id="rId68"/>
    <p:sldId id="369" r:id="rId69"/>
    <p:sldId id="376" r:id="rId70"/>
    <p:sldId id="378" r:id="rId71"/>
    <p:sldId id="379" r:id="rId72"/>
    <p:sldId id="351" r:id="rId73"/>
    <p:sldId id="386" r:id="rId74"/>
    <p:sldId id="390" r:id="rId75"/>
    <p:sldId id="387" r:id="rId76"/>
    <p:sldId id="388" r:id="rId77"/>
    <p:sldId id="389" r:id="rId78"/>
    <p:sldId id="382" r:id="rId79"/>
    <p:sldId id="381" r:id="rId80"/>
    <p:sldId id="392" r:id="rId81"/>
    <p:sldId id="391" r:id="rId82"/>
    <p:sldId id="398" r:id="rId83"/>
    <p:sldId id="400" r:id="rId84"/>
    <p:sldId id="399" r:id="rId85"/>
    <p:sldId id="403" r:id="rId86"/>
    <p:sldId id="404" r:id="rId87"/>
    <p:sldId id="405" r:id="rId88"/>
    <p:sldId id="414" r:id="rId89"/>
    <p:sldId id="415" r:id="rId90"/>
    <p:sldId id="406" r:id="rId91"/>
    <p:sldId id="407" r:id="rId92"/>
    <p:sldId id="408" r:id="rId93"/>
    <p:sldId id="409" r:id="rId94"/>
    <p:sldId id="411" r:id="rId95"/>
    <p:sldId id="410" r:id="rId96"/>
    <p:sldId id="417" r:id="rId97"/>
    <p:sldId id="413" r:id="rId98"/>
    <p:sldId id="416" r:id="rId99"/>
    <p:sldId id="428" r:id="rId100"/>
    <p:sldId id="419" r:id="rId101"/>
    <p:sldId id="429" r:id="rId102"/>
    <p:sldId id="430" r:id="rId103"/>
  </p:sldIdLst>
  <p:sldSz cx="12192000" cy="6858000"/>
  <p:notesSz cx="7103745" cy="10234295"/>
  <p:embeddedFontLst>
    <p:embeddedFont>
      <p:font typeface="金山云技术体" charset="-122"/>
      <p:regular r:id="rId108"/>
    </p:embeddedFont>
    <p:embeddedFont>
      <p:font typeface="DejaVu Math TeX Gyre" panose="02000503000000000000" charset="0"/>
      <p:regular r:id="rId10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9" Type="http://schemas.openxmlformats.org/officeDocument/2006/relationships/font" Target="fonts/font2.fntdata"/><Relationship Id="rId108" Type="http://schemas.openxmlformats.org/officeDocument/2006/relationships/font" Target="fonts/font1.fntdata"/><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handoutMaster" Target="handoutMasters/handoutMaster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68.wmf"/><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1.vml.rels><?xml version="1.0" encoding="UTF-8" standalone="yes"?>
<Relationships xmlns="http://schemas.openxmlformats.org/package/2006/relationships"><Relationship Id="rId7" Type="http://schemas.openxmlformats.org/officeDocument/2006/relationships/image" Target="../media/image77.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7" Type="http://schemas.openxmlformats.org/officeDocument/2006/relationships/image" Target="../media/image85.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wmf"/><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109.wmf"/><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20.vml.rels><?xml version="1.0" encoding="UTF-8" standalone="yes"?>
<Relationships xmlns="http://schemas.openxmlformats.org/package/2006/relationships"><Relationship Id="rId5" Type="http://schemas.openxmlformats.org/officeDocument/2006/relationships/image" Target="../media/image144.wmf"/><Relationship Id="rId4" Type="http://schemas.openxmlformats.org/officeDocument/2006/relationships/image" Target="../media/image142.emf"/><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39.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55.wmf"/><Relationship Id="rId7" Type="http://schemas.openxmlformats.org/officeDocument/2006/relationships/image" Target="../media/image154.wmf"/><Relationship Id="rId6" Type="http://schemas.openxmlformats.org/officeDocument/2006/relationships/image" Target="../media/image153.wmf"/><Relationship Id="rId5" Type="http://schemas.openxmlformats.org/officeDocument/2006/relationships/image" Target="../media/image152.wmf"/><Relationship Id="rId4" Type="http://schemas.openxmlformats.org/officeDocument/2006/relationships/image" Target="../media/image151.wmf"/><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2-01T00:51:2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10693.1 7354.1,'27'0,"-27"0,0 0,28 28,-28-28,27 27,-27 28,27-28,1 0,-1-27,0 28,1-1,-1-27,82 27,-27-27,55 28,-28-28,-27 27,28-27,-28 0,-55 0,83 27,-28-27,-82 0,54 28,-54-28,55 0,27 0,-55 0,1 0,-1 0,-27 27,27-27,-27 0,28 0,-28 0,27 27,-27-27,0 0,27 0,-27 0,28 0,-28 0,0 0,27 0,0 0,1 28,-28-28,0 0,27 27,-27-27,27 0,-27 27,28-27,-28 0,0 28,27-28,-27 0,27 0,-27 0,0 0,28 27,-28-27,0 0,0 0,0 0,27 0,-27 27,0-27,0 0,27 0,-27 0,0 28,0-28,0 0,28 0,-28 0,0 0,27 0,-27 27,27-27,1 0,-28 0,54 27,56-27,-83 0,1 28,26-28,-26 0,-1 0,-27 0,27 0,-27 0,0 0,28 0,-28 0,27 0,0 0,28 0,-28 0,28 0,-55 0,27 0,-27 0,0 0,28 0,-28-28,27 28,-27-27,27 27,-27-27,28 27,-1 0,-27-28,0 28,0 0,27 0,-27-27,0 27,0 0,28-27,-28 27,0-28,0 28,0-27,0 27,0-27,0 27,0-28,0 28,0 0,0-27,0 27,0-27,0 27,0-28,0 28,0-27,0 27,0-27,0-1,0 28,0-27,0 27,0-27,0 27,0 0,0-28,0 1,-28 27,28-27,0 27,-27-28,27 1,0 27,-27-27,27 27,0-28,-28 28,28-27,-27 0,27-1,-27 28,27-27,0 27,0 0,0-27,-28 27,28 0,-27-28,27 28,0-27,-27 27,27 0,-28-28,28 28,-27-27,27 27,-27 0,27-27,-28 27,1-28,0 28,-1 0,1-27,27 27,0 0,-27 0,27 0,-28 0,1 0,27-27,-27 27,27 0,-28 0,28 0,-27 0,27 0,0 0,-28 0,56 0,-28 0,0 0,27 0,-27 0,28 0,-28 0,0 0,27 0,-27 0,0-28,27 28,-27 0,28 0,-28 0,27 0,-27 0,0 0,27-27,-27 27,0 0,28 0,-28 0,0-27,0 27,27 0,-27-28,0 28,0 0,0-27,0 27,0 0,0-27,0 27,0 0,0-28,0 28,0-27,0 27,0 0,0-27,0 27,0 0,0-28,0 1,0 27,0 0,0-27,0 27,0 0,0-28,0 28,0 0,0-27,0 0,0 27,0 0,0-28,0 28,0 0,0-27,0 27,-27-27,27 27,0-28,0 28,0 0,0 0,0-27,0 27,0 0,0-27,0 27,0 0,0-28,0 28,0 0,0-27,0 27,0 0,0 0,0-27,0 27,0 0,0-28,0 28,0 0,0-27,0 27,0 0,0 0,-28 0,28-27,0 27,0 0,0 0,0 0,0-28,-27 28,27 0,0 0,0 0,0-27,0 27,0 0,-27 0,27 0,0 0,0-27,-28 27,28 0,0 0,-27 0,27 0,0-28,-27 28,27 0,0 0,0 0,0-27,0 27,-28 0,28 0,0 0,0 0,-27-27,27 27,-28 0,28 0,0 0,0-28,-27 28,27 0,-27 0,27-27,-28 27,28 0,-27-27,27 27,0 0,-27-28,27 28,0 0,-28 0,28-27,0 27,-27 0,27 0,0 0,0 0,0-27,0 27,-27 0,27 0,0-28,-28 28,28 0,0 0,0-27,0 27,0 0,0 0,-27-27,27-1,0 28,-27-27,27 27,0-28,0 28,0 0,0-27,-28 27,28 0,0-27,0 27,0-28,0 28,0 0,0 0,0-27,-27 27,27-27,0 27,0-28,-27 28,27-27,0 27,0-27,-28 27,28-28,0 28,0-27,0 27,0 0,0-27,0 27,0 0,0 0,0-28,0 28,0-27,0 27,0-27,-27 27,27-28,0 28,0 0,0-27,0 0,0 27,0-28,0 1,0 27,0-27,0 27,0-28,0 28,0-27,0 0,0-1,0 28,0 0,0-27,0 27,0-27,0 27,0-28,27 28,-27 0,0 0,0-27,0 0,0-1,0 28,28-27,-28 27,0-27,0 27,27-28,-27 28,0 0,0-27,0 27,27-27,-27-1,0 28,0 0,28-27,-28 27,0-27,0 27,0 0,27-28,-27 28,0-27,27 27,-27 0,0-27,0 27,28 0,-28-28,27 28,-27-27,27 0,-27 27,28 0,-28 0,0-28,27 28,-27 0,0 0,0-27,27 27,-27 0,0 0,28 0,-28 0,0-27,27 27,-27 0,0 0,27 0,-27-28,0 28,28 0,-28 0,0 0,27-27,-27 27,0 0,28 0,-28-28,27 28,-27 0,0 0,27-27,-27 27,0 0,28 0,-28 0,0 0,27 0,-27 0,0 0,27 0,-27 0,28 0,-28 0,27 0,-27 0,0 0,27 0,-27 0,0 0,28 0,-1 0,-27 0,27 0,-27 0,0 0,28 0,-28 0,0 0,27 27,0-27,-27 28,28-28,-28 0,0 0,27 27,0 1,-27-28,28 27,-28-27,0 27,27-27,-27 28,0-28,27 27,-27-27,0 27,28 1,-28-28,0 27,27 0,-27 1,27 26,1-26,-1-1,-27 28,27-28,1 55,-1-55,-27 1,0-28,27 27,-27 0,0-27,28 55,-28-28,27-27,-27 55,27 0,-27-55,28 54,-28-54,0 28,0-28,27 27,-27 0,0-27,27 28,1-1,-28 0,27 1,-27-28,0 27,27 0,-27-27,0 28,28-28,-28 27,0-27,27 27,-27-27,0 0,0 28,0-28,27 0,-27 0,0 27,28-27,-28 27,27 1,-27-28,27 0,-27 27,28-27,-28 28,27-28,-27 27,0-27,0 0,27 27,-27-27,28 0,-1 0,-27 28,28-28,-1 27,-27-27,27 0,-27 0,28 0,-28 0,0 0,0 0,27 0,0 0,-27 0,55 0,-28 0,1 0,-1 0,0 0,-27 0,0 0,28 0,-28-27,27 27,-27 0,27 0,-27 0,28-28,-28 28,27 0,-27 0,0-27,27 27,-27 0,0-27,28 27,-28-28,0 28,0-27,0 27,27 0,-27 0,0-28,0 28,27-27,-27 27,0-27,0 27,0-28,28 28,-28 0,0-27,0 0,0 27,0-28,0 1,0 0,0-1,0 1,0-55,0 27,0 28,0-55,0 55,-28-28,1 0,27 1,0-28,0 54,-27 1,27-28,0 1,-28-28,1 0,27 54,0-26,0 54,0-55,0 55,-27-55,27 55,0-27,0-1,-28 1,28 0,0 27,0-28,0 28,0-27,0 27,0 0,0-27,0-1,0 28,0-27,0 0,0-1,0 28,0 0,0-27,0 0,0 27,0-28,28 28,-28-27,0 27,0 0,0-27,0 27,0 0,0-28,0 28,0 0,0-27,0 27,0 0,0-27,0 27,0-28,0 1,0 0,0-1,0 1,0-28,0 55,0-54,0 54,0-55,0 28,0 27,-28 0,28-28,28 28,-28 0,0-27,0 27,27-27,-27 27,27-28,1 1,-1 27,-27-27,27 27,1 0,-28-28,0 28,27 0,0 0,-27 0,0-27,0 27,28 0,-28 0,0 0,27-27,0 27,-27 0,28 0,54-28,-55 28,-27-27,27 27,-27 0,28 0,-1 0,-27 0,27 0,1-27,-1 27,0 0,1-28,-1 28,0 0,28-27,0 27,-1-27,-26 27,-1-28,-27 28,0 0,28 0,-56-27,28-28,0 55,-27-55,-1 55,28-27,0 27,-27-27,27 27,-27-28,27 28,0-27,0 27,0 0,-28-27,28 27,0 0,0 0,0-28,0 28,0-27,0 27,0-27,0-28,0 55,0-55,0 55,0-54,0 54,28-28,-28 28,0-27,0 27,0 0,0 0,0-27,-28-28,-26-27,26 0,-163-164,0 0,27 82,109 82,-27 0,27 0,28 54,0 1,-1 27,1 0,0-27,-1 27,28 0,-82-28,55 28,-110-27,28 0,81 27,-54 0,0-28,55 28,-55-27,55 0,-28 27,-27 0,-27 0,27 0,0 0,54 0,-54 0,55 0,-55 0,55 27,-55 0,54-27,-26 28,-1-1,0 0,28 1,-1-1,1 0,-28 1,28-1,0 0,-1-27,28 28,0-28,-27 27,0-27,27 55,-28-55,28 27,-27 0,0 28,-1-27,28-1,-27 28,0-1,-1 28,28-54,-27 26,27-26,0-1,-27 28,27-28,0 55,-28 0,1-55,27 55,0-54,0 26,0-26,0-1,0 28,-27-28,27 0,0 1,0-1,0 28,-28-1,28 28,-27-27,27-55,0 27,0 1,0-1,0 1,0-1,0-27,-27 27,27-27,0 28,0-1,0 0,-28 1,28 26,0-54,-27 28,27-1,-27 0,-1 28,1 0,0-28,27 0,-28-27,28 28,0-28,-27 54,27-54,-27 28,-1 54,28-55,-27 28,0-1,-1 56,1-83,0 28,-1-1,-26 83,54-82,-55 27,28 0,-1 0,28-55,0 1,-27 54,27-55,-55 55,55-55,-27 28,27-28,-28 1,28 26,-27-54,27 28,0-1,-27 0,27-27,0 28,-28 26,1-26,27 26,-27-26,27-1,-55 28,55 27,-27-55,-28 55,55-27,-55 27,28-28,0 1,-1 27,1-27,0 0,-1 27,1-55,0 0,27 55,-55-27,55 0,-27-28,27 0,-28 28,1 0,0-1,27-26,0-1,-28-27,28 55,-27-55,27 27,-27 55,27-82,0 27,-28 1,28-1,0-27,-27 55,27-55,0 27,0-27,0 0,0 0,0 27,0-27,0 28,0-28,-27 27,27-27,0 27,0-27,0 28,0-28,0 0,0 27,0 0,0-27,0 28,0-28,0 27,0-27,0 0,0 28,0-28,0 27,0-27,0 27,0 1,0-28,0 27,0 0,0 28,0-28,0-27,0 28,0-28,0 0,0 27,0-27,0 0,0 0,0 27,27-27,-27 0,0 28,0-28,27 0,-27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2-01T00:51:2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13700.1 4019.1,'0'0,"0"0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30T15:48:12"/>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13700.1 4019.1,'0'0,"0"0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customXml" Target="../ink/ink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customXml" Target="../ink/ink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35.png"/><Relationship Id="rId6" Type="http://schemas.openxmlformats.org/officeDocument/2006/relationships/oleObject" Target="../embeddings/oleObject5.bin"/><Relationship Id="rId5" Type="http://schemas.openxmlformats.org/officeDocument/2006/relationships/image" Target="../media/image34.wmf"/><Relationship Id="rId4" Type="http://schemas.openxmlformats.org/officeDocument/2006/relationships/oleObject" Target="../embeddings/oleObject4.bin"/><Relationship Id="rId3" Type="http://schemas.openxmlformats.org/officeDocument/2006/relationships/oleObject" Target="../embeddings/oleObject3.bin"/><Relationship Id="rId2" Type="http://schemas.openxmlformats.org/officeDocument/2006/relationships/image" Target="../media/image33.wmf"/><Relationship Id="rId1"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oleObject" Target="../embeddings/oleObject9.bin"/><Relationship Id="rId6" Type="http://schemas.openxmlformats.org/officeDocument/2006/relationships/image" Target="../media/image34.wmf"/><Relationship Id="rId5" Type="http://schemas.openxmlformats.org/officeDocument/2006/relationships/oleObject" Target="../embeddings/oleObject8.bin"/><Relationship Id="rId4" Type="http://schemas.openxmlformats.org/officeDocument/2006/relationships/oleObject" Target="../embeddings/oleObject7.bin"/><Relationship Id="rId3" Type="http://schemas.openxmlformats.org/officeDocument/2006/relationships/image" Target="../media/image33.wmf"/><Relationship Id="rId2" Type="http://schemas.openxmlformats.org/officeDocument/2006/relationships/oleObject" Target="../embeddings/oleObject6.bin"/><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0.wmf"/><Relationship Id="rId4" Type="http://schemas.openxmlformats.org/officeDocument/2006/relationships/oleObject" Target="../embeddings/oleObject12.bin"/><Relationship Id="rId3" Type="http://schemas.openxmlformats.org/officeDocument/2006/relationships/oleObject" Target="../embeddings/oleObject11.bin"/><Relationship Id="rId2" Type="http://schemas.openxmlformats.org/officeDocument/2006/relationships/image" Target="../media/image39.wmf"/><Relationship Id="rId1" Type="http://schemas.openxmlformats.org/officeDocument/2006/relationships/oleObject" Target="../embeddings/oleObject10.bin"/></Relationships>
</file>

<file path=ppt/slides/_rels/slide41.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oleObject" Target="../embeddings/oleObject16.bin"/><Relationship Id="rId4" Type="http://schemas.openxmlformats.org/officeDocument/2006/relationships/image" Target="../media/image40.wmf"/><Relationship Id="rId3" Type="http://schemas.openxmlformats.org/officeDocument/2006/relationships/oleObject" Target="../embeddings/oleObject15.bin"/><Relationship Id="rId2" Type="http://schemas.openxmlformats.org/officeDocument/2006/relationships/image" Target="../media/image39.wmf"/><Relationship Id="rId1" Type="http://schemas.openxmlformats.org/officeDocument/2006/relationships/oleObject" Target="../embeddings/oleObject14.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59.wmf"/><Relationship Id="rId3" Type="http://schemas.openxmlformats.org/officeDocument/2006/relationships/oleObject" Target="../embeddings/oleObject18.bin"/><Relationship Id="rId2" Type="http://schemas.openxmlformats.org/officeDocument/2006/relationships/image" Target="../media/image58.wmf"/><Relationship Id="rId1" Type="http://schemas.openxmlformats.org/officeDocument/2006/relationships/oleObject" Target="../embeddings/oleObject17.bin"/></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58.wmf"/><Relationship Id="rId2" Type="http://schemas.openxmlformats.org/officeDocument/2006/relationships/oleObject" Target="../embeddings/oleObject19.bin"/><Relationship Id="rId1" Type="http://schemas.openxmlformats.org/officeDocument/2006/relationships/image" Target="../media/image60.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59.wmf"/><Relationship Id="rId2" Type="http://schemas.openxmlformats.org/officeDocument/2006/relationships/oleObject" Target="../embeddings/oleObject20.bin"/><Relationship Id="rId1" Type="http://schemas.openxmlformats.org/officeDocument/2006/relationships/image" Target="../media/image61.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63.wmf"/><Relationship Id="rId3" Type="http://schemas.openxmlformats.org/officeDocument/2006/relationships/oleObject" Target="../embeddings/oleObject22.bin"/><Relationship Id="rId2" Type="http://schemas.openxmlformats.org/officeDocument/2006/relationships/image" Target="../media/image62.wmf"/><Relationship Id="rId1" Type="http://schemas.openxmlformats.org/officeDocument/2006/relationships/oleObject" Target="../embeddings/oleObject21.bin"/></Relationships>
</file>

<file path=ppt/slides/_rels/slide62.xml.rels><?xml version="1.0" encoding="UTF-8" standalone="yes"?>
<Relationships xmlns="http://schemas.openxmlformats.org/package/2006/relationships"><Relationship Id="rId9" Type="http://schemas.openxmlformats.org/officeDocument/2006/relationships/oleObject" Target="../embeddings/oleObject27.bin"/><Relationship Id="rId8" Type="http://schemas.openxmlformats.org/officeDocument/2006/relationships/image" Target="../media/image67.wmf"/><Relationship Id="rId7" Type="http://schemas.openxmlformats.org/officeDocument/2006/relationships/oleObject" Target="../embeddings/oleObject26.bin"/><Relationship Id="rId6" Type="http://schemas.openxmlformats.org/officeDocument/2006/relationships/image" Target="../media/image66.wmf"/><Relationship Id="rId5" Type="http://schemas.openxmlformats.org/officeDocument/2006/relationships/oleObject" Target="../embeddings/oleObject25.bin"/><Relationship Id="rId4" Type="http://schemas.openxmlformats.org/officeDocument/2006/relationships/image" Target="../media/image65.wmf"/><Relationship Id="rId3" Type="http://schemas.openxmlformats.org/officeDocument/2006/relationships/oleObject" Target="../embeddings/oleObject24.bin"/><Relationship Id="rId2" Type="http://schemas.openxmlformats.org/officeDocument/2006/relationships/image" Target="../media/image64.wmf"/><Relationship Id="rId13" Type="http://schemas.openxmlformats.org/officeDocument/2006/relationships/notesSlide" Target="../notesSlides/notesSlide17.xml"/><Relationship Id="rId12" Type="http://schemas.openxmlformats.org/officeDocument/2006/relationships/vmlDrawing" Target="../drawings/vmlDrawing10.vml"/><Relationship Id="rId11" Type="http://schemas.openxmlformats.org/officeDocument/2006/relationships/slideLayout" Target="../slideLayouts/slideLayout2.xml"/><Relationship Id="rId10" Type="http://schemas.openxmlformats.org/officeDocument/2006/relationships/image" Target="../media/image68.wmf"/><Relationship Id="rId1" Type="http://schemas.openxmlformats.org/officeDocument/2006/relationships/oleObject" Target="../embeddings/oleObject23.bin"/></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image" Target="../media/image73.wmf"/><Relationship Id="rId7" Type="http://schemas.openxmlformats.org/officeDocument/2006/relationships/oleObject" Target="../embeddings/oleObject30.bin"/><Relationship Id="rId6" Type="http://schemas.openxmlformats.org/officeDocument/2006/relationships/image" Target="../media/image72.wmf"/><Relationship Id="rId5" Type="http://schemas.openxmlformats.org/officeDocument/2006/relationships/oleObject" Target="../embeddings/oleObject29.bin"/><Relationship Id="rId4" Type="http://schemas.openxmlformats.org/officeDocument/2006/relationships/image" Target="../media/image71.wmf"/><Relationship Id="rId3" Type="http://schemas.openxmlformats.org/officeDocument/2006/relationships/oleObject" Target="../embeddings/oleObject28.bin"/><Relationship Id="rId20" Type="http://schemas.openxmlformats.org/officeDocument/2006/relationships/notesSlide" Target="../notesSlides/notesSlide18.xml"/><Relationship Id="rId2" Type="http://schemas.openxmlformats.org/officeDocument/2006/relationships/image" Target="../media/image70.png"/><Relationship Id="rId19" Type="http://schemas.openxmlformats.org/officeDocument/2006/relationships/vmlDrawing" Target="../drawings/vmlDrawing11.vml"/><Relationship Id="rId18" Type="http://schemas.openxmlformats.org/officeDocument/2006/relationships/slideLayout" Target="../slideLayouts/slideLayout2.xml"/><Relationship Id="rId17" Type="http://schemas.openxmlformats.org/officeDocument/2006/relationships/image" Target="../media/image78.png"/><Relationship Id="rId16" Type="http://schemas.openxmlformats.org/officeDocument/2006/relationships/image" Target="../media/image77.wmf"/><Relationship Id="rId15" Type="http://schemas.openxmlformats.org/officeDocument/2006/relationships/oleObject" Target="../embeddings/oleObject34.bin"/><Relationship Id="rId14" Type="http://schemas.openxmlformats.org/officeDocument/2006/relationships/image" Target="../media/image76.wmf"/><Relationship Id="rId13" Type="http://schemas.openxmlformats.org/officeDocument/2006/relationships/oleObject" Target="../embeddings/oleObject33.bin"/><Relationship Id="rId12" Type="http://schemas.openxmlformats.org/officeDocument/2006/relationships/image" Target="../media/image75.wmf"/><Relationship Id="rId11" Type="http://schemas.openxmlformats.org/officeDocument/2006/relationships/oleObject" Target="../embeddings/oleObject32.bin"/><Relationship Id="rId10" Type="http://schemas.openxmlformats.org/officeDocument/2006/relationships/image" Target="../media/image74.wmf"/><Relationship Id="rId1" Type="http://schemas.openxmlformats.org/officeDocument/2006/relationships/image" Target="../media/image69.png"/></Relationships>
</file>

<file path=ppt/slides/_rels/slide64.xml.rels><?xml version="1.0" encoding="UTF-8" standalone="yes"?>
<Relationships xmlns="http://schemas.openxmlformats.org/package/2006/relationships"><Relationship Id="rId9" Type="http://schemas.openxmlformats.org/officeDocument/2006/relationships/oleObject" Target="../embeddings/oleObject39.bin"/><Relationship Id="rId8" Type="http://schemas.openxmlformats.org/officeDocument/2006/relationships/image" Target="../media/image82.wmf"/><Relationship Id="rId7" Type="http://schemas.openxmlformats.org/officeDocument/2006/relationships/oleObject" Target="../embeddings/oleObject38.bin"/><Relationship Id="rId6" Type="http://schemas.openxmlformats.org/officeDocument/2006/relationships/image" Target="../media/image81.wmf"/><Relationship Id="rId5" Type="http://schemas.openxmlformats.org/officeDocument/2006/relationships/oleObject" Target="../embeddings/oleObject37.bin"/><Relationship Id="rId4" Type="http://schemas.openxmlformats.org/officeDocument/2006/relationships/image" Target="../media/image80.wmf"/><Relationship Id="rId3" Type="http://schemas.openxmlformats.org/officeDocument/2006/relationships/oleObject" Target="../embeddings/oleObject36.bin"/><Relationship Id="rId2" Type="http://schemas.openxmlformats.org/officeDocument/2006/relationships/image" Target="../media/image79.wmf"/><Relationship Id="rId17" Type="http://schemas.openxmlformats.org/officeDocument/2006/relationships/notesSlide" Target="../notesSlides/notesSlide19.xml"/><Relationship Id="rId16" Type="http://schemas.openxmlformats.org/officeDocument/2006/relationships/vmlDrawing" Target="../drawings/vmlDrawing12.vml"/><Relationship Id="rId15" Type="http://schemas.openxmlformats.org/officeDocument/2006/relationships/slideLayout" Target="../slideLayouts/slideLayout2.xml"/><Relationship Id="rId14" Type="http://schemas.openxmlformats.org/officeDocument/2006/relationships/image" Target="../media/image85.wmf"/><Relationship Id="rId13" Type="http://schemas.openxmlformats.org/officeDocument/2006/relationships/oleObject" Target="../embeddings/oleObject41.bin"/><Relationship Id="rId12" Type="http://schemas.openxmlformats.org/officeDocument/2006/relationships/image" Target="../media/image84.wmf"/><Relationship Id="rId11" Type="http://schemas.openxmlformats.org/officeDocument/2006/relationships/oleObject" Target="../embeddings/oleObject40.bin"/><Relationship Id="rId10" Type="http://schemas.openxmlformats.org/officeDocument/2006/relationships/image" Target="../media/image83.wmf"/><Relationship Id="rId1" Type="http://schemas.openxmlformats.org/officeDocument/2006/relationships/oleObject" Target="../embeddings/oleObject35.bin"/></Relationships>
</file>

<file path=ppt/slides/_rels/slide65.xml.rels><?xml version="1.0" encoding="UTF-8" standalone="yes"?>
<Relationships xmlns="http://schemas.openxmlformats.org/package/2006/relationships"><Relationship Id="rId9" Type="http://schemas.openxmlformats.org/officeDocument/2006/relationships/image" Target="../media/image93.png"/><Relationship Id="rId8" Type="http://schemas.openxmlformats.org/officeDocument/2006/relationships/image" Target="../media/image92.png"/><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wmf"/><Relationship Id="rId2" Type="http://schemas.openxmlformats.org/officeDocument/2006/relationships/oleObject" Target="../embeddings/oleObject42.bin"/><Relationship Id="rId13" Type="http://schemas.openxmlformats.org/officeDocument/2006/relationships/notesSlide" Target="../notesSlides/notesSlide20.xml"/><Relationship Id="rId12" Type="http://schemas.openxmlformats.org/officeDocument/2006/relationships/vmlDrawing" Target="../drawings/vmlDrawing13.vml"/><Relationship Id="rId11" Type="http://schemas.openxmlformats.org/officeDocument/2006/relationships/slideLayout" Target="../slideLayouts/slideLayout2.xml"/><Relationship Id="rId10" Type="http://schemas.openxmlformats.org/officeDocument/2006/relationships/image" Target="../media/image94.png"/><Relationship Id="rId1" Type="http://schemas.openxmlformats.org/officeDocument/2006/relationships/image" Target="../media/image86.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95.wmf"/><Relationship Id="rId1" Type="http://schemas.openxmlformats.org/officeDocument/2006/relationships/oleObject" Target="../embeddings/oleObject43.bin"/></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jpe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95.wmf"/><Relationship Id="rId1" Type="http://schemas.openxmlformats.org/officeDocument/2006/relationships/oleObject" Target="../embeddings/oleObject44.bin"/></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vmlDrawing" Target="../drawings/vmlDrawing16.vml"/><Relationship Id="rId6" Type="http://schemas.openxmlformats.org/officeDocument/2006/relationships/slideLayout" Target="../slideLayouts/slideLayout2.xml"/><Relationship Id="rId5" Type="http://schemas.openxmlformats.org/officeDocument/2006/relationships/image" Target="../media/image95.wmf"/><Relationship Id="rId4" Type="http://schemas.openxmlformats.org/officeDocument/2006/relationships/oleObject" Target="../embeddings/oleObject45.bin"/><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vmlDrawing" Target="../drawings/vmlDrawing17.vml"/><Relationship Id="rId7"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wmf"/><Relationship Id="rId1" Type="http://schemas.openxmlformats.org/officeDocument/2006/relationships/oleObject" Target="../embeddings/oleObject46.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9" Type="http://schemas.openxmlformats.org/officeDocument/2006/relationships/image" Target="../media/image110.png"/><Relationship Id="rId8" Type="http://schemas.openxmlformats.org/officeDocument/2006/relationships/image" Target="../media/image109.wmf"/><Relationship Id="rId7" Type="http://schemas.openxmlformats.org/officeDocument/2006/relationships/oleObject" Target="../embeddings/oleObject50.bin"/><Relationship Id="rId6" Type="http://schemas.openxmlformats.org/officeDocument/2006/relationships/image" Target="../media/image108.wmf"/><Relationship Id="rId5" Type="http://schemas.openxmlformats.org/officeDocument/2006/relationships/oleObject" Target="../embeddings/oleObject49.bin"/><Relationship Id="rId4" Type="http://schemas.openxmlformats.org/officeDocument/2006/relationships/image" Target="../media/image107.wmf"/><Relationship Id="rId3" Type="http://schemas.openxmlformats.org/officeDocument/2006/relationships/oleObject" Target="../embeddings/oleObject48.bin"/><Relationship Id="rId2" Type="http://schemas.openxmlformats.org/officeDocument/2006/relationships/image" Target="../media/image106.wmf"/><Relationship Id="rId12" Type="http://schemas.openxmlformats.org/officeDocument/2006/relationships/notesSlide" Target="../notesSlides/notesSlide28.xml"/><Relationship Id="rId11" Type="http://schemas.openxmlformats.org/officeDocument/2006/relationships/vmlDrawing" Target="../drawings/vmlDrawing18.vml"/><Relationship Id="rId10" Type="http://schemas.openxmlformats.org/officeDocument/2006/relationships/slideLayout" Target="../slideLayouts/slideLayout2.xml"/><Relationship Id="rId1" Type="http://schemas.openxmlformats.org/officeDocument/2006/relationships/oleObject" Target="../embeddings/oleObject47.bin"/></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image" Target="../media/image132.jpeg"/><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image" Target="../media/image129.png"/></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vmlDrawing" Target="../drawings/vmlDrawing19.vml"/><Relationship Id="rId6" Type="http://schemas.openxmlformats.org/officeDocument/2006/relationships/slideLayout" Target="../slideLayouts/slideLayout2.xml"/><Relationship Id="rId5" Type="http://schemas.openxmlformats.org/officeDocument/2006/relationships/image" Target="../media/image135.wmf"/><Relationship Id="rId4" Type="http://schemas.openxmlformats.org/officeDocument/2006/relationships/oleObject" Target="../embeddings/oleObject52.bin"/><Relationship Id="rId3" Type="http://schemas.openxmlformats.org/officeDocument/2006/relationships/image" Target="../media/image134.wmf"/><Relationship Id="rId2" Type="http://schemas.openxmlformats.org/officeDocument/2006/relationships/oleObject" Target="../embeddings/oleObject51.bin"/><Relationship Id="rId1" Type="http://schemas.openxmlformats.org/officeDocument/2006/relationships/image" Target="../media/image13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png"/></Relationships>
</file>

<file path=ppt/slides/_rels/slide89.xml.rels><?xml version="1.0" encoding="UTF-8" standalone="yes"?>
<Relationships xmlns="http://schemas.openxmlformats.org/package/2006/relationships"><Relationship Id="rId9" Type="http://schemas.openxmlformats.org/officeDocument/2006/relationships/image" Target="../media/image143.png"/><Relationship Id="rId8" Type="http://schemas.openxmlformats.org/officeDocument/2006/relationships/image" Target="../media/image142.emf"/><Relationship Id="rId7" Type="http://schemas.openxmlformats.org/officeDocument/2006/relationships/oleObject" Target="../embeddings/oleObject56.bin"/><Relationship Id="rId6" Type="http://schemas.openxmlformats.org/officeDocument/2006/relationships/image" Target="../media/image141.emf"/><Relationship Id="rId5" Type="http://schemas.openxmlformats.org/officeDocument/2006/relationships/oleObject" Target="../embeddings/oleObject55.bin"/><Relationship Id="rId4" Type="http://schemas.openxmlformats.org/officeDocument/2006/relationships/image" Target="../media/image140.emf"/><Relationship Id="rId3" Type="http://schemas.openxmlformats.org/officeDocument/2006/relationships/oleObject" Target="../embeddings/oleObject54.bin"/><Relationship Id="rId2" Type="http://schemas.openxmlformats.org/officeDocument/2006/relationships/image" Target="../media/image139.emf"/><Relationship Id="rId14" Type="http://schemas.openxmlformats.org/officeDocument/2006/relationships/notesSlide" Target="../notesSlides/notesSlide42.xml"/><Relationship Id="rId13" Type="http://schemas.openxmlformats.org/officeDocument/2006/relationships/vmlDrawing" Target="../drawings/vmlDrawing20.vml"/><Relationship Id="rId12" Type="http://schemas.openxmlformats.org/officeDocument/2006/relationships/slideLayout" Target="../slideLayouts/slideLayout2.xml"/><Relationship Id="rId11" Type="http://schemas.openxmlformats.org/officeDocument/2006/relationships/image" Target="../media/image144.wmf"/><Relationship Id="rId10" Type="http://schemas.openxmlformats.org/officeDocument/2006/relationships/oleObject" Target="../embeddings/oleObject57.bin"/><Relationship Id="rId1" Type="http://schemas.openxmlformats.org/officeDocument/2006/relationships/oleObject" Target="../embeddings/oleObject53.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9" Type="http://schemas.openxmlformats.org/officeDocument/2006/relationships/image" Target="../media/image150.wmf"/><Relationship Id="rId8" Type="http://schemas.openxmlformats.org/officeDocument/2006/relationships/oleObject" Target="../embeddings/oleObject60.bin"/><Relationship Id="rId7" Type="http://schemas.openxmlformats.org/officeDocument/2006/relationships/image" Target="../media/image149.wmf"/><Relationship Id="rId6" Type="http://schemas.openxmlformats.org/officeDocument/2006/relationships/oleObject" Target="../embeddings/oleObject59.bin"/><Relationship Id="rId5" Type="http://schemas.openxmlformats.org/officeDocument/2006/relationships/image" Target="../media/image148.wmf"/><Relationship Id="rId4" Type="http://schemas.openxmlformats.org/officeDocument/2006/relationships/oleObject" Target="../embeddings/oleObject58.bin"/><Relationship Id="rId3" Type="http://schemas.openxmlformats.org/officeDocument/2006/relationships/image" Target="../media/image147.png"/><Relationship Id="rId26" Type="http://schemas.openxmlformats.org/officeDocument/2006/relationships/notesSlide" Target="../notesSlides/notesSlide43.xml"/><Relationship Id="rId25" Type="http://schemas.openxmlformats.org/officeDocument/2006/relationships/vmlDrawing" Target="../drawings/vmlDrawing21.vml"/><Relationship Id="rId24" Type="http://schemas.openxmlformats.org/officeDocument/2006/relationships/slideLayout" Target="../slideLayouts/slideLayout2.xml"/><Relationship Id="rId23" Type="http://schemas.openxmlformats.org/officeDocument/2006/relationships/image" Target="../media/image157.png"/><Relationship Id="rId22" Type="http://schemas.openxmlformats.org/officeDocument/2006/relationships/image" Target="../media/image156.png"/><Relationship Id="rId21" Type="http://schemas.openxmlformats.org/officeDocument/2006/relationships/oleObject" Target="../embeddings/oleObject67.bin"/><Relationship Id="rId20" Type="http://schemas.openxmlformats.org/officeDocument/2006/relationships/oleObject" Target="../embeddings/oleObject66.bin"/><Relationship Id="rId2" Type="http://schemas.openxmlformats.org/officeDocument/2006/relationships/image" Target="../media/image146.png"/><Relationship Id="rId19" Type="http://schemas.openxmlformats.org/officeDocument/2006/relationships/image" Target="../media/image155.wmf"/><Relationship Id="rId18" Type="http://schemas.openxmlformats.org/officeDocument/2006/relationships/oleObject" Target="../embeddings/oleObject65.bin"/><Relationship Id="rId17" Type="http://schemas.openxmlformats.org/officeDocument/2006/relationships/image" Target="../media/image154.wmf"/><Relationship Id="rId16" Type="http://schemas.openxmlformats.org/officeDocument/2006/relationships/oleObject" Target="../embeddings/oleObject64.bin"/><Relationship Id="rId15" Type="http://schemas.openxmlformats.org/officeDocument/2006/relationships/image" Target="../media/image153.wmf"/><Relationship Id="rId14" Type="http://schemas.openxmlformats.org/officeDocument/2006/relationships/oleObject" Target="../embeddings/oleObject63.bin"/><Relationship Id="rId13" Type="http://schemas.openxmlformats.org/officeDocument/2006/relationships/image" Target="../media/image152.wmf"/><Relationship Id="rId12" Type="http://schemas.openxmlformats.org/officeDocument/2006/relationships/oleObject" Target="../embeddings/oleObject62.bin"/><Relationship Id="rId11" Type="http://schemas.openxmlformats.org/officeDocument/2006/relationships/image" Target="../media/image151.wmf"/><Relationship Id="rId10" Type="http://schemas.openxmlformats.org/officeDocument/2006/relationships/oleObject" Target="../embeddings/oleObject61.bin"/><Relationship Id="rId1" Type="http://schemas.openxmlformats.org/officeDocument/2006/relationships/image" Target="../media/image14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vmlDrawing" Target="../drawings/vmlDrawing22.vml"/><Relationship Id="rId7"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3" Type="http://schemas.openxmlformats.org/officeDocument/2006/relationships/image" Target="../media/image159.wmf"/><Relationship Id="rId2" Type="http://schemas.openxmlformats.org/officeDocument/2006/relationships/oleObject" Target="../embeddings/oleObject68.bin"/><Relationship Id="rId1" Type="http://schemas.openxmlformats.org/officeDocument/2006/relationships/image" Target="../media/image158.png"/></Relationships>
</file>

<file path=ppt/slides/_rels/slide93.xml.rels><?xml version="1.0" encoding="UTF-8" standalone="yes"?>
<Relationships xmlns="http://schemas.openxmlformats.org/package/2006/relationships"><Relationship Id="rId9" Type="http://schemas.openxmlformats.org/officeDocument/2006/relationships/image" Target="../media/image166.png"/><Relationship Id="rId8" Type="http://schemas.openxmlformats.org/officeDocument/2006/relationships/image" Target="../media/image165.png"/><Relationship Id="rId7" Type="http://schemas.openxmlformats.org/officeDocument/2006/relationships/image" Target="../media/image164.png"/><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wmf"/><Relationship Id="rId3" Type="http://schemas.openxmlformats.org/officeDocument/2006/relationships/oleObject" Target="../embeddings/oleObject69.bin"/><Relationship Id="rId2" Type="http://schemas.openxmlformats.org/officeDocument/2006/relationships/image" Target="../media/image158.png"/><Relationship Id="rId15" Type="http://schemas.openxmlformats.org/officeDocument/2006/relationships/notesSlide" Target="../notesSlides/notesSlide46.xml"/><Relationship Id="rId14" Type="http://schemas.openxmlformats.org/officeDocument/2006/relationships/vmlDrawing" Target="../drawings/vmlDrawing23.vml"/><Relationship Id="rId13" Type="http://schemas.openxmlformats.org/officeDocument/2006/relationships/slideLayout" Target="../slideLayouts/slideLayout2.xml"/><Relationship Id="rId12" Type="http://schemas.openxmlformats.org/officeDocument/2006/relationships/image" Target="../media/image169.png"/><Relationship Id="rId11" Type="http://schemas.openxmlformats.org/officeDocument/2006/relationships/image" Target="../media/image168.png"/><Relationship Id="rId10" Type="http://schemas.openxmlformats.org/officeDocument/2006/relationships/image" Target="../media/image167.png"/><Relationship Id="rId1" Type="http://schemas.openxmlformats.org/officeDocument/2006/relationships/image" Target="../media/image163.png"/></Relationships>
</file>

<file path=ppt/slides/_rels/slide94.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vmlDrawing" Target="../drawings/vmlDrawing24.vml"/><Relationship Id="rId5" Type="http://schemas.openxmlformats.org/officeDocument/2006/relationships/slideLayout" Target="../slideLayouts/slideLayout2.xml"/><Relationship Id="rId4" Type="http://schemas.openxmlformats.org/officeDocument/2006/relationships/image" Target="../media/image170.png"/><Relationship Id="rId3" Type="http://schemas.openxmlformats.org/officeDocument/2006/relationships/image" Target="../media/image159.wmf"/><Relationship Id="rId2" Type="http://schemas.openxmlformats.org/officeDocument/2006/relationships/oleObject" Target="../embeddings/oleObject70.bin"/><Relationship Id="rId1" Type="http://schemas.openxmlformats.org/officeDocument/2006/relationships/image" Target="../media/image15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slideLayout" Target="../slideLayouts/slideLayout2.xml"/><Relationship Id="rId7" Type="http://schemas.openxmlformats.org/officeDocument/2006/relationships/image" Target="../media/image177.png"/><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effectLst/>
                <a:latin typeface="金山云技术体" charset="-122"/>
                <a:ea typeface="金山云技术体" charset="-122"/>
              </a:rPr>
              <a:t>人工智能</a:t>
            </a:r>
            <a:r>
              <a:rPr lang="zh-CN" altLang="en-US" dirty="0">
                <a:effectLst/>
                <a:latin typeface="金山云技术体" charset="-122"/>
                <a:ea typeface="金山云技术体" charset="-122"/>
              </a:rPr>
              <a:t>期末复习</a:t>
            </a:r>
            <a:endParaRPr lang="zh-CN" altLang="en-US" dirty="0">
              <a:effectLst/>
              <a:latin typeface="金山云技术体" charset="-122"/>
              <a:ea typeface="金山云技术体" charset="-122"/>
            </a:endParaRPr>
          </a:p>
        </p:txBody>
      </p:sp>
      <p:sp>
        <p:nvSpPr>
          <p:cNvPr id="5" name="副标题 4"/>
          <p:cNvSpPr>
            <a:spLocks noGrp="1"/>
          </p:cNvSpPr>
          <p:nvPr>
            <p:ph type="subTitle" idx="1"/>
          </p:nvPr>
        </p:nvSpPr>
        <p:spPr/>
        <p:txBody>
          <a:bodyPr/>
          <a:lstStyle/>
          <a:p>
            <a:r>
              <a:rPr lang="zh-CN" altLang="en-US" dirty="0">
                <a:latin typeface="金山云技术体" charset="-122"/>
                <a:ea typeface="金山云技术体" charset="-122"/>
              </a:rPr>
              <a:t>林星辰</a:t>
            </a:r>
            <a:endParaRPr lang="zh-CN" altLang="en-US" dirty="0">
              <a:latin typeface="金山云技术体" charset="-122"/>
              <a:ea typeface="金山云技术体"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a:t>
            </a:r>
            <a:r>
              <a:rPr lang="zh-CN" altLang="en-US"/>
              <a:t>搜索算法（八数码</a:t>
            </a:r>
            <a:r>
              <a:rPr lang="zh-CN" altLang="en-US"/>
              <a:t>问题）</a:t>
            </a:r>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atin typeface="金山云技术体" charset="-122"/>
                <a:ea typeface="金山云技术体" charset="-122"/>
                <a:cs typeface="金山云技术体" charset="-122"/>
              </a:rPr>
              <a:t>祝：考试</a:t>
            </a:r>
            <a:r>
              <a:rPr lang="zh-CN">
                <a:latin typeface="金山云技术体" charset="-122"/>
                <a:ea typeface="金山云技术体" charset="-122"/>
                <a:cs typeface="金山云技术体" charset="-122"/>
              </a:rPr>
              <a:t>顺利</a:t>
            </a:r>
            <a:endParaRPr lang="zh-CN">
              <a:latin typeface="金山云技术体" charset="-122"/>
              <a:ea typeface="金山云技术体" charset="-122"/>
              <a:cs typeface="金山云技术体"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1.</a:t>
            </a:r>
            <a:r>
              <a:rPr lang="zh-CN" altLang="en-US">
                <a:latin typeface="金山云技术体" charset="-122"/>
                <a:ea typeface="金山云技术体" charset="-122"/>
                <a:cs typeface="金山云技术体" charset="-122"/>
              </a:rPr>
              <a:t>搜索</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en-US" altLang="zh-CN">
                <a:latin typeface="金山云技术体" charset="-122"/>
                <a:ea typeface="金山云技术体" charset="-122"/>
                <a:cs typeface="金山云技术体" charset="-122"/>
              </a:rPr>
              <a:t>1.3 AO*</a:t>
            </a:r>
            <a:r>
              <a:rPr lang="zh-CN" altLang="en-US">
                <a:latin typeface="金山云技术体" charset="-122"/>
                <a:ea typeface="金山云技术体" charset="-122"/>
                <a:cs typeface="金山云技术体" charset="-122"/>
              </a:rPr>
              <a:t>搜索</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p:sp>
        <p:nvSpPr>
          <p:cNvPr id="3" name="内容占位符 2"/>
          <p:cNvSpPr>
            <a:spLocks noGrp="1"/>
          </p:cNvSpPr>
          <p:nvPr>
            <p:ph idx="1"/>
          </p:nvPr>
        </p:nvSpPr>
        <p:spPr/>
        <p:txBody>
          <a:bodyPr/>
          <a:p>
            <a:r>
              <a:rPr lang="zh-CN" altLang="en-US"/>
              <a:t>问题规约：</a:t>
            </a:r>
            <a:endParaRPr lang="zh-CN" altLang="en-US"/>
          </a:p>
          <a:p>
            <a:pPr lvl="1"/>
            <a:r>
              <a:rPr lang="zh-CN" altLang="en-US"/>
              <a:t>把复杂的问题变换为若干需要同时处理的较为简单的子问题后再加以分别求解</a:t>
            </a:r>
            <a:endParaRPr lang="zh-CN" altLang="en-US"/>
          </a:p>
          <a:p>
            <a:pPr lvl="1"/>
            <a:r>
              <a:rPr lang="zh-CN" altLang="en-US"/>
              <a:t>只有子问题全部解决时，问题才算解决;</a:t>
            </a:r>
            <a:endParaRPr lang="zh-CN" altLang="en-US"/>
          </a:p>
          <a:p>
            <a:pPr lvl="0"/>
            <a:r>
              <a:rPr lang="zh-CN" altLang="en-US"/>
              <a:t>应用问题归约策略得到的状态空间图，也称为 “与或图”</a:t>
            </a:r>
            <a:endParaRPr lang="zh-CN" altLang="en-US"/>
          </a:p>
        </p:txBody>
      </p:sp>
      <p:sp>
        <p:nvSpPr>
          <p:cNvPr id="4" name="椭圆 3"/>
          <p:cNvSpPr/>
          <p:nvPr/>
        </p:nvSpPr>
        <p:spPr>
          <a:xfrm>
            <a:off x="1968500" y="408368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在家上厕所</a:t>
            </a:r>
            <a:endParaRPr lang="zh-CN" altLang="en-US"/>
          </a:p>
        </p:txBody>
      </p:sp>
      <p:sp>
        <p:nvSpPr>
          <p:cNvPr id="5" name="椭圆 4"/>
          <p:cNvSpPr/>
          <p:nvPr/>
        </p:nvSpPr>
        <p:spPr>
          <a:xfrm>
            <a:off x="1085215" y="5448300"/>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脱裤子</a:t>
            </a:r>
            <a:endParaRPr lang="zh-CN" altLang="en-US"/>
          </a:p>
        </p:txBody>
      </p:sp>
      <p:sp>
        <p:nvSpPr>
          <p:cNvPr id="6" name="椭圆 5"/>
          <p:cNvSpPr/>
          <p:nvPr/>
        </p:nvSpPr>
        <p:spPr>
          <a:xfrm>
            <a:off x="2887345" y="5448300"/>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坐在马桶上</a:t>
            </a:r>
            <a:endParaRPr lang="zh-CN" altLang="en-US"/>
          </a:p>
        </p:txBody>
      </p:sp>
      <p:cxnSp>
        <p:nvCxnSpPr>
          <p:cNvPr id="7" name="直接箭头连接符 6"/>
          <p:cNvCxnSpPr>
            <a:stCxn id="4" idx="3"/>
            <a:endCxn id="5" idx="0"/>
          </p:cNvCxnSpPr>
          <p:nvPr/>
        </p:nvCxnSpPr>
        <p:spPr>
          <a:xfrm flipH="1">
            <a:off x="1705610" y="4759960"/>
            <a:ext cx="444500" cy="6883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a:stCxn id="4" idx="5"/>
            <a:endCxn id="6" idx="0"/>
          </p:cNvCxnSpPr>
          <p:nvPr/>
        </p:nvCxnSpPr>
        <p:spPr>
          <a:xfrm>
            <a:off x="3027045" y="4759960"/>
            <a:ext cx="480695" cy="6883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任意多边形 11"/>
          <p:cNvSpPr/>
          <p:nvPr/>
        </p:nvSpPr>
        <p:spPr>
          <a:xfrm>
            <a:off x="1942465" y="5002530"/>
            <a:ext cx="1362710" cy="288925"/>
          </a:xfrm>
          <a:custGeom>
            <a:avLst/>
            <a:gdLst>
              <a:gd name="connisteX0" fmla="*/ 0 w 1362996"/>
              <a:gd name="connsiteY0" fmla="*/ 94686 h 288644"/>
              <a:gd name="connisteX1" fmla="*/ 415290 w 1362996"/>
              <a:gd name="connsiteY1" fmla="*/ 287726 h 288644"/>
              <a:gd name="connisteX2" fmla="*/ 1290320 w 1362996"/>
              <a:gd name="connsiteY2" fmla="*/ 20391 h 288644"/>
              <a:gd name="connisteX3" fmla="*/ 1260475 w 1362996"/>
              <a:gd name="connsiteY3" fmla="*/ 35631 h 288644"/>
            </a:gdLst>
            <a:ahLst/>
            <a:cxnLst>
              <a:cxn ang="0">
                <a:pos x="connisteX0" y="connsiteY0"/>
              </a:cxn>
              <a:cxn ang="0">
                <a:pos x="connisteX1" y="connsiteY1"/>
              </a:cxn>
              <a:cxn ang="0">
                <a:pos x="connisteX2" y="connsiteY2"/>
              </a:cxn>
              <a:cxn ang="0">
                <a:pos x="connisteX3" y="connsiteY3"/>
              </a:cxn>
            </a:cxnLst>
            <a:rect l="l" t="t" r="r" b="b"/>
            <a:pathLst>
              <a:path w="1362997" h="288645">
                <a:moveTo>
                  <a:pt x="0" y="94686"/>
                </a:moveTo>
                <a:cubicBezTo>
                  <a:pt x="65405" y="138501"/>
                  <a:pt x="157480" y="302331"/>
                  <a:pt x="415290" y="287726"/>
                </a:cubicBezTo>
                <a:cubicBezTo>
                  <a:pt x="673100" y="273121"/>
                  <a:pt x="1121410" y="70556"/>
                  <a:pt x="1290320" y="20391"/>
                </a:cubicBezTo>
                <a:cubicBezTo>
                  <a:pt x="1459230" y="-29774"/>
                  <a:pt x="1283970" y="27376"/>
                  <a:pt x="1260475" y="35631"/>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p:sp>
        <p:nvSpPr>
          <p:cNvPr id="3" name="内容占位符 2"/>
          <p:cNvSpPr>
            <a:spLocks noGrp="1"/>
          </p:cNvSpPr>
          <p:nvPr>
            <p:ph idx="1"/>
          </p:nvPr>
        </p:nvSpPr>
        <p:spPr/>
        <p:txBody>
          <a:bodyPr/>
          <a:p>
            <a:r>
              <a:rPr lang="zh-CN" altLang="en-US"/>
              <a:t>与图</a:t>
            </a:r>
            <a:endParaRPr lang="zh-CN" altLang="en-US"/>
          </a:p>
          <a:p>
            <a:pPr lvl="1"/>
            <a:r>
              <a:rPr lang="zh-CN" altLang="en-US"/>
              <a:t>用圆弧将几条节点间关联 弧连接在一起</a:t>
            </a:r>
            <a:endParaRPr lang="zh-CN" altLang="en-US"/>
          </a:p>
          <a:p>
            <a:pPr lvl="1"/>
            <a:r>
              <a:rPr lang="zh-CN" altLang="en-US"/>
              <a:t>表示问题分解为子问题;</a:t>
            </a:r>
            <a:endParaRPr lang="zh-CN" altLang="en-US"/>
          </a:p>
          <a:p>
            <a:pPr lvl="1"/>
            <a:r>
              <a:rPr lang="zh-CN" altLang="en-US">
                <a:highlight>
                  <a:srgbClr val="FFFF00"/>
                </a:highlight>
              </a:rPr>
              <a:t>子问题全部解决才会导致问题的解决</a:t>
            </a:r>
            <a:endParaRPr lang="zh-CN" altLang="en-US">
              <a:highlight>
                <a:srgbClr val="FFFF00"/>
              </a:highlight>
            </a:endParaRPr>
          </a:p>
          <a:p>
            <a:pPr lvl="0"/>
            <a:r>
              <a:rPr lang="zh-CN" altLang="en-US"/>
              <a:t>或图</a:t>
            </a:r>
            <a:endParaRPr lang="zh-CN" altLang="en-US"/>
          </a:p>
          <a:p>
            <a:pPr lvl="1"/>
            <a:r>
              <a:rPr lang="zh-CN" altLang="en-US"/>
              <a:t>问题可以有多种分解方式;</a:t>
            </a:r>
            <a:endParaRPr lang="zh-CN" altLang="en-US" sz="2400"/>
          </a:p>
          <a:p>
            <a:pPr lvl="1"/>
            <a:r>
              <a:rPr lang="zh-CN" altLang="en-US"/>
              <a:t> </a:t>
            </a:r>
            <a:r>
              <a:rPr lang="zh-CN" altLang="en-US">
                <a:highlight>
                  <a:srgbClr val="FFFF00"/>
                </a:highlight>
              </a:rPr>
              <a:t>只要一种分解方式或状态变迁操作能导致最终 </a:t>
            </a:r>
            <a:r>
              <a:rPr lang="zh-CN" altLang="en-US"/>
              <a:t>的解答成功即可;</a:t>
            </a:r>
            <a:endParaRPr lang="zh-CN" altLang="en-US"/>
          </a:p>
          <a:p>
            <a:pPr lvl="1"/>
            <a:endParaRPr lang="zh-CN" altLang="en-US"/>
          </a:p>
        </p:txBody>
      </p:sp>
      <p:sp>
        <p:nvSpPr>
          <p:cNvPr id="4" name="椭圆 3"/>
          <p:cNvSpPr/>
          <p:nvPr/>
        </p:nvSpPr>
        <p:spPr>
          <a:xfrm>
            <a:off x="7940040" y="158432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在家上厕所</a:t>
            </a:r>
            <a:endParaRPr lang="zh-CN" altLang="en-US"/>
          </a:p>
        </p:txBody>
      </p:sp>
      <p:sp>
        <p:nvSpPr>
          <p:cNvPr id="5" name="椭圆 4"/>
          <p:cNvSpPr/>
          <p:nvPr/>
        </p:nvSpPr>
        <p:spPr>
          <a:xfrm>
            <a:off x="7056755" y="274510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脱裤子</a:t>
            </a:r>
            <a:endParaRPr lang="zh-CN" altLang="en-US"/>
          </a:p>
        </p:txBody>
      </p:sp>
      <p:sp>
        <p:nvSpPr>
          <p:cNvPr id="6" name="椭圆 5"/>
          <p:cNvSpPr/>
          <p:nvPr/>
        </p:nvSpPr>
        <p:spPr>
          <a:xfrm>
            <a:off x="8858885" y="274510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坐在马桶上</a:t>
            </a:r>
            <a:endParaRPr lang="zh-CN" altLang="en-US"/>
          </a:p>
        </p:txBody>
      </p:sp>
      <p:sp>
        <p:nvSpPr>
          <p:cNvPr id="11" name="椭圆 10"/>
          <p:cNvSpPr/>
          <p:nvPr/>
        </p:nvSpPr>
        <p:spPr>
          <a:xfrm>
            <a:off x="4191000" y="4822190"/>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上厕所</a:t>
            </a:r>
            <a:endParaRPr lang="zh-CN" altLang="en-US"/>
          </a:p>
        </p:txBody>
      </p:sp>
      <p:sp>
        <p:nvSpPr>
          <p:cNvPr id="12" name="椭圆 11"/>
          <p:cNvSpPr/>
          <p:nvPr/>
        </p:nvSpPr>
        <p:spPr>
          <a:xfrm>
            <a:off x="2682240" y="592264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在家上厕所</a:t>
            </a:r>
            <a:endParaRPr lang="zh-CN" altLang="en-US"/>
          </a:p>
        </p:txBody>
      </p:sp>
      <p:sp>
        <p:nvSpPr>
          <p:cNvPr id="13" name="椭圆 12"/>
          <p:cNvSpPr/>
          <p:nvPr/>
        </p:nvSpPr>
        <p:spPr>
          <a:xfrm>
            <a:off x="4191000" y="592264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去</a:t>
            </a:r>
            <a:r>
              <a:rPr lang="zh-CN" altLang="en-US"/>
              <a:t>公共厕所</a:t>
            </a:r>
            <a:endParaRPr lang="zh-CN" altLang="en-US"/>
          </a:p>
        </p:txBody>
      </p:sp>
      <p:sp>
        <p:nvSpPr>
          <p:cNvPr id="14" name="椭圆 13"/>
          <p:cNvSpPr/>
          <p:nvPr/>
        </p:nvSpPr>
        <p:spPr>
          <a:xfrm>
            <a:off x="5699760" y="584517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找</a:t>
            </a:r>
            <a:r>
              <a:rPr lang="zh-CN" altLang="en-US"/>
              <a:t>个角落</a:t>
            </a:r>
            <a:endParaRPr lang="zh-CN" altLang="en-US"/>
          </a:p>
        </p:txBody>
      </p:sp>
      <p:cxnSp>
        <p:nvCxnSpPr>
          <p:cNvPr id="7" name="直接箭头连接符 6"/>
          <p:cNvCxnSpPr>
            <a:stCxn id="4" idx="3"/>
            <a:endCxn id="5" idx="0"/>
          </p:cNvCxnSpPr>
          <p:nvPr/>
        </p:nvCxnSpPr>
        <p:spPr>
          <a:xfrm flipH="1">
            <a:off x="7677150" y="2260600"/>
            <a:ext cx="444500" cy="4845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a:stCxn id="4" idx="5"/>
            <a:endCxn id="6" idx="0"/>
          </p:cNvCxnSpPr>
          <p:nvPr/>
        </p:nvCxnSpPr>
        <p:spPr>
          <a:xfrm>
            <a:off x="8998585" y="2260600"/>
            <a:ext cx="480695" cy="4845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任意多边形 8"/>
          <p:cNvSpPr/>
          <p:nvPr/>
        </p:nvSpPr>
        <p:spPr>
          <a:xfrm>
            <a:off x="7943850" y="2390140"/>
            <a:ext cx="1308100" cy="433070"/>
          </a:xfrm>
          <a:custGeom>
            <a:avLst/>
            <a:gdLst>
              <a:gd name="connisteX0" fmla="*/ 0 w 1307875"/>
              <a:gd name="connsiteY0" fmla="*/ 14807 h 433318"/>
              <a:gd name="connisteX1" fmla="*/ 550545 w 1307875"/>
              <a:gd name="connsiteY1" fmla="*/ 433272 h 433318"/>
              <a:gd name="connisteX2" fmla="*/ 1254760 w 1307875"/>
              <a:gd name="connsiteY2" fmla="*/ 37032 h 433318"/>
              <a:gd name="connisteX3" fmla="*/ 1210945 w 1307875"/>
              <a:gd name="connsiteY3" fmla="*/ 37032 h 433318"/>
            </a:gdLst>
            <a:ahLst/>
            <a:cxnLst>
              <a:cxn ang="0">
                <a:pos x="connisteX0" y="connsiteY0"/>
              </a:cxn>
              <a:cxn ang="0">
                <a:pos x="connisteX1" y="connsiteY1"/>
              </a:cxn>
              <a:cxn ang="0">
                <a:pos x="connisteX2" y="connsiteY2"/>
              </a:cxn>
              <a:cxn ang="0">
                <a:pos x="connisteX3" y="connsiteY3"/>
              </a:cxn>
            </a:cxnLst>
            <a:rect l="l" t="t" r="r" b="b"/>
            <a:pathLst>
              <a:path w="1307876" h="433319">
                <a:moveTo>
                  <a:pt x="0" y="14808"/>
                </a:moveTo>
                <a:cubicBezTo>
                  <a:pt x="95885" y="106248"/>
                  <a:pt x="299720" y="428828"/>
                  <a:pt x="550545" y="433273"/>
                </a:cubicBezTo>
                <a:cubicBezTo>
                  <a:pt x="801370" y="437718"/>
                  <a:pt x="1122680" y="116408"/>
                  <a:pt x="1254760" y="37033"/>
                </a:cubicBezTo>
                <a:cubicBezTo>
                  <a:pt x="1386840" y="-42342"/>
                  <a:pt x="1233805" y="29413"/>
                  <a:pt x="1210945" y="37033"/>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直接箭头连接符 9"/>
          <p:cNvCxnSpPr>
            <a:stCxn id="11" idx="3"/>
            <a:endCxn id="12" idx="7"/>
          </p:cNvCxnSpPr>
          <p:nvPr/>
        </p:nvCxnSpPr>
        <p:spPr>
          <a:xfrm flipH="1">
            <a:off x="3740785" y="5498465"/>
            <a:ext cx="631825" cy="5403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a:stCxn id="11" idx="4"/>
            <a:endCxn id="13" idx="0"/>
          </p:cNvCxnSpPr>
          <p:nvPr/>
        </p:nvCxnSpPr>
        <p:spPr>
          <a:xfrm>
            <a:off x="4811395" y="5614670"/>
            <a:ext cx="0" cy="3079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a:stCxn id="11" idx="5"/>
          </p:cNvCxnSpPr>
          <p:nvPr/>
        </p:nvCxnSpPr>
        <p:spPr>
          <a:xfrm>
            <a:off x="5249545" y="5498465"/>
            <a:ext cx="758190" cy="5594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p:sp>
        <p:nvSpPr>
          <p:cNvPr id="5" name="椭圆 4"/>
          <p:cNvSpPr/>
          <p:nvPr/>
        </p:nvSpPr>
        <p:spPr>
          <a:xfrm>
            <a:off x="1840230" y="423354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脱裤子</a:t>
            </a:r>
            <a:endParaRPr lang="zh-CN" altLang="en-US"/>
          </a:p>
        </p:txBody>
      </p:sp>
      <p:sp>
        <p:nvSpPr>
          <p:cNvPr id="6" name="椭圆 5"/>
          <p:cNvSpPr/>
          <p:nvPr/>
        </p:nvSpPr>
        <p:spPr>
          <a:xfrm>
            <a:off x="3463290" y="423354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坐在马桶上</a:t>
            </a:r>
            <a:endParaRPr lang="zh-CN" altLang="en-US"/>
          </a:p>
        </p:txBody>
      </p:sp>
      <p:sp>
        <p:nvSpPr>
          <p:cNvPr id="7" name="椭圆 6"/>
          <p:cNvSpPr/>
          <p:nvPr/>
        </p:nvSpPr>
        <p:spPr>
          <a:xfrm>
            <a:off x="4408805" y="1880870"/>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上厕所</a:t>
            </a:r>
            <a:endParaRPr lang="zh-CN" altLang="en-US"/>
          </a:p>
        </p:txBody>
      </p:sp>
      <p:sp>
        <p:nvSpPr>
          <p:cNvPr id="8" name="椭圆 7"/>
          <p:cNvSpPr/>
          <p:nvPr/>
        </p:nvSpPr>
        <p:spPr>
          <a:xfrm>
            <a:off x="2900045" y="298132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在家上厕所</a:t>
            </a:r>
            <a:endParaRPr lang="zh-CN" altLang="en-US"/>
          </a:p>
        </p:txBody>
      </p:sp>
      <p:sp>
        <p:nvSpPr>
          <p:cNvPr id="9" name="椭圆 8"/>
          <p:cNvSpPr/>
          <p:nvPr/>
        </p:nvSpPr>
        <p:spPr>
          <a:xfrm>
            <a:off x="4408805" y="298132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去</a:t>
            </a:r>
            <a:r>
              <a:rPr lang="zh-CN" altLang="en-US"/>
              <a:t>公共厕所</a:t>
            </a:r>
            <a:endParaRPr lang="zh-CN" altLang="en-US"/>
          </a:p>
        </p:txBody>
      </p:sp>
      <p:sp>
        <p:nvSpPr>
          <p:cNvPr id="10" name="椭圆 9"/>
          <p:cNvSpPr/>
          <p:nvPr/>
        </p:nvSpPr>
        <p:spPr>
          <a:xfrm>
            <a:off x="5917565" y="2903855"/>
            <a:ext cx="1240155"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找</a:t>
            </a:r>
            <a:r>
              <a:rPr lang="zh-CN" altLang="en-US"/>
              <a:t>个角落</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p:sp>
        <p:nvSpPr>
          <p:cNvPr id="3" name="内容占位符 2"/>
          <p:cNvSpPr>
            <a:spLocks noGrp="1"/>
          </p:cNvSpPr>
          <p:nvPr>
            <p:ph idx="1"/>
          </p:nvPr>
        </p:nvSpPr>
        <p:spPr/>
        <p:txBody>
          <a:bodyPr/>
          <a:p>
            <a:r>
              <a:rPr lang="en-US" altLang="zh-CN"/>
              <a:t>K</a:t>
            </a:r>
            <a:r>
              <a:rPr lang="zh-CN" altLang="en-US"/>
              <a:t>连接</a:t>
            </a:r>
            <a:endParaRPr lang="zh-CN" altLang="en-US"/>
          </a:p>
          <a:p>
            <a:pPr lvl="1"/>
            <a:endParaRPr lang="zh-CN" altLang="en-US"/>
          </a:p>
          <a:p>
            <a:pPr lvl="1"/>
            <a:r>
              <a:rPr lang="zh-CN" altLang="en-US"/>
              <a:t>从父节点到K个子节点的连接，子节点间有“与”关系;</a:t>
            </a:r>
            <a:endParaRPr lang="zh-CN" altLang="en-US"/>
          </a:p>
          <a:p>
            <a:pPr lvl="1"/>
            <a:r>
              <a:rPr lang="zh-CN" altLang="en-US"/>
              <a:t>跟节点有两个</a:t>
            </a:r>
            <a:r>
              <a:rPr lang="en-US" altLang="zh-CN"/>
              <a:t>K</a:t>
            </a:r>
            <a:r>
              <a:rPr lang="zh-CN" altLang="en-US"/>
              <a:t>连接</a:t>
            </a:r>
            <a:endParaRPr lang="zh-CN" altLang="en-US"/>
          </a:p>
          <a:p>
            <a:pPr lvl="2"/>
            <a:r>
              <a:rPr lang="en-US" altLang="zh-CN" sz="2000"/>
              <a:t>2-</a:t>
            </a:r>
            <a:r>
              <a:rPr lang="zh-CN" altLang="en-US" sz="2000"/>
              <a:t>连接</a:t>
            </a:r>
            <a:endParaRPr lang="zh-CN" altLang="en-US" sz="2000"/>
          </a:p>
          <a:p>
            <a:pPr lvl="2"/>
            <a:r>
              <a:rPr lang="en-US" altLang="zh-CN" sz="2000"/>
              <a:t>3-</a:t>
            </a:r>
            <a:r>
              <a:rPr lang="zh-CN" altLang="en-US" sz="2000"/>
              <a:t>连接</a:t>
            </a:r>
            <a:endParaRPr lang="zh-CN" altLang="en-US" sz="2000"/>
          </a:p>
          <a:p>
            <a:pPr lvl="1"/>
            <a:endParaRPr lang="zh-CN" altLang="en-US"/>
          </a:p>
          <a:p>
            <a:endParaRPr lang="zh-CN" altLang="en-US"/>
          </a:p>
          <a:p>
            <a:pPr lvl="1"/>
            <a:endParaRPr lang="zh-CN" altLang="en-US"/>
          </a:p>
        </p:txBody>
      </p:sp>
      <p:pic>
        <p:nvPicPr>
          <p:cNvPr id="9" name="图片 8"/>
          <p:cNvPicPr>
            <a:picLocks noChangeAspect="1"/>
          </p:cNvPicPr>
          <p:nvPr/>
        </p:nvPicPr>
        <p:blipFill>
          <a:blip r:embed="rId1"/>
          <a:stretch>
            <a:fillRect/>
          </a:stretch>
        </p:blipFill>
        <p:spPr>
          <a:xfrm>
            <a:off x="6411086" y="3429209"/>
            <a:ext cx="3492875" cy="309304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p:sp>
        <p:nvSpPr>
          <p:cNvPr id="3" name="内容占位符 2"/>
          <p:cNvSpPr>
            <a:spLocks noGrp="1"/>
          </p:cNvSpPr>
          <p:nvPr>
            <p:ph idx="1"/>
          </p:nvPr>
        </p:nvSpPr>
        <p:spPr/>
        <p:txBody>
          <a:bodyPr/>
          <a:p>
            <a:pPr lvl="0"/>
            <a:r>
              <a:rPr lang="zh-CN" altLang="en-US"/>
              <a:t> 根节点——无父节点的节点</a:t>
            </a:r>
            <a:endParaRPr lang="zh-CN" altLang="en-US"/>
          </a:p>
          <a:p>
            <a:pPr lvl="1"/>
            <a:r>
              <a:rPr lang="zh-CN" altLang="en-US"/>
              <a:t>用于指示问题初始状态(和一般图一样)  </a:t>
            </a:r>
            <a:endParaRPr lang="zh-CN" altLang="en-US"/>
          </a:p>
          <a:p>
            <a:pPr lvl="0"/>
            <a:r>
              <a:rPr lang="zh-CN" altLang="en-US"/>
              <a:t>叶节点——无子节点的节点</a:t>
            </a:r>
            <a:endParaRPr lang="zh-CN" altLang="en-US"/>
          </a:p>
          <a:p>
            <a:pPr lvl="0"/>
            <a:r>
              <a:rPr lang="zh-CN" altLang="en-US">
                <a:highlight>
                  <a:srgbClr val="FFFF00"/>
                </a:highlight>
              </a:rPr>
              <a:t>终节点——能用于联合表示目标状态的节点</a:t>
            </a:r>
            <a:endParaRPr lang="zh-CN" altLang="en-US">
              <a:highlight>
                <a:srgbClr val="FFFF00"/>
              </a:highlight>
            </a:endParaRPr>
          </a:p>
          <a:p>
            <a:pPr lvl="1"/>
            <a:r>
              <a:rPr lang="zh-CN" altLang="en-US"/>
              <a:t>终节点必定是叶节点，反之不然;  </a:t>
            </a:r>
            <a:endParaRPr lang="zh-CN" altLang="en-US"/>
          </a:p>
          <a:p>
            <a:pPr lvl="1"/>
            <a:r>
              <a:rPr lang="zh-CN" altLang="en-US"/>
              <a:t>目标状态——终结点的集合。</a:t>
            </a:r>
            <a:endParaRPr lang="zh-CN" altLang="en-US"/>
          </a:p>
          <a:p>
            <a:pPr lvl="1"/>
            <a:endParaRPr lang="zh-CN" altLang="en-US"/>
          </a:p>
        </p:txBody>
      </p:sp>
      <p:pic>
        <p:nvPicPr>
          <p:cNvPr id="9" name="图片 8"/>
          <p:cNvPicPr>
            <a:picLocks noChangeAspect="1"/>
          </p:cNvPicPr>
          <p:nvPr/>
        </p:nvPicPr>
        <p:blipFill>
          <a:blip r:embed="rId1"/>
          <a:stretch>
            <a:fillRect/>
          </a:stretch>
        </p:blipFill>
        <p:spPr>
          <a:xfrm>
            <a:off x="7921116" y="2020144"/>
            <a:ext cx="3492875" cy="309304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p:sp>
        <p:nvSpPr>
          <p:cNvPr id="3" name="内容占位符 2"/>
          <p:cNvSpPr>
            <a:spLocks noGrp="1"/>
          </p:cNvSpPr>
          <p:nvPr>
            <p:ph idx="1"/>
          </p:nvPr>
        </p:nvSpPr>
        <p:spPr/>
        <p:txBody>
          <a:bodyPr/>
          <a:p>
            <a:pPr eaLnBrk="1" hangingPunct="1"/>
            <a:r>
              <a:rPr lang="zh-CN" altLang="en-US" sz="2800" b="1" dirty="0">
                <a:sym typeface="Symbol" panose="05050102010706020507" pitchFamily="18" charset="2"/>
              </a:rPr>
              <a:t>解图的生成：</a:t>
            </a:r>
            <a:endParaRPr lang="zh-CN" altLang="en-US" sz="2800" b="1" dirty="0">
              <a:sym typeface="Symbol" panose="05050102010706020507" pitchFamily="18" charset="2"/>
            </a:endParaRPr>
          </a:p>
          <a:p>
            <a:pPr lvl="1"/>
            <a:r>
              <a:rPr lang="zh-CN" altLang="en-US" sz="2000" b="1" dirty="0">
                <a:sym typeface="Symbol" panose="05050102010706020507" pitchFamily="18" charset="2"/>
              </a:rPr>
              <a:t>自</a:t>
            </a:r>
            <a:r>
              <a:rPr lang="zh-CN" altLang="en-US" sz="2000" b="1" dirty="0">
                <a:solidFill>
                  <a:srgbClr val="0000FF"/>
                </a:solidFill>
                <a:sym typeface="Symbol" panose="05050102010706020507" pitchFamily="18" charset="2"/>
              </a:rPr>
              <a:t>根节点</a:t>
            </a:r>
            <a:r>
              <a:rPr lang="zh-CN" altLang="en-US" sz="2000" b="1" dirty="0">
                <a:sym typeface="Symbol" panose="05050102010706020507" pitchFamily="18" charset="2"/>
              </a:rPr>
              <a:t>开始选</a:t>
            </a:r>
            <a:r>
              <a:rPr lang="en-US" altLang="zh-CN" sz="2000" b="1" dirty="0">
                <a:solidFill>
                  <a:srgbClr val="0000FF"/>
                </a:solidFill>
                <a:sym typeface="Symbol" panose="05050102010706020507" pitchFamily="18" charset="2"/>
              </a:rPr>
              <a:t>K-</a:t>
            </a:r>
            <a:r>
              <a:rPr lang="zh-CN" altLang="en-US" sz="2000" b="1" dirty="0">
                <a:solidFill>
                  <a:srgbClr val="0000FF"/>
                </a:solidFill>
                <a:sym typeface="Symbol" panose="05050102010706020507" pitchFamily="18" charset="2"/>
              </a:rPr>
              <a:t>连接</a:t>
            </a:r>
            <a:r>
              <a:rPr lang="en-US" altLang="zh-CN" sz="2000" b="1" dirty="0">
                <a:sym typeface="Symbol" panose="05050102010706020507" pitchFamily="18" charset="2"/>
              </a:rPr>
              <a:t>;</a:t>
            </a:r>
            <a:endParaRPr lang="en-US" altLang="zh-CN" sz="2000" b="1" dirty="0">
              <a:sym typeface="Symbol" panose="05050102010706020507" pitchFamily="18" charset="2"/>
            </a:endParaRPr>
          </a:p>
          <a:p>
            <a:pPr lvl="1"/>
            <a:r>
              <a:rPr lang="zh-CN" altLang="en-US" sz="2000" b="1" dirty="0">
                <a:sym typeface="Symbol" panose="05050102010706020507" pitchFamily="18" charset="2"/>
              </a:rPr>
              <a:t>从该</a:t>
            </a:r>
            <a:r>
              <a:rPr lang="en-US" altLang="zh-CN" sz="2000" b="1" dirty="0">
                <a:solidFill>
                  <a:srgbClr val="0000FF"/>
                </a:solidFill>
                <a:sym typeface="Symbol" panose="05050102010706020507" pitchFamily="18" charset="2"/>
              </a:rPr>
              <a:t>K-</a:t>
            </a:r>
            <a:r>
              <a:rPr lang="zh-CN" altLang="en-US" sz="2000" b="1" dirty="0">
                <a:solidFill>
                  <a:srgbClr val="0000FF"/>
                </a:solidFill>
                <a:sym typeface="Symbol" panose="05050102010706020507" pitchFamily="18" charset="2"/>
              </a:rPr>
              <a:t>连接</a:t>
            </a:r>
            <a:r>
              <a:rPr lang="zh-CN" altLang="en-US" sz="2000" b="1" dirty="0">
                <a:sym typeface="Symbol" panose="05050102010706020507" pitchFamily="18" charset="2"/>
              </a:rPr>
              <a:t>指向的</a:t>
            </a:r>
            <a:r>
              <a:rPr lang="zh-CN" altLang="en-US" sz="2000" b="1" dirty="0">
                <a:solidFill>
                  <a:srgbClr val="0000FF"/>
                </a:solidFill>
                <a:sym typeface="Symbol" panose="05050102010706020507" pitchFamily="18" charset="2"/>
              </a:rPr>
              <a:t>每个子节点</a:t>
            </a:r>
            <a:r>
              <a:rPr lang="zh-CN" altLang="en-US" sz="2000" b="1" dirty="0">
                <a:sym typeface="Symbol" panose="05050102010706020507" pitchFamily="18" charset="2"/>
              </a:rPr>
              <a:t>出发，再选一</a:t>
            </a:r>
            <a:r>
              <a:rPr lang="en-US" altLang="zh-CN" sz="2000" b="1" dirty="0">
                <a:solidFill>
                  <a:srgbClr val="0000FF"/>
                </a:solidFill>
                <a:sym typeface="Symbol" panose="05050102010706020507" pitchFamily="18" charset="2"/>
              </a:rPr>
              <a:t>K-</a:t>
            </a:r>
            <a:r>
              <a:rPr lang="zh-CN" altLang="en-US" sz="2000" b="1" dirty="0">
                <a:solidFill>
                  <a:srgbClr val="0000FF"/>
                </a:solidFill>
                <a:sym typeface="Symbol" panose="05050102010706020507" pitchFamily="18" charset="2"/>
              </a:rPr>
              <a:t>连接</a:t>
            </a:r>
            <a:r>
              <a:rPr lang="en-US" altLang="zh-CN" sz="2000" b="1" dirty="0">
                <a:sym typeface="Symbol" panose="05050102010706020507" pitchFamily="18" charset="2"/>
              </a:rPr>
              <a:t>;</a:t>
            </a:r>
            <a:endParaRPr lang="en-US" altLang="zh-CN" sz="2000" b="1" dirty="0">
              <a:sym typeface="Symbol" panose="05050102010706020507" pitchFamily="18" charset="2"/>
            </a:endParaRPr>
          </a:p>
          <a:p>
            <a:pPr lvl="1"/>
            <a:r>
              <a:rPr lang="zh-CN" altLang="en-US" sz="2000" b="1" dirty="0">
                <a:sym typeface="Symbol" panose="05050102010706020507" pitchFamily="18" charset="2"/>
              </a:rPr>
              <a:t>如此反复进行，直到所有</a:t>
            </a:r>
            <a:r>
              <a:rPr lang="en-US" altLang="zh-CN" sz="2000" b="1" dirty="0">
                <a:solidFill>
                  <a:srgbClr val="0000FF"/>
                </a:solidFill>
                <a:sym typeface="Symbol" panose="05050102010706020507" pitchFamily="18" charset="2"/>
              </a:rPr>
              <a:t>K-</a:t>
            </a:r>
            <a:r>
              <a:rPr lang="zh-CN" altLang="en-US" sz="2000" b="1" dirty="0">
                <a:solidFill>
                  <a:srgbClr val="0000FF"/>
                </a:solidFill>
                <a:sym typeface="Symbol" panose="05050102010706020507" pitchFamily="18" charset="2"/>
              </a:rPr>
              <a:t>连接</a:t>
            </a:r>
            <a:r>
              <a:rPr lang="zh-CN" altLang="en-US" sz="2000" b="1" dirty="0">
                <a:sym typeface="Symbol" panose="05050102010706020507" pitchFamily="18" charset="2"/>
              </a:rPr>
              <a:t>都指向</a:t>
            </a:r>
            <a:r>
              <a:rPr lang="zh-CN" altLang="en-US" sz="2000" b="1" dirty="0">
                <a:solidFill>
                  <a:srgbClr val="FF0000"/>
                </a:solidFill>
                <a:sym typeface="Symbol" panose="05050102010706020507" pitchFamily="18" charset="2"/>
              </a:rPr>
              <a:t>终节点</a:t>
            </a:r>
            <a:r>
              <a:rPr lang="zh-CN" altLang="en-US" sz="2000" b="1" dirty="0">
                <a:sym typeface="Symbol" panose="05050102010706020507" pitchFamily="18" charset="2"/>
              </a:rPr>
              <a:t>为止</a:t>
            </a:r>
            <a:endParaRPr lang="zh-CN" altLang="en-US" sz="2000" b="1" dirty="0">
              <a:sym typeface="Symbol" panose="05050102010706020507" pitchFamily="18" charset="2"/>
            </a:endParaRPr>
          </a:p>
        </p:txBody>
      </p:sp>
      <p:pic>
        <p:nvPicPr>
          <p:cNvPr id="9" name="图片 8"/>
          <p:cNvPicPr>
            <a:picLocks noChangeAspect="1"/>
          </p:cNvPicPr>
          <p:nvPr/>
        </p:nvPicPr>
        <p:blipFill>
          <a:blip r:embed="rId1"/>
          <a:stretch>
            <a:fillRect/>
          </a:stretch>
        </p:blipFill>
        <p:spPr>
          <a:xfrm>
            <a:off x="7400290" y="1558925"/>
            <a:ext cx="4013835" cy="35540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p:sp>
        <p:nvSpPr>
          <p:cNvPr id="3" name="内容占位符 2"/>
          <p:cNvSpPr>
            <a:spLocks noGrp="1"/>
          </p:cNvSpPr>
          <p:nvPr>
            <p:ph idx="1"/>
          </p:nvPr>
        </p:nvSpPr>
        <p:spPr/>
        <p:txBody>
          <a:bodyPr/>
          <a:p>
            <a:pPr eaLnBrk="1" hangingPunct="1"/>
            <a:r>
              <a:rPr lang="zh-CN" altLang="en-US" sz="2800" b="1" dirty="0">
                <a:sym typeface="Symbol" panose="05050102010706020507" pitchFamily="18" charset="2"/>
              </a:rPr>
              <a:t>解图的生成：</a:t>
            </a:r>
            <a:endParaRPr lang="zh-CN" altLang="en-US" sz="2800" b="1" dirty="0">
              <a:sym typeface="Symbol" panose="05050102010706020507" pitchFamily="18" charset="2"/>
            </a:endParaRPr>
          </a:p>
          <a:p>
            <a:pPr lvl="1"/>
            <a:r>
              <a:rPr lang="zh-CN" altLang="en-US" sz="2000" b="1" dirty="0">
                <a:sym typeface="Symbol" panose="05050102010706020507" pitchFamily="18" charset="2"/>
              </a:rPr>
              <a:t>自</a:t>
            </a:r>
            <a:r>
              <a:rPr lang="zh-CN" altLang="en-US" sz="2000" b="1" dirty="0">
                <a:solidFill>
                  <a:srgbClr val="0000FF"/>
                </a:solidFill>
                <a:sym typeface="Symbol" panose="05050102010706020507" pitchFamily="18" charset="2"/>
              </a:rPr>
              <a:t>根节点</a:t>
            </a:r>
            <a:r>
              <a:rPr lang="zh-CN" altLang="en-US" sz="2000" b="1" dirty="0">
                <a:sym typeface="Symbol" panose="05050102010706020507" pitchFamily="18" charset="2"/>
              </a:rPr>
              <a:t>开始选</a:t>
            </a:r>
            <a:r>
              <a:rPr lang="en-US" altLang="zh-CN" sz="2000" b="1" dirty="0">
                <a:solidFill>
                  <a:srgbClr val="0000FF"/>
                </a:solidFill>
                <a:sym typeface="Symbol" panose="05050102010706020507" pitchFamily="18" charset="2"/>
              </a:rPr>
              <a:t>K-</a:t>
            </a:r>
            <a:r>
              <a:rPr lang="zh-CN" altLang="en-US" sz="2000" b="1" dirty="0">
                <a:solidFill>
                  <a:srgbClr val="0000FF"/>
                </a:solidFill>
                <a:sym typeface="Symbol" panose="05050102010706020507" pitchFamily="18" charset="2"/>
              </a:rPr>
              <a:t>连接</a:t>
            </a:r>
            <a:r>
              <a:rPr lang="en-US" altLang="zh-CN" sz="2000" b="1" dirty="0">
                <a:sym typeface="Symbol" panose="05050102010706020507" pitchFamily="18" charset="2"/>
              </a:rPr>
              <a:t>;</a:t>
            </a:r>
            <a:endParaRPr lang="en-US" altLang="zh-CN" sz="2000" b="1" dirty="0">
              <a:sym typeface="Symbol" panose="05050102010706020507" pitchFamily="18" charset="2"/>
            </a:endParaRPr>
          </a:p>
          <a:p>
            <a:pPr lvl="1"/>
            <a:r>
              <a:rPr lang="zh-CN" altLang="en-US" sz="2000" b="1" dirty="0">
                <a:sym typeface="Symbol" panose="05050102010706020507" pitchFamily="18" charset="2"/>
              </a:rPr>
              <a:t>从该</a:t>
            </a:r>
            <a:r>
              <a:rPr lang="en-US" altLang="zh-CN" sz="2000" b="1" dirty="0">
                <a:solidFill>
                  <a:srgbClr val="0000FF"/>
                </a:solidFill>
                <a:sym typeface="Symbol" panose="05050102010706020507" pitchFamily="18" charset="2"/>
              </a:rPr>
              <a:t>K-</a:t>
            </a:r>
            <a:r>
              <a:rPr lang="zh-CN" altLang="en-US" sz="2000" b="1" dirty="0">
                <a:solidFill>
                  <a:srgbClr val="0000FF"/>
                </a:solidFill>
                <a:sym typeface="Symbol" panose="05050102010706020507" pitchFamily="18" charset="2"/>
              </a:rPr>
              <a:t>连接</a:t>
            </a:r>
            <a:r>
              <a:rPr lang="zh-CN" altLang="en-US" sz="2000" b="1" dirty="0">
                <a:sym typeface="Symbol" panose="05050102010706020507" pitchFamily="18" charset="2"/>
              </a:rPr>
              <a:t>指向的</a:t>
            </a:r>
            <a:r>
              <a:rPr lang="zh-CN" altLang="en-US" sz="2000" b="1" dirty="0">
                <a:solidFill>
                  <a:srgbClr val="0000FF"/>
                </a:solidFill>
                <a:sym typeface="Symbol" panose="05050102010706020507" pitchFamily="18" charset="2"/>
              </a:rPr>
              <a:t>每个子节点</a:t>
            </a:r>
            <a:r>
              <a:rPr lang="zh-CN" altLang="en-US" sz="2000" b="1" dirty="0">
                <a:sym typeface="Symbol" panose="05050102010706020507" pitchFamily="18" charset="2"/>
              </a:rPr>
              <a:t>出发，再选一</a:t>
            </a:r>
            <a:r>
              <a:rPr lang="en-US" altLang="zh-CN" sz="2000" b="1" dirty="0">
                <a:solidFill>
                  <a:srgbClr val="0000FF"/>
                </a:solidFill>
                <a:sym typeface="Symbol" panose="05050102010706020507" pitchFamily="18" charset="2"/>
              </a:rPr>
              <a:t>K-</a:t>
            </a:r>
            <a:r>
              <a:rPr lang="zh-CN" altLang="en-US" sz="2000" b="1" dirty="0">
                <a:solidFill>
                  <a:srgbClr val="0000FF"/>
                </a:solidFill>
                <a:sym typeface="Symbol" panose="05050102010706020507" pitchFamily="18" charset="2"/>
              </a:rPr>
              <a:t>连接</a:t>
            </a:r>
            <a:r>
              <a:rPr lang="en-US" altLang="zh-CN" sz="2000" b="1" dirty="0">
                <a:sym typeface="Symbol" panose="05050102010706020507" pitchFamily="18" charset="2"/>
              </a:rPr>
              <a:t>;</a:t>
            </a:r>
            <a:endParaRPr lang="en-US" altLang="zh-CN" sz="2000" b="1" dirty="0">
              <a:sym typeface="Symbol" panose="05050102010706020507" pitchFamily="18" charset="2"/>
            </a:endParaRPr>
          </a:p>
          <a:p>
            <a:pPr lvl="1"/>
            <a:r>
              <a:rPr lang="zh-CN" altLang="en-US" sz="2000" b="1" dirty="0">
                <a:sym typeface="Symbol" panose="05050102010706020507" pitchFamily="18" charset="2"/>
              </a:rPr>
              <a:t>如此反复进行，直到所有</a:t>
            </a:r>
            <a:r>
              <a:rPr lang="en-US" altLang="zh-CN" sz="2000" b="1" dirty="0">
                <a:solidFill>
                  <a:srgbClr val="0000FF"/>
                </a:solidFill>
                <a:sym typeface="Symbol" panose="05050102010706020507" pitchFamily="18" charset="2"/>
              </a:rPr>
              <a:t>K-</a:t>
            </a:r>
            <a:r>
              <a:rPr lang="zh-CN" altLang="en-US" sz="2000" b="1" dirty="0">
                <a:solidFill>
                  <a:srgbClr val="0000FF"/>
                </a:solidFill>
                <a:sym typeface="Symbol" panose="05050102010706020507" pitchFamily="18" charset="2"/>
              </a:rPr>
              <a:t>连接</a:t>
            </a:r>
            <a:r>
              <a:rPr lang="zh-CN" altLang="en-US" sz="2000" b="1" dirty="0">
                <a:sym typeface="Symbol" panose="05050102010706020507" pitchFamily="18" charset="2"/>
              </a:rPr>
              <a:t>都指向</a:t>
            </a:r>
            <a:r>
              <a:rPr lang="zh-CN" altLang="en-US" sz="2000" b="1" dirty="0">
                <a:solidFill>
                  <a:srgbClr val="FF0000"/>
                </a:solidFill>
                <a:sym typeface="Symbol" panose="05050102010706020507" pitchFamily="18" charset="2"/>
              </a:rPr>
              <a:t>终节点</a:t>
            </a:r>
            <a:r>
              <a:rPr lang="zh-CN" altLang="en-US" sz="2000" b="1" dirty="0">
                <a:sym typeface="Symbol" panose="05050102010706020507" pitchFamily="18" charset="2"/>
              </a:rPr>
              <a:t>为止</a:t>
            </a:r>
            <a:endParaRPr lang="zh-CN" altLang="en-US" sz="2000" b="1" dirty="0">
              <a:sym typeface="Symbol" panose="05050102010706020507" pitchFamily="18" charset="2"/>
            </a:endParaRPr>
          </a:p>
        </p:txBody>
      </p:sp>
      <p:pic>
        <p:nvPicPr>
          <p:cNvPr id="9" name="图片 8"/>
          <p:cNvPicPr>
            <a:picLocks noChangeAspect="1"/>
          </p:cNvPicPr>
          <p:nvPr/>
        </p:nvPicPr>
        <p:blipFill>
          <a:blip r:embed="rId1"/>
          <a:stretch>
            <a:fillRect/>
          </a:stretch>
        </p:blipFill>
        <p:spPr>
          <a:xfrm>
            <a:off x="7400290" y="1558925"/>
            <a:ext cx="4013835" cy="3554095"/>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6721475" y="764540"/>
              <a:ext cx="3212465" cy="4340860"/>
            </p14:xfrm>
          </p:contentPart>
        </mc:Choice>
        <mc:Fallback xmlns="">
          <p:pic>
            <p:nvPicPr>
              <p:cNvPr id="4" name="墨迹 3"/>
            </p:nvPicPr>
            <p:blipFill>
              <a:blip r:embed="rId3"/>
            </p:blipFill>
            <p:spPr>
              <a:xfrm>
                <a:off x="6721475" y="764540"/>
                <a:ext cx="3212465" cy="4340860"/>
              </a:xfrm>
              <a:prstGeom prst="rect"/>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p:sp>
        <p:nvSpPr>
          <p:cNvPr id="3" name="内容占位符 2"/>
          <p:cNvSpPr>
            <a:spLocks noGrp="1"/>
          </p:cNvSpPr>
          <p:nvPr>
            <p:ph idx="1"/>
          </p:nvPr>
        </p:nvSpPr>
        <p:spPr>
          <a:xfrm>
            <a:off x="647700" y="1558925"/>
            <a:ext cx="10515600" cy="4351338"/>
          </a:xfrm>
        </p:spPr>
        <p:txBody>
          <a:bodyPr/>
          <a:p>
            <a:pPr eaLnBrk="1" hangingPunct="1"/>
            <a:r>
              <a:rPr lang="zh-CN" altLang="en-US" sz="2800" b="1" dirty="0">
                <a:sym typeface="Symbol" panose="05050102010706020507" pitchFamily="18" charset="2"/>
              </a:rPr>
              <a:t>解图的生成：</a:t>
            </a:r>
            <a:endParaRPr lang="zh-CN" altLang="en-US" sz="2000" b="1" dirty="0">
              <a:sym typeface="Symbol" panose="05050102010706020507" pitchFamily="18" charset="2"/>
            </a:endParaRPr>
          </a:p>
        </p:txBody>
      </p:sp>
      <p:pic>
        <p:nvPicPr>
          <p:cNvPr id="9" name="图片 8"/>
          <p:cNvPicPr>
            <a:picLocks noChangeAspect="1"/>
          </p:cNvPicPr>
          <p:nvPr/>
        </p:nvPicPr>
        <p:blipFill>
          <a:blip r:embed="rId1"/>
          <a:stretch>
            <a:fillRect/>
          </a:stretch>
        </p:blipFill>
        <p:spPr>
          <a:xfrm>
            <a:off x="647700" y="2356485"/>
            <a:ext cx="4013835" cy="3554095"/>
          </a:xfrm>
          <a:prstGeom prst="rect">
            <a:avLst/>
          </a:prstGeom>
        </p:spPr>
      </p:pic>
      <p:pic>
        <p:nvPicPr>
          <p:cNvPr id="5" name="图片 4"/>
          <p:cNvPicPr>
            <a:picLocks noChangeAspect="1"/>
          </p:cNvPicPr>
          <p:nvPr/>
        </p:nvPicPr>
        <p:blipFill>
          <a:blip r:embed="rId2"/>
          <a:stretch>
            <a:fillRect/>
          </a:stretch>
        </p:blipFill>
        <p:spPr>
          <a:xfrm>
            <a:off x="5411470" y="258445"/>
            <a:ext cx="5994400" cy="6299200"/>
          </a:xfrm>
          <a:prstGeom prst="rect">
            <a:avLst/>
          </a:prstGeom>
        </p:spPr>
      </p:pic>
      <p:pic>
        <p:nvPicPr>
          <p:cNvPr id="4" name="图片 3"/>
          <p:cNvPicPr>
            <a:picLocks noChangeAspect="1"/>
          </p:cNvPicPr>
          <p:nvPr/>
        </p:nvPicPr>
        <p:blipFill>
          <a:blip r:embed="rId3"/>
          <a:stretch>
            <a:fillRect/>
          </a:stretch>
        </p:blipFill>
        <p:spPr>
          <a:xfrm>
            <a:off x="647700" y="2355850"/>
            <a:ext cx="4322445" cy="3975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1.</a:t>
            </a:r>
            <a:r>
              <a:rPr lang="zh-CN" altLang="en-US">
                <a:latin typeface="金山云技术体" charset="-122"/>
                <a:ea typeface="金山云技术体" charset="-122"/>
                <a:cs typeface="金山云技术体" charset="-122"/>
              </a:rPr>
              <a:t>搜索</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en-US" altLang="zh-CN">
                <a:latin typeface="金山云技术体" charset="-122"/>
                <a:ea typeface="金山云技术体" charset="-122"/>
                <a:cs typeface="金山云技术体" charset="-122"/>
              </a:rPr>
              <a:t>1.1 A</a:t>
            </a:r>
            <a:r>
              <a:rPr lang="zh-CN" altLang="en-US">
                <a:latin typeface="金山云技术体" charset="-122"/>
                <a:ea typeface="金山云技术体" charset="-122"/>
                <a:cs typeface="金山云技术体" charset="-122"/>
              </a:rPr>
              <a:t>搜索</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p:sp>
        <p:nvSpPr>
          <p:cNvPr id="3" name="内容占位符 2"/>
          <p:cNvSpPr>
            <a:spLocks noGrp="1"/>
          </p:cNvSpPr>
          <p:nvPr>
            <p:ph idx="1"/>
          </p:nvPr>
        </p:nvSpPr>
        <p:spPr>
          <a:xfrm>
            <a:off x="647700" y="1558925"/>
            <a:ext cx="10515600" cy="4351338"/>
          </a:xfrm>
        </p:spPr>
        <p:txBody>
          <a:bodyPr/>
          <a:p>
            <a:pPr eaLnBrk="1" hangingPunct="1"/>
            <a:r>
              <a:rPr lang="zh-CN" altLang="en-US" sz="2800" b="1" dirty="0">
                <a:sym typeface="Symbol" panose="05050102010706020507" pitchFamily="18" charset="2"/>
              </a:rPr>
              <a:t>解图的生成：</a:t>
            </a:r>
            <a:endParaRPr lang="zh-CN" altLang="en-US" sz="2000" b="1" dirty="0">
              <a:sym typeface="Symbol" panose="05050102010706020507" pitchFamily="18" charset="2"/>
            </a:endParaRPr>
          </a:p>
        </p:txBody>
      </p:sp>
      <p:grpSp>
        <p:nvGrpSpPr>
          <p:cNvPr id="240643" name="Group 3"/>
          <p:cNvGrpSpPr/>
          <p:nvPr/>
        </p:nvGrpSpPr>
        <p:grpSpPr>
          <a:xfrm>
            <a:off x="2746375" y="1300480"/>
            <a:ext cx="4718050" cy="5181600"/>
            <a:chOff x="1214" y="732"/>
            <a:chExt cx="2972" cy="3264"/>
          </a:xfrm>
        </p:grpSpPr>
        <p:grpSp>
          <p:nvGrpSpPr>
            <p:cNvPr id="33796" name="Group 4"/>
            <p:cNvGrpSpPr/>
            <p:nvPr/>
          </p:nvGrpSpPr>
          <p:grpSpPr>
            <a:xfrm>
              <a:off x="1214" y="732"/>
              <a:ext cx="2972" cy="3264"/>
              <a:chOff x="1214" y="732"/>
              <a:chExt cx="2972" cy="3264"/>
            </a:xfrm>
          </p:grpSpPr>
          <p:sp>
            <p:nvSpPr>
              <p:cNvPr id="33800" name="Oval 5"/>
              <p:cNvSpPr/>
              <p:nvPr/>
            </p:nvSpPr>
            <p:spPr>
              <a:xfrm>
                <a:off x="2724" y="876"/>
                <a:ext cx="96" cy="9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p>
            </p:txBody>
          </p:sp>
          <p:sp>
            <p:nvSpPr>
              <p:cNvPr id="33801" name="Oval 6"/>
              <p:cNvSpPr/>
              <p:nvPr/>
            </p:nvSpPr>
            <p:spPr>
              <a:xfrm>
                <a:off x="1884" y="1308"/>
                <a:ext cx="96" cy="9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p>
            </p:txBody>
          </p:sp>
          <p:sp>
            <p:nvSpPr>
              <p:cNvPr id="33802" name="Oval 7"/>
              <p:cNvSpPr/>
              <p:nvPr/>
            </p:nvSpPr>
            <p:spPr>
              <a:xfrm>
                <a:off x="2340" y="1668"/>
                <a:ext cx="96" cy="9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p>
            </p:txBody>
          </p:sp>
          <p:sp>
            <p:nvSpPr>
              <p:cNvPr id="33803" name="Oval 8"/>
              <p:cNvSpPr/>
              <p:nvPr/>
            </p:nvSpPr>
            <p:spPr>
              <a:xfrm>
                <a:off x="2772" y="2172"/>
                <a:ext cx="96" cy="9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p>
            </p:txBody>
          </p:sp>
          <p:sp>
            <p:nvSpPr>
              <p:cNvPr id="33804" name="Oval 9"/>
              <p:cNvSpPr/>
              <p:nvPr/>
            </p:nvSpPr>
            <p:spPr>
              <a:xfrm>
                <a:off x="3756" y="1596"/>
                <a:ext cx="96" cy="9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p>
            </p:txBody>
          </p:sp>
          <p:sp>
            <p:nvSpPr>
              <p:cNvPr id="33805" name="Oval 10"/>
              <p:cNvSpPr/>
              <p:nvPr/>
            </p:nvSpPr>
            <p:spPr>
              <a:xfrm>
                <a:off x="1272" y="2292"/>
                <a:ext cx="96" cy="9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p>
            </p:txBody>
          </p:sp>
          <p:sp>
            <p:nvSpPr>
              <p:cNvPr id="33806" name="Oval 11"/>
              <p:cNvSpPr/>
              <p:nvPr/>
            </p:nvSpPr>
            <p:spPr>
              <a:xfrm>
                <a:off x="1248" y="3000"/>
                <a:ext cx="96" cy="9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p>
            </p:txBody>
          </p:sp>
          <p:sp>
            <p:nvSpPr>
              <p:cNvPr id="33807" name="Oval 12"/>
              <p:cNvSpPr/>
              <p:nvPr/>
            </p:nvSpPr>
            <p:spPr>
              <a:xfrm>
                <a:off x="3756" y="3000"/>
                <a:ext cx="96" cy="9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p>
            </p:txBody>
          </p:sp>
          <p:sp>
            <p:nvSpPr>
              <p:cNvPr id="33808" name="Oval 13"/>
              <p:cNvSpPr/>
              <p:nvPr/>
            </p:nvSpPr>
            <p:spPr>
              <a:xfrm>
                <a:off x="1272" y="3564"/>
                <a:ext cx="96" cy="9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p>
            </p:txBody>
          </p:sp>
          <p:sp>
            <p:nvSpPr>
              <p:cNvPr id="33809" name="Line 14"/>
              <p:cNvSpPr/>
              <p:nvPr/>
            </p:nvSpPr>
            <p:spPr>
              <a:xfrm flipH="1">
                <a:off x="1944" y="972"/>
                <a:ext cx="840" cy="336"/>
              </a:xfrm>
              <a:prstGeom prst="line">
                <a:avLst/>
              </a:prstGeom>
              <a:ln w="9525" cap="flat" cmpd="sng">
                <a:solidFill>
                  <a:schemeClr val="tx1"/>
                </a:solidFill>
                <a:prstDash val="solid"/>
                <a:headEnd type="none" w="med" len="med"/>
                <a:tailEnd type="triangle" w="med" len="med"/>
              </a:ln>
            </p:spPr>
          </p:sp>
          <p:sp>
            <p:nvSpPr>
              <p:cNvPr id="33810" name="Line 15"/>
              <p:cNvSpPr/>
              <p:nvPr/>
            </p:nvSpPr>
            <p:spPr>
              <a:xfrm>
                <a:off x="2784" y="984"/>
                <a:ext cx="48" cy="1188"/>
              </a:xfrm>
              <a:prstGeom prst="line">
                <a:avLst/>
              </a:prstGeom>
              <a:ln w="9525" cap="flat" cmpd="sng">
                <a:solidFill>
                  <a:schemeClr val="tx1"/>
                </a:solidFill>
                <a:prstDash val="solid"/>
                <a:headEnd type="none" w="med" len="med"/>
                <a:tailEnd type="triangle" w="med" len="med"/>
              </a:ln>
            </p:spPr>
          </p:sp>
          <p:sp>
            <p:nvSpPr>
              <p:cNvPr id="33811" name="Line 16"/>
              <p:cNvSpPr/>
              <p:nvPr/>
            </p:nvSpPr>
            <p:spPr>
              <a:xfrm>
                <a:off x="2784" y="984"/>
                <a:ext cx="984" cy="624"/>
              </a:xfrm>
              <a:prstGeom prst="line">
                <a:avLst/>
              </a:prstGeom>
              <a:ln w="9525" cap="flat" cmpd="sng">
                <a:solidFill>
                  <a:schemeClr val="tx1"/>
                </a:solidFill>
                <a:prstDash val="solid"/>
                <a:headEnd type="none" w="med" len="med"/>
                <a:tailEnd type="triangle" w="med" len="med"/>
              </a:ln>
            </p:spPr>
          </p:sp>
          <p:sp>
            <p:nvSpPr>
              <p:cNvPr id="33812" name="Line 17"/>
              <p:cNvSpPr/>
              <p:nvPr/>
            </p:nvSpPr>
            <p:spPr>
              <a:xfrm flipH="1">
                <a:off x="1332" y="1404"/>
                <a:ext cx="576" cy="888"/>
              </a:xfrm>
              <a:prstGeom prst="line">
                <a:avLst/>
              </a:prstGeom>
              <a:ln w="9525" cap="flat" cmpd="sng">
                <a:solidFill>
                  <a:schemeClr val="tx1"/>
                </a:solidFill>
                <a:prstDash val="solid"/>
                <a:headEnd type="none" w="med" len="med"/>
                <a:tailEnd type="triangle" w="med" len="med"/>
              </a:ln>
            </p:spPr>
          </p:sp>
          <p:sp>
            <p:nvSpPr>
              <p:cNvPr id="33813" name="Line 18"/>
              <p:cNvSpPr/>
              <p:nvPr/>
            </p:nvSpPr>
            <p:spPr>
              <a:xfrm>
                <a:off x="1932" y="1404"/>
                <a:ext cx="432" cy="264"/>
              </a:xfrm>
              <a:prstGeom prst="line">
                <a:avLst/>
              </a:prstGeom>
              <a:ln w="9525" cap="flat" cmpd="sng">
                <a:solidFill>
                  <a:schemeClr val="tx1"/>
                </a:solidFill>
                <a:prstDash val="solid"/>
                <a:headEnd type="none" w="med" len="med"/>
                <a:tailEnd type="triangle" w="med" len="med"/>
              </a:ln>
            </p:spPr>
          </p:sp>
          <p:sp>
            <p:nvSpPr>
              <p:cNvPr id="33814" name="Line 19"/>
              <p:cNvSpPr/>
              <p:nvPr/>
            </p:nvSpPr>
            <p:spPr>
              <a:xfrm>
                <a:off x="2424" y="1764"/>
                <a:ext cx="396" cy="396"/>
              </a:xfrm>
              <a:prstGeom prst="line">
                <a:avLst/>
              </a:prstGeom>
              <a:ln w="9525" cap="flat" cmpd="sng">
                <a:solidFill>
                  <a:schemeClr val="tx1"/>
                </a:solidFill>
                <a:prstDash val="solid"/>
                <a:headEnd type="none" w="med" len="med"/>
                <a:tailEnd type="triangle" w="med" len="med"/>
              </a:ln>
            </p:spPr>
          </p:sp>
          <p:sp>
            <p:nvSpPr>
              <p:cNvPr id="33815" name="Line 20"/>
              <p:cNvSpPr/>
              <p:nvPr/>
            </p:nvSpPr>
            <p:spPr>
              <a:xfrm flipV="1">
                <a:off x="2460" y="1656"/>
                <a:ext cx="1296" cy="48"/>
              </a:xfrm>
              <a:prstGeom prst="line">
                <a:avLst/>
              </a:prstGeom>
              <a:ln w="9525" cap="flat" cmpd="sng">
                <a:solidFill>
                  <a:schemeClr val="tx1"/>
                </a:solidFill>
                <a:prstDash val="solid"/>
                <a:headEnd type="none" w="med" len="med"/>
                <a:tailEnd type="triangle" w="med" len="med"/>
              </a:ln>
            </p:spPr>
          </p:sp>
          <p:sp>
            <p:nvSpPr>
              <p:cNvPr id="33816" name="Line 21"/>
              <p:cNvSpPr/>
              <p:nvPr/>
            </p:nvSpPr>
            <p:spPr>
              <a:xfrm flipV="1">
                <a:off x="1368" y="2244"/>
                <a:ext cx="1428" cy="84"/>
              </a:xfrm>
              <a:prstGeom prst="line">
                <a:avLst/>
              </a:prstGeom>
              <a:ln w="9525" cap="flat" cmpd="sng">
                <a:solidFill>
                  <a:schemeClr val="tx1"/>
                </a:solidFill>
                <a:prstDash val="solid"/>
                <a:headEnd type="none" w="med" len="med"/>
                <a:tailEnd type="triangle" w="med" len="med"/>
              </a:ln>
            </p:spPr>
          </p:sp>
          <p:sp>
            <p:nvSpPr>
              <p:cNvPr id="33817" name="Line 22"/>
              <p:cNvSpPr/>
              <p:nvPr/>
            </p:nvSpPr>
            <p:spPr>
              <a:xfrm flipH="1">
                <a:off x="1320" y="2388"/>
                <a:ext cx="12" cy="612"/>
              </a:xfrm>
              <a:prstGeom prst="line">
                <a:avLst/>
              </a:prstGeom>
              <a:ln w="9525" cap="flat" cmpd="sng">
                <a:solidFill>
                  <a:schemeClr val="tx1"/>
                </a:solidFill>
                <a:prstDash val="solid"/>
                <a:headEnd type="none" w="med" len="med"/>
                <a:tailEnd type="triangle" w="med" len="med"/>
              </a:ln>
            </p:spPr>
          </p:sp>
          <p:sp>
            <p:nvSpPr>
              <p:cNvPr id="33818" name="Line 23"/>
              <p:cNvSpPr/>
              <p:nvPr/>
            </p:nvSpPr>
            <p:spPr>
              <a:xfrm flipH="1">
                <a:off x="2880" y="1692"/>
                <a:ext cx="912" cy="504"/>
              </a:xfrm>
              <a:prstGeom prst="line">
                <a:avLst/>
              </a:prstGeom>
              <a:ln w="9525" cap="flat" cmpd="sng">
                <a:solidFill>
                  <a:schemeClr val="tx1"/>
                </a:solidFill>
                <a:prstDash val="solid"/>
                <a:headEnd type="none" w="med" len="med"/>
                <a:tailEnd type="triangle" w="med" len="med"/>
              </a:ln>
            </p:spPr>
          </p:sp>
          <p:sp>
            <p:nvSpPr>
              <p:cNvPr id="33819" name="Line 24"/>
              <p:cNvSpPr/>
              <p:nvPr/>
            </p:nvSpPr>
            <p:spPr>
              <a:xfrm>
                <a:off x="3792" y="1692"/>
                <a:ext cx="12" cy="1296"/>
              </a:xfrm>
              <a:prstGeom prst="line">
                <a:avLst/>
              </a:prstGeom>
              <a:ln w="9525" cap="flat" cmpd="sng">
                <a:solidFill>
                  <a:schemeClr val="tx1"/>
                </a:solidFill>
                <a:prstDash val="solid"/>
                <a:headEnd type="none" w="med" len="med"/>
                <a:tailEnd type="triangle" w="med" len="med"/>
              </a:ln>
            </p:spPr>
          </p:sp>
          <p:sp>
            <p:nvSpPr>
              <p:cNvPr id="33820" name="Line 25"/>
              <p:cNvSpPr/>
              <p:nvPr/>
            </p:nvSpPr>
            <p:spPr>
              <a:xfrm flipH="1">
                <a:off x="1344" y="2256"/>
                <a:ext cx="1452" cy="756"/>
              </a:xfrm>
              <a:prstGeom prst="line">
                <a:avLst/>
              </a:prstGeom>
              <a:ln w="9525" cap="flat" cmpd="sng">
                <a:solidFill>
                  <a:schemeClr val="tx1"/>
                </a:solidFill>
                <a:prstDash val="solid"/>
                <a:headEnd type="none" w="med" len="med"/>
                <a:tailEnd type="triangle" w="med" len="med"/>
              </a:ln>
            </p:spPr>
          </p:sp>
          <p:sp>
            <p:nvSpPr>
              <p:cNvPr id="33821" name="Line 26"/>
              <p:cNvSpPr/>
              <p:nvPr/>
            </p:nvSpPr>
            <p:spPr>
              <a:xfrm flipH="1">
                <a:off x="1344" y="2268"/>
                <a:ext cx="1452" cy="1296"/>
              </a:xfrm>
              <a:prstGeom prst="line">
                <a:avLst/>
              </a:prstGeom>
              <a:ln w="9525" cap="flat" cmpd="sng">
                <a:solidFill>
                  <a:schemeClr val="tx1"/>
                </a:solidFill>
                <a:prstDash val="solid"/>
                <a:headEnd type="none" w="med" len="med"/>
                <a:tailEnd type="triangle" w="med" len="med"/>
              </a:ln>
            </p:spPr>
          </p:sp>
          <p:sp>
            <p:nvSpPr>
              <p:cNvPr id="33822" name="Line 27"/>
              <p:cNvSpPr/>
              <p:nvPr/>
            </p:nvSpPr>
            <p:spPr>
              <a:xfrm>
                <a:off x="2856" y="2268"/>
                <a:ext cx="900" cy="744"/>
              </a:xfrm>
              <a:prstGeom prst="line">
                <a:avLst/>
              </a:prstGeom>
              <a:ln w="9525" cap="flat" cmpd="sng">
                <a:solidFill>
                  <a:schemeClr val="tx1"/>
                </a:solidFill>
                <a:prstDash val="solid"/>
                <a:headEnd type="none" w="med" len="med"/>
                <a:tailEnd type="triangle" w="med" len="med"/>
              </a:ln>
            </p:spPr>
          </p:sp>
          <p:sp>
            <p:nvSpPr>
              <p:cNvPr id="33823" name="Line 28"/>
              <p:cNvSpPr/>
              <p:nvPr/>
            </p:nvSpPr>
            <p:spPr>
              <a:xfrm>
                <a:off x="1344" y="3060"/>
                <a:ext cx="2412" cy="0"/>
              </a:xfrm>
              <a:prstGeom prst="line">
                <a:avLst/>
              </a:prstGeom>
              <a:ln w="9525" cap="flat" cmpd="sng">
                <a:solidFill>
                  <a:schemeClr val="tx1"/>
                </a:solidFill>
                <a:prstDash val="solid"/>
                <a:headEnd type="none" w="med" len="med"/>
                <a:tailEnd type="triangle" w="med" len="med"/>
              </a:ln>
            </p:spPr>
          </p:sp>
          <p:sp>
            <p:nvSpPr>
              <p:cNvPr id="33824" name="Line 29"/>
              <p:cNvSpPr/>
              <p:nvPr/>
            </p:nvSpPr>
            <p:spPr>
              <a:xfrm>
                <a:off x="1320" y="3072"/>
                <a:ext cx="12" cy="504"/>
              </a:xfrm>
              <a:prstGeom prst="line">
                <a:avLst/>
              </a:prstGeom>
              <a:ln w="9525" cap="flat" cmpd="sng">
                <a:solidFill>
                  <a:schemeClr val="tx1"/>
                </a:solidFill>
                <a:prstDash val="solid"/>
                <a:headEnd type="none" w="med" len="med"/>
                <a:tailEnd type="triangle" w="med" len="med"/>
              </a:ln>
            </p:spPr>
          </p:sp>
          <p:sp>
            <p:nvSpPr>
              <p:cNvPr id="33825" name="Arc 30"/>
              <p:cNvSpPr/>
              <p:nvPr/>
            </p:nvSpPr>
            <p:spPr>
              <a:xfrm flipV="1">
                <a:off x="2796" y="1080"/>
                <a:ext cx="132" cy="72"/>
              </a:xfrm>
              <a:custGeom>
                <a:avLst/>
                <a:gdLst/>
                <a:ahLst/>
                <a:cxnLst>
                  <a:cxn ang="0">
                    <a:pos x="0" y="0"/>
                  </a:cxn>
                  <a:cxn ang="0">
                    <a:pos x="0" y="0"/>
                  </a:cxn>
                  <a:cxn ang="0">
                    <a:pos x="0" y="0"/>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33826" name="Arc 31"/>
              <p:cNvSpPr/>
              <p:nvPr/>
            </p:nvSpPr>
            <p:spPr>
              <a:xfrm flipV="1">
                <a:off x="2532" y="1704"/>
                <a:ext cx="48" cy="156"/>
              </a:xfrm>
              <a:custGeom>
                <a:avLst/>
                <a:gdLst/>
                <a:ahLst/>
                <a:cxnLst>
                  <a:cxn ang="0">
                    <a:pos x="0" y="0"/>
                  </a:cxn>
                  <a:cxn ang="0">
                    <a:pos x="0" y="0"/>
                  </a:cxn>
                  <a:cxn ang="0">
                    <a:pos x="0" y="0"/>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33827" name="Freeform 32"/>
              <p:cNvSpPr/>
              <p:nvPr/>
            </p:nvSpPr>
            <p:spPr>
              <a:xfrm>
                <a:off x="2664" y="2376"/>
                <a:ext cx="300" cy="72"/>
              </a:xfrm>
              <a:custGeom>
                <a:avLst/>
                <a:gdLst/>
                <a:ahLst/>
                <a:cxnLst>
                  <a:cxn ang="0">
                    <a:pos x="0" y="12"/>
                  </a:cxn>
                  <a:cxn ang="0">
                    <a:pos x="132" y="72"/>
                  </a:cxn>
                  <a:cxn ang="0">
                    <a:pos x="216" y="60"/>
                  </a:cxn>
                  <a:cxn ang="0">
                    <a:pos x="300" y="0"/>
                  </a:cxn>
                </a:cxnLst>
                <a:pathLst>
                  <a:path w="300" h="72">
                    <a:moveTo>
                      <a:pt x="0" y="12"/>
                    </a:moveTo>
                    <a:lnTo>
                      <a:pt x="132" y="72"/>
                    </a:lnTo>
                    <a:lnTo>
                      <a:pt x="216" y="60"/>
                    </a:lnTo>
                    <a:lnTo>
                      <a:pt x="300" y="0"/>
                    </a:ln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33828" name="Arc 33"/>
              <p:cNvSpPr/>
              <p:nvPr/>
            </p:nvSpPr>
            <p:spPr>
              <a:xfrm flipV="1">
                <a:off x="1332" y="2328"/>
                <a:ext cx="252" cy="168"/>
              </a:xfrm>
              <a:custGeom>
                <a:avLst/>
                <a:gdLst/>
                <a:ahLst/>
                <a:cxnLst>
                  <a:cxn ang="0">
                    <a:pos x="0" y="0"/>
                  </a:cxn>
                  <a:cxn ang="0">
                    <a:pos x="0" y="0"/>
                  </a:cxn>
                  <a:cxn ang="0">
                    <a:pos x="0" y="0"/>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33829" name="Arc 34"/>
              <p:cNvSpPr/>
              <p:nvPr/>
            </p:nvSpPr>
            <p:spPr>
              <a:xfrm flipV="1">
                <a:off x="1320" y="3060"/>
                <a:ext cx="216" cy="180"/>
              </a:xfrm>
              <a:custGeom>
                <a:avLst/>
                <a:gdLst/>
                <a:ahLst/>
                <a:cxnLst>
                  <a:cxn ang="0">
                    <a:pos x="0" y="0"/>
                  </a:cxn>
                  <a:cxn ang="0">
                    <a:pos x="0" y="0"/>
                  </a:cxn>
                  <a:cxn ang="0">
                    <a:pos x="0" y="0"/>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33830" name="Line 35"/>
              <p:cNvSpPr/>
              <p:nvPr/>
            </p:nvSpPr>
            <p:spPr>
              <a:xfrm flipH="1">
                <a:off x="1380" y="1764"/>
                <a:ext cx="1008" cy="540"/>
              </a:xfrm>
              <a:prstGeom prst="line">
                <a:avLst/>
              </a:prstGeom>
              <a:ln w="9525" cap="flat" cmpd="sng">
                <a:solidFill>
                  <a:schemeClr val="tx1"/>
                </a:solidFill>
                <a:prstDash val="solid"/>
                <a:headEnd type="none" w="med" len="med"/>
                <a:tailEnd type="triangle" w="med" len="med"/>
              </a:ln>
            </p:spPr>
          </p:sp>
          <p:sp>
            <p:nvSpPr>
              <p:cNvPr id="33831" name="Text Box 36"/>
              <p:cNvSpPr txBox="1"/>
              <p:nvPr/>
            </p:nvSpPr>
            <p:spPr>
              <a:xfrm>
                <a:off x="1214" y="3708"/>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latin typeface="Times New Roman" panose="02020603050405020304" pitchFamily="18" charset="0"/>
                  </a:rPr>
                  <a:t>目标</a:t>
                </a:r>
                <a:endParaRPr lang="zh-CN" altLang="en-US" sz="2400" b="1" dirty="0">
                  <a:latin typeface="Times New Roman" panose="02020603050405020304" pitchFamily="18" charset="0"/>
                </a:endParaRPr>
              </a:p>
            </p:txBody>
          </p:sp>
          <p:sp>
            <p:nvSpPr>
              <p:cNvPr id="33832" name="Text Box 37"/>
              <p:cNvSpPr txBox="1"/>
              <p:nvPr/>
            </p:nvSpPr>
            <p:spPr>
              <a:xfrm>
                <a:off x="3686" y="3156"/>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latin typeface="Times New Roman" panose="02020603050405020304" pitchFamily="18" charset="0"/>
                  </a:rPr>
                  <a:t>目标</a:t>
                </a:r>
                <a:endParaRPr lang="zh-CN" altLang="en-US" sz="2400" b="1" dirty="0">
                  <a:latin typeface="Times New Roman" panose="02020603050405020304" pitchFamily="18" charset="0"/>
                </a:endParaRPr>
              </a:p>
            </p:txBody>
          </p:sp>
          <p:sp>
            <p:nvSpPr>
              <p:cNvPr id="33833" name="Text Box 38"/>
              <p:cNvSpPr txBox="1"/>
              <p:nvPr/>
            </p:nvSpPr>
            <p:spPr>
              <a:xfrm>
                <a:off x="2795" y="732"/>
                <a:ext cx="963"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latin typeface="Times New Roman" panose="02020603050405020304" pitchFamily="18" charset="0"/>
                  </a:rPr>
                  <a:t>初始节点</a:t>
                </a:r>
                <a:r>
                  <a:rPr lang="en-US" altLang="zh-CN" sz="2400" b="1" dirty="0">
                    <a:latin typeface="Times New Roman" panose="02020603050405020304" pitchFamily="18" charset="0"/>
                  </a:rPr>
                  <a:t>s</a:t>
                </a:r>
                <a:endParaRPr lang="en-US" altLang="zh-CN" sz="2400" b="1" dirty="0">
                  <a:latin typeface="Times New Roman" panose="02020603050405020304" pitchFamily="18" charset="0"/>
                </a:endParaRPr>
              </a:p>
            </p:txBody>
          </p:sp>
        </p:grpSp>
        <p:sp>
          <p:nvSpPr>
            <p:cNvPr id="33797" name="Text Box 39"/>
            <p:cNvSpPr txBox="1"/>
            <p:nvPr/>
          </p:nvSpPr>
          <p:spPr>
            <a:xfrm>
              <a:off x="1646" y="1118"/>
              <a:ext cx="20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latin typeface="Times New Roman" panose="02020603050405020304" pitchFamily="18" charset="0"/>
                </a:rPr>
                <a:t>a</a:t>
              </a:r>
              <a:endParaRPr lang="en-US" altLang="zh-CN" sz="2400" dirty="0">
                <a:latin typeface="Times New Roman" panose="02020603050405020304" pitchFamily="18" charset="0"/>
              </a:endParaRPr>
            </a:p>
          </p:txBody>
        </p:sp>
        <p:sp>
          <p:nvSpPr>
            <p:cNvPr id="33798" name="Text Box 40"/>
            <p:cNvSpPr txBox="1"/>
            <p:nvPr/>
          </p:nvSpPr>
          <p:spPr>
            <a:xfrm>
              <a:off x="2990" y="2138"/>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latin typeface="Times New Roman" panose="02020603050405020304" pitchFamily="18" charset="0"/>
                </a:rPr>
                <a:t>b</a:t>
              </a:r>
              <a:endParaRPr lang="en-US" altLang="zh-CN" sz="2400" dirty="0">
                <a:latin typeface="Times New Roman" panose="02020603050405020304" pitchFamily="18" charset="0"/>
              </a:endParaRPr>
            </a:p>
          </p:txBody>
        </p:sp>
        <p:sp>
          <p:nvSpPr>
            <p:cNvPr id="33799" name="Text Box 41"/>
            <p:cNvSpPr txBox="1"/>
            <p:nvPr/>
          </p:nvSpPr>
          <p:spPr>
            <a:xfrm>
              <a:off x="3902" y="1502"/>
              <a:ext cx="20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latin typeface="Times New Roman" panose="02020603050405020304" pitchFamily="18" charset="0"/>
                </a:rPr>
                <a:t>c</a:t>
              </a:r>
              <a:endParaRPr lang="en-US" altLang="zh-CN" sz="2400" dirty="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0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p:sp>
        <p:nvSpPr>
          <p:cNvPr id="3" name="内容占位符 2"/>
          <p:cNvSpPr>
            <a:spLocks noGrp="1"/>
          </p:cNvSpPr>
          <p:nvPr>
            <p:ph idx="1"/>
          </p:nvPr>
        </p:nvSpPr>
        <p:spPr>
          <a:xfrm>
            <a:off x="647700" y="1558925"/>
            <a:ext cx="10515600" cy="4351338"/>
          </a:xfrm>
        </p:spPr>
        <p:txBody>
          <a:bodyPr/>
          <a:p>
            <a:pPr eaLnBrk="1" hangingPunct="1"/>
            <a:r>
              <a:rPr lang="zh-CN" altLang="en-US" sz="2800" b="1" dirty="0">
                <a:sym typeface="Symbol" panose="05050102010706020507" pitchFamily="18" charset="2"/>
              </a:rPr>
              <a:t>解图的生成：</a:t>
            </a:r>
            <a:endParaRPr lang="zh-CN" altLang="en-US" sz="2000" b="1" dirty="0">
              <a:sym typeface="Symbol" panose="05050102010706020507" pitchFamily="18" charset="2"/>
            </a:endParaRPr>
          </a:p>
        </p:txBody>
      </p:sp>
      <p:pic>
        <p:nvPicPr>
          <p:cNvPr id="4" name="图片 3"/>
          <p:cNvPicPr>
            <a:picLocks noChangeAspect="1"/>
          </p:cNvPicPr>
          <p:nvPr/>
        </p:nvPicPr>
        <p:blipFill>
          <a:blip r:embed="rId1"/>
          <a:stretch>
            <a:fillRect/>
          </a:stretch>
        </p:blipFill>
        <p:spPr>
          <a:xfrm>
            <a:off x="196215" y="2368550"/>
            <a:ext cx="3300095" cy="2104390"/>
          </a:xfrm>
          <a:prstGeom prst="rect">
            <a:avLst/>
          </a:prstGeom>
        </p:spPr>
      </p:pic>
      <p:pic>
        <p:nvPicPr>
          <p:cNvPr id="5" name="图片 4"/>
          <p:cNvPicPr>
            <a:picLocks noChangeAspect="1"/>
          </p:cNvPicPr>
          <p:nvPr/>
        </p:nvPicPr>
        <p:blipFill>
          <a:blip r:embed="rId2"/>
          <a:stretch>
            <a:fillRect/>
          </a:stretch>
        </p:blipFill>
        <p:spPr>
          <a:xfrm>
            <a:off x="3496310" y="2368550"/>
            <a:ext cx="1965960" cy="1886585"/>
          </a:xfrm>
          <a:prstGeom prst="rect">
            <a:avLst/>
          </a:prstGeom>
        </p:spPr>
      </p:pic>
      <p:pic>
        <p:nvPicPr>
          <p:cNvPr id="6" name="图片 5"/>
          <p:cNvPicPr>
            <a:picLocks noChangeAspect="1"/>
          </p:cNvPicPr>
          <p:nvPr/>
        </p:nvPicPr>
        <p:blipFill>
          <a:blip r:embed="rId3"/>
          <a:stretch>
            <a:fillRect/>
          </a:stretch>
        </p:blipFill>
        <p:spPr>
          <a:xfrm>
            <a:off x="5462270" y="2368550"/>
            <a:ext cx="2196465" cy="1886585"/>
          </a:xfrm>
          <a:prstGeom prst="rect">
            <a:avLst/>
          </a:prstGeom>
        </p:spPr>
      </p:pic>
      <p:pic>
        <p:nvPicPr>
          <p:cNvPr id="7" name="图片 6"/>
          <p:cNvPicPr>
            <a:picLocks noChangeAspect="1"/>
          </p:cNvPicPr>
          <p:nvPr/>
        </p:nvPicPr>
        <p:blipFill>
          <a:blip r:embed="rId4"/>
          <a:srcRect t="6238"/>
          <a:stretch>
            <a:fillRect/>
          </a:stretch>
        </p:blipFill>
        <p:spPr>
          <a:xfrm>
            <a:off x="7658735" y="2545715"/>
            <a:ext cx="2477770" cy="1531620"/>
          </a:xfrm>
          <a:prstGeom prst="rect">
            <a:avLst/>
          </a:prstGeom>
        </p:spPr>
      </p:pic>
      <p:pic>
        <p:nvPicPr>
          <p:cNvPr id="8" name="图片 7"/>
          <p:cNvPicPr>
            <a:picLocks noChangeAspect="1"/>
          </p:cNvPicPr>
          <p:nvPr/>
        </p:nvPicPr>
        <p:blipFill>
          <a:blip r:embed="rId5"/>
          <a:stretch>
            <a:fillRect/>
          </a:stretch>
        </p:blipFill>
        <p:spPr>
          <a:xfrm>
            <a:off x="0" y="4255135"/>
            <a:ext cx="2418715" cy="2363470"/>
          </a:xfrm>
          <a:prstGeom prst="rect">
            <a:avLst/>
          </a:prstGeom>
        </p:spPr>
      </p:pic>
      <p:pic>
        <p:nvPicPr>
          <p:cNvPr id="9" name="图片 8"/>
          <p:cNvPicPr>
            <a:picLocks noChangeAspect="1"/>
          </p:cNvPicPr>
          <p:nvPr/>
        </p:nvPicPr>
        <p:blipFill>
          <a:blip r:embed="rId6"/>
          <a:stretch>
            <a:fillRect/>
          </a:stretch>
        </p:blipFill>
        <p:spPr>
          <a:xfrm>
            <a:off x="2418715" y="4255135"/>
            <a:ext cx="2129790" cy="2363470"/>
          </a:xfrm>
          <a:prstGeom prst="rect">
            <a:avLst/>
          </a:prstGeom>
        </p:spPr>
      </p:pic>
      <p:pic>
        <p:nvPicPr>
          <p:cNvPr id="10" name="图片 9"/>
          <p:cNvPicPr>
            <a:picLocks noChangeAspect="1"/>
          </p:cNvPicPr>
          <p:nvPr/>
        </p:nvPicPr>
        <p:blipFill>
          <a:blip r:embed="rId7"/>
          <a:stretch>
            <a:fillRect/>
          </a:stretch>
        </p:blipFill>
        <p:spPr>
          <a:xfrm>
            <a:off x="4775200" y="4473575"/>
            <a:ext cx="2714625" cy="1574800"/>
          </a:xfrm>
          <a:prstGeom prst="rect">
            <a:avLst/>
          </a:prstGeom>
        </p:spPr>
      </p:pic>
      <p:pic>
        <p:nvPicPr>
          <p:cNvPr id="11" name="图片 10"/>
          <p:cNvPicPr>
            <a:picLocks noChangeAspect="1"/>
          </p:cNvPicPr>
          <p:nvPr/>
        </p:nvPicPr>
        <p:blipFill>
          <a:blip r:embed="rId8"/>
          <a:stretch>
            <a:fillRect/>
          </a:stretch>
        </p:blipFill>
        <p:spPr>
          <a:xfrm>
            <a:off x="7489825" y="4472940"/>
            <a:ext cx="1464945" cy="1886585"/>
          </a:xfrm>
          <a:prstGeom prst="rect">
            <a:avLst/>
          </a:prstGeom>
        </p:spPr>
      </p:pic>
      <p:pic>
        <p:nvPicPr>
          <p:cNvPr id="12" name="图片 11"/>
          <p:cNvPicPr>
            <a:picLocks noChangeAspect="1"/>
          </p:cNvPicPr>
          <p:nvPr/>
        </p:nvPicPr>
        <p:blipFill>
          <a:blip r:embed="rId9"/>
          <a:stretch>
            <a:fillRect/>
          </a:stretch>
        </p:blipFill>
        <p:spPr>
          <a:xfrm>
            <a:off x="8954770" y="4473575"/>
            <a:ext cx="1523365" cy="171386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mc:AlternateContent xmlns:mc="http://schemas.openxmlformats.org/markup-compatibility/2006" xmlns:p14="http://schemas.microsoft.com/office/powerpoint/2010/main">
        <mc:Choice Requires="p14">
          <p:contentPart r:id="rId1" p14:bwMode="auto">
            <p14:nvContentPartPr>
              <p14:cNvPr id="5" name="墨迹 4"/>
              <p14:cNvContentPartPr/>
              <p14:nvPr/>
            </p14:nvContentPartPr>
            <p14:xfrm>
              <a:off x="6915150" y="1389380"/>
              <a:ext cx="635" cy="635"/>
            </p14:xfrm>
          </p:contentPart>
        </mc:Choice>
        <mc:Fallback xmlns="">
          <p:pic>
            <p:nvPicPr>
              <p:cNvPr id="5" name="墨迹 4"/>
            </p:nvPicPr>
            <p:blipFill>
              <a:blip r:embed="rId2"/>
            </p:blipFill>
            <p:spPr>
              <a:xfrm>
                <a:off x="6915150" y="1389380"/>
                <a:ext cx="635" cy="635"/>
              </a:xfrm>
              <a:prstGeom prst="rect"/>
            </p:spPr>
          </p:pic>
        </mc:Fallback>
      </mc:AlternateContent>
      <p:sp>
        <p:nvSpPr>
          <p:cNvPr id="6" name="内容占位符 5"/>
          <p:cNvSpPr/>
          <p:nvPr>
            <p:ph idx="1"/>
          </p:nvPr>
        </p:nvSpPr>
        <p:spPr>
          <a:xfrm>
            <a:off x="647700" y="1253490"/>
            <a:ext cx="10515600" cy="4351338"/>
          </a:xfrm>
        </p:spPr>
        <p:txBody>
          <a:bodyPr/>
          <a:p>
            <a:r>
              <a:rPr lang="zh-CN" altLang="en-US" smtClean="0">
                <a:solidFill>
                  <a:schemeClr val="tx1"/>
                </a:solidFill>
                <a:sym typeface="+mn-ea"/>
              </a:rPr>
              <a:t>能解</a:t>
            </a:r>
            <a:r>
              <a:rPr lang="zh-CN" altLang="en-US" smtClean="0">
                <a:solidFill>
                  <a:schemeClr val="tx1"/>
                </a:solidFill>
                <a:sym typeface="+mn-ea"/>
              </a:rPr>
              <a:t>节点</a:t>
            </a:r>
            <a:endParaRPr lang="zh-CN" altLang="en-US" smtClean="0">
              <a:solidFill>
                <a:schemeClr val="tx1"/>
              </a:solidFill>
              <a:sym typeface="+mn-ea"/>
            </a:endParaRPr>
          </a:p>
          <a:p>
            <a:pPr marL="0" indent="0">
              <a:buNone/>
            </a:pPr>
            <a:endParaRPr lang="zh-CN" altLang="en-US" smtClean="0">
              <a:solidFill>
                <a:schemeClr val="tx1"/>
              </a:solidFill>
              <a:sym typeface="+mn-ea"/>
            </a:endParaRPr>
          </a:p>
        </p:txBody>
      </p:sp>
      <p:sp>
        <p:nvSpPr>
          <p:cNvPr id="71" name="Oval 4"/>
          <p:cNvSpPr/>
          <p:nvPr/>
        </p:nvSpPr>
        <p:spPr>
          <a:xfrm>
            <a:off x="7479030" y="407035"/>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72" name="Oval 5"/>
          <p:cNvSpPr/>
          <p:nvPr/>
        </p:nvSpPr>
        <p:spPr>
          <a:xfrm>
            <a:off x="7021830" y="1245235"/>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73" name="Oval 6"/>
          <p:cNvSpPr/>
          <p:nvPr/>
        </p:nvSpPr>
        <p:spPr>
          <a:xfrm>
            <a:off x="7631430" y="124523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74" name="AutoShape 7"/>
          <p:cNvCxnSpPr>
            <a:stCxn id="71" idx="4"/>
            <a:endCxn id="72" idx="0"/>
          </p:cNvCxnSpPr>
          <p:nvPr/>
        </p:nvCxnSpPr>
        <p:spPr>
          <a:xfrm flipH="1">
            <a:off x="7136130" y="654685"/>
            <a:ext cx="457200" cy="571500"/>
          </a:xfrm>
          <a:prstGeom prst="straightConnector1">
            <a:avLst/>
          </a:prstGeom>
          <a:ln w="38100" cap="flat" cmpd="sng">
            <a:solidFill>
              <a:schemeClr val="tx1"/>
            </a:solidFill>
            <a:prstDash val="solid"/>
            <a:headEnd type="none" w="med" len="med"/>
            <a:tailEnd type="triangle" w="med" len="med"/>
          </a:ln>
        </p:spPr>
      </p:cxnSp>
      <p:cxnSp>
        <p:nvCxnSpPr>
          <p:cNvPr id="75" name="AutoShape 8"/>
          <p:cNvCxnSpPr>
            <a:stCxn id="71" idx="4"/>
            <a:endCxn id="73" idx="0"/>
          </p:cNvCxnSpPr>
          <p:nvPr/>
        </p:nvCxnSpPr>
        <p:spPr>
          <a:xfrm>
            <a:off x="7593330" y="654685"/>
            <a:ext cx="152400" cy="571500"/>
          </a:xfrm>
          <a:prstGeom prst="straightConnector1">
            <a:avLst/>
          </a:prstGeom>
          <a:ln w="38100" cap="flat" cmpd="sng">
            <a:solidFill>
              <a:schemeClr val="tx1"/>
            </a:solidFill>
            <a:prstDash val="solid"/>
            <a:headEnd type="none" w="med" len="med"/>
            <a:tailEnd type="triangle" w="med" len="med"/>
          </a:ln>
        </p:spPr>
      </p:cxnSp>
      <p:sp>
        <p:nvSpPr>
          <p:cNvPr id="76" name="Arc 9"/>
          <p:cNvSpPr/>
          <p:nvPr/>
        </p:nvSpPr>
        <p:spPr>
          <a:xfrm rot="5054883">
            <a:off x="7329805" y="632460"/>
            <a:ext cx="387350" cy="241300"/>
          </a:xfrm>
          <a:custGeom>
            <a:avLst/>
            <a:gdLst/>
            <a:ahLst/>
            <a:cxnLst>
              <a:cxn ang="0">
                <a:pos x="2147483646" y="0"/>
              </a:cxn>
              <a:cxn ang="0">
                <a:pos x="2147483646" y="2147483646"/>
              </a:cxn>
              <a:cxn ang="0">
                <a:pos x="0" y="2147483646"/>
              </a:cxn>
            </a:cxnLst>
            <a:pathLst>
              <a:path w="21600" h="13515" fill="none">
                <a:moveTo>
                  <a:pt x="21486" y="-1"/>
                </a:moveTo>
                <a:cubicBezTo>
                  <a:pt x="21562" y="735"/>
                  <a:pt x="21600" y="1473"/>
                  <a:pt x="21600" y="2213"/>
                </a:cubicBezTo>
                <a:cubicBezTo>
                  <a:pt x="21600" y="6202"/>
                  <a:pt x="20494" y="10114"/>
                  <a:pt x="18407" y="13515"/>
                </a:cubicBezTo>
              </a:path>
              <a:path w="21600" h="13515" stroke="0">
                <a:moveTo>
                  <a:pt x="21486" y="-1"/>
                </a:moveTo>
                <a:cubicBezTo>
                  <a:pt x="21562" y="735"/>
                  <a:pt x="21600" y="1473"/>
                  <a:pt x="21600" y="2213"/>
                </a:cubicBezTo>
                <a:cubicBezTo>
                  <a:pt x="21600" y="6202"/>
                  <a:pt x="20494" y="10114"/>
                  <a:pt x="18407" y="13515"/>
                </a:cubicBezTo>
                <a:lnTo>
                  <a:pt x="0" y="2213"/>
                </a:lnTo>
                <a:lnTo>
                  <a:pt x="21486"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77" name="Oval 10"/>
          <p:cNvSpPr/>
          <p:nvPr/>
        </p:nvSpPr>
        <p:spPr>
          <a:xfrm>
            <a:off x="7021830" y="208343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78" name="Oval 11"/>
          <p:cNvSpPr/>
          <p:nvPr/>
        </p:nvSpPr>
        <p:spPr>
          <a:xfrm>
            <a:off x="7402830" y="208343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79" name="Oval 12"/>
          <p:cNvSpPr/>
          <p:nvPr/>
        </p:nvSpPr>
        <p:spPr>
          <a:xfrm>
            <a:off x="7783830" y="208343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80" name="AutoShape 13"/>
          <p:cNvCxnSpPr>
            <a:stCxn id="72" idx="4"/>
            <a:endCxn id="77" idx="0"/>
          </p:cNvCxnSpPr>
          <p:nvPr/>
        </p:nvCxnSpPr>
        <p:spPr>
          <a:xfrm>
            <a:off x="7136130" y="1492885"/>
            <a:ext cx="0" cy="571500"/>
          </a:xfrm>
          <a:prstGeom prst="straightConnector1">
            <a:avLst/>
          </a:prstGeom>
          <a:ln w="38100" cap="flat" cmpd="sng">
            <a:solidFill>
              <a:schemeClr val="tx1"/>
            </a:solidFill>
            <a:prstDash val="solid"/>
            <a:headEnd type="none" w="med" len="med"/>
            <a:tailEnd type="triangle" w="med" len="med"/>
          </a:ln>
        </p:spPr>
      </p:cxnSp>
      <p:cxnSp>
        <p:nvCxnSpPr>
          <p:cNvPr id="81" name="AutoShape 14"/>
          <p:cNvCxnSpPr>
            <a:stCxn id="72" idx="4"/>
            <a:endCxn id="78" idx="0"/>
          </p:cNvCxnSpPr>
          <p:nvPr/>
        </p:nvCxnSpPr>
        <p:spPr>
          <a:xfrm>
            <a:off x="7136130" y="1492885"/>
            <a:ext cx="381000" cy="571500"/>
          </a:xfrm>
          <a:prstGeom prst="straightConnector1">
            <a:avLst/>
          </a:prstGeom>
          <a:ln w="38100" cap="flat" cmpd="sng">
            <a:solidFill>
              <a:schemeClr val="tx1"/>
            </a:solidFill>
            <a:prstDash val="solid"/>
            <a:headEnd type="none" w="med" len="med"/>
            <a:tailEnd type="triangle" w="med" len="med"/>
          </a:ln>
        </p:spPr>
      </p:cxnSp>
      <p:cxnSp>
        <p:nvCxnSpPr>
          <p:cNvPr id="82" name="AutoShape 15"/>
          <p:cNvCxnSpPr>
            <a:stCxn id="72" idx="4"/>
            <a:endCxn id="79" idx="0"/>
          </p:cNvCxnSpPr>
          <p:nvPr/>
        </p:nvCxnSpPr>
        <p:spPr>
          <a:xfrm>
            <a:off x="7136130" y="1492885"/>
            <a:ext cx="762000" cy="571500"/>
          </a:xfrm>
          <a:prstGeom prst="straightConnector1">
            <a:avLst/>
          </a:prstGeom>
          <a:ln w="38100" cap="flat" cmpd="sng">
            <a:solidFill>
              <a:schemeClr val="tx1"/>
            </a:solidFill>
            <a:prstDash val="solid"/>
            <a:headEnd type="none" w="med" len="med"/>
            <a:tailEnd type="triangle" w="med" len="med"/>
          </a:ln>
        </p:spPr>
      </p:cxnSp>
      <p:sp>
        <p:nvSpPr>
          <p:cNvPr id="83" name="Arc 16"/>
          <p:cNvSpPr/>
          <p:nvPr/>
        </p:nvSpPr>
        <p:spPr>
          <a:xfrm rot="4035433">
            <a:off x="7020243" y="1399223"/>
            <a:ext cx="387350" cy="384175"/>
          </a:xfrm>
          <a:custGeom>
            <a:avLst/>
            <a:gdLst/>
            <a:ahLst/>
            <a:cxnLst>
              <a:cxn ang="0">
                <a:pos x="2147483646" y="0"/>
              </a:cxn>
              <a:cxn ang="0">
                <a:pos x="2147483646" y="2147483646"/>
              </a:cxn>
              <a:cxn ang="0">
                <a:pos x="0" y="2147483646"/>
              </a:cxn>
            </a:cxnLst>
            <a:pathLst>
              <a:path w="21600" h="21526" fill="none">
                <a:moveTo>
                  <a:pt x="19027" y="-1"/>
                </a:moveTo>
                <a:cubicBezTo>
                  <a:pt x="20716" y="3143"/>
                  <a:pt x="21600" y="6655"/>
                  <a:pt x="21600" y="10224"/>
                </a:cubicBezTo>
                <a:cubicBezTo>
                  <a:pt x="21600" y="14213"/>
                  <a:pt x="20494" y="18125"/>
                  <a:pt x="18407" y="21526"/>
                </a:cubicBezTo>
              </a:path>
              <a:path w="21600" h="21526" stroke="0">
                <a:moveTo>
                  <a:pt x="19027" y="-1"/>
                </a:moveTo>
                <a:cubicBezTo>
                  <a:pt x="20716" y="3143"/>
                  <a:pt x="21600" y="6655"/>
                  <a:pt x="21600" y="10224"/>
                </a:cubicBezTo>
                <a:cubicBezTo>
                  <a:pt x="21600" y="14213"/>
                  <a:pt x="20494" y="18125"/>
                  <a:pt x="18407" y="21526"/>
                </a:cubicBezTo>
                <a:lnTo>
                  <a:pt x="0" y="10224"/>
                </a:lnTo>
                <a:lnTo>
                  <a:pt x="19027"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84" name="Oval 19"/>
          <p:cNvSpPr/>
          <p:nvPr/>
        </p:nvSpPr>
        <p:spPr>
          <a:xfrm>
            <a:off x="10774680" y="387985"/>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85" name="Oval 20"/>
          <p:cNvSpPr/>
          <p:nvPr/>
        </p:nvSpPr>
        <p:spPr>
          <a:xfrm>
            <a:off x="10317480" y="1226185"/>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86" name="Oval 21"/>
          <p:cNvSpPr/>
          <p:nvPr/>
        </p:nvSpPr>
        <p:spPr>
          <a:xfrm>
            <a:off x="10927080" y="122618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87" name="AutoShape 22"/>
          <p:cNvCxnSpPr>
            <a:stCxn id="84" idx="4"/>
            <a:endCxn id="85" idx="0"/>
          </p:cNvCxnSpPr>
          <p:nvPr/>
        </p:nvCxnSpPr>
        <p:spPr>
          <a:xfrm flipH="1">
            <a:off x="10431780" y="635635"/>
            <a:ext cx="457200" cy="571500"/>
          </a:xfrm>
          <a:prstGeom prst="straightConnector1">
            <a:avLst/>
          </a:prstGeom>
          <a:ln w="38100" cap="flat" cmpd="sng">
            <a:solidFill>
              <a:schemeClr val="tx1"/>
            </a:solidFill>
            <a:prstDash val="solid"/>
            <a:headEnd type="none" w="med" len="med"/>
            <a:tailEnd type="triangle" w="med" len="med"/>
          </a:ln>
        </p:spPr>
      </p:cxnSp>
      <p:cxnSp>
        <p:nvCxnSpPr>
          <p:cNvPr id="88" name="AutoShape 23"/>
          <p:cNvCxnSpPr>
            <a:stCxn id="84" idx="4"/>
            <a:endCxn id="86" idx="0"/>
          </p:cNvCxnSpPr>
          <p:nvPr/>
        </p:nvCxnSpPr>
        <p:spPr>
          <a:xfrm>
            <a:off x="10888980" y="635635"/>
            <a:ext cx="152400" cy="571500"/>
          </a:xfrm>
          <a:prstGeom prst="straightConnector1">
            <a:avLst/>
          </a:prstGeom>
          <a:ln w="38100" cap="flat" cmpd="sng">
            <a:solidFill>
              <a:schemeClr val="tx1"/>
            </a:solidFill>
            <a:prstDash val="solid"/>
            <a:headEnd type="none" w="med" len="med"/>
            <a:tailEnd type="triangle" w="med" len="med"/>
          </a:ln>
        </p:spPr>
      </p:cxnSp>
      <p:sp>
        <p:nvSpPr>
          <p:cNvPr id="89" name="Arc 24"/>
          <p:cNvSpPr/>
          <p:nvPr/>
        </p:nvSpPr>
        <p:spPr>
          <a:xfrm rot="5054883">
            <a:off x="10625455" y="613410"/>
            <a:ext cx="387350" cy="241300"/>
          </a:xfrm>
          <a:custGeom>
            <a:avLst/>
            <a:gdLst/>
            <a:ahLst/>
            <a:cxnLst>
              <a:cxn ang="0">
                <a:pos x="2147483646" y="0"/>
              </a:cxn>
              <a:cxn ang="0">
                <a:pos x="2147483646" y="2147483646"/>
              </a:cxn>
              <a:cxn ang="0">
                <a:pos x="0" y="2147483646"/>
              </a:cxn>
            </a:cxnLst>
            <a:pathLst>
              <a:path w="21600" h="13515" fill="none">
                <a:moveTo>
                  <a:pt x="21486" y="-1"/>
                </a:moveTo>
                <a:cubicBezTo>
                  <a:pt x="21562" y="735"/>
                  <a:pt x="21600" y="1473"/>
                  <a:pt x="21600" y="2213"/>
                </a:cubicBezTo>
                <a:cubicBezTo>
                  <a:pt x="21600" y="6202"/>
                  <a:pt x="20494" y="10114"/>
                  <a:pt x="18407" y="13515"/>
                </a:cubicBezTo>
              </a:path>
              <a:path w="21600" h="13515" stroke="0">
                <a:moveTo>
                  <a:pt x="21486" y="-1"/>
                </a:moveTo>
                <a:cubicBezTo>
                  <a:pt x="21562" y="735"/>
                  <a:pt x="21600" y="1473"/>
                  <a:pt x="21600" y="2213"/>
                </a:cubicBezTo>
                <a:cubicBezTo>
                  <a:pt x="21600" y="6202"/>
                  <a:pt x="20494" y="10114"/>
                  <a:pt x="18407" y="13515"/>
                </a:cubicBezTo>
                <a:lnTo>
                  <a:pt x="0" y="2213"/>
                </a:lnTo>
                <a:lnTo>
                  <a:pt x="21486"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90" name="Oval 25"/>
          <p:cNvSpPr/>
          <p:nvPr/>
        </p:nvSpPr>
        <p:spPr>
          <a:xfrm>
            <a:off x="10317480" y="206438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91" name="Oval 26"/>
          <p:cNvSpPr/>
          <p:nvPr/>
        </p:nvSpPr>
        <p:spPr>
          <a:xfrm>
            <a:off x="10698480" y="206438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92" name="Oval 27"/>
          <p:cNvSpPr/>
          <p:nvPr/>
        </p:nvSpPr>
        <p:spPr>
          <a:xfrm>
            <a:off x="11079480" y="206438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93" name="AutoShape 28"/>
          <p:cNvCxnSpPr>
            <a:stCxn id="85" idx="4"/>
            <a:endCxn id="90" idx="0"/>
          </p:cNvCxnSpPr>
          <p:nvPr/>
        </p:nvCxnSpPr>
        <p:spPr>
          <a:xfrm>
            <a:off x="10431780" y="1473835"/>
            <a:ext cx="0" cy="571500"/>
          </a:xfrm>
          <a:prstGeom prst="straightConnector1">
            <a:avLst/>
          </a:prstGeom>
          <a:ln w="38100" cap="flat" cmpd="sng">
            <a:solidFill>
              <a:schemeClr val="tx1"/>
            </a:solidFill>
            <a:prstDash val="solid"/>
            <a:headEnd type="none" w="med" len="med"/>
            <a:tailEnd type="triangle" w="med" len="med"/>
          </a:ln>
        </p:spPr>
      </p:cxnSp>
      <p:cxnSp>
        <p:nvCxnSpPr>
          <p:cNvPr id="94" name="AutoShape 29"/>
          <p:cNvCxnSpPr>
            <a:stCxn id="85" idx="4"/>
            <a:endCxn id="91" idx="0"/>
          </p:cNvCxnSpPr>
          <p:nvPr/>
        </p:nvCxnSpPr>
        <p:spPr>
          <a:xfrm>
            <a:off x="10431780" y="1473835"/>
            <a:ext cx="381000" cy="571500"/>
          </a:xfrm>
          <a:prstGeom prst="straightConnector1">
            <a:avLst/>
          </a:prstGeom>
          <a:ln w="38100" cap="flat" cmpd="sng">
            <a:solidFill>
              <a:schemeClr val="tx1"/>
            </a:solidFill>
            <a:prstDash val="solid"/>
            <a:headEnd type="none" w="med" len="med"/>
            <a:tailEnd type="triangle" w="med" len="med"/>
          </a:ln>
        </p:spPr>
      </p:cxnSp>
      <p:cxnSp>
        <p:nvCxnSpPr>
          <p:cNvPr id="95" name="AutoShape 30"/>
          <p:cNvCxnSpPr>
            <a:stCxn id="85" idx="4"/>
            <a:endCxn id="92" idx="0"/>
          </p:cNvCxnSpPr>
          <p:nvPr/>
        </p:nvCxnSpPr>
        <p:spPr>
          <a:xfrm>
            <a:off x="10431780" y="1473835"/>
            <a:ext cx="762000" cy="571500"/>
          </a:xfrm>
          <a:prstGeom prst="straightConnector1">
            <a:avLst/>
          </a:prstGeom>
          <a:ln w="38100" cap="flat" cmpd="sng">
            <a:solidFill>
              <a:schemeClr val="tx1"/>
            </a:solidFill>
            <a:prstDash val="solid"/>
            <a:headEnd type="none" w="med" len="med"/>
            <a:tailEnd type="triangle" w="med" len="med"/>
          </a:ln>
        </p:spPr>
      </p:cxnSp>
      <p:sp>
        <p:nvSpPr>
          <p:cNvPr id="96" name="Arc 31"/>
          <p:cNvSpPr/>
          <p:nvPr/>
        </p:nvSpPr>
        <p:spPr>
          <a:xfrm rot="4035433">
            <a:off x="10315893" y="1380173"/>
            <a:ext cx="387350" cy="384175"/>
          </a:xfrm>
          <a:custGeom>
            <a:avLst/>
            <a:gdLst/>
            <a:ahLst/>
            <a:cxnLst>
              <a:cxn ang="0">
                <a:pos x="2147483646" y="0"/>
              </a:cxn>
              <a:cxn ang="0">
                <a:pos x="2147483646" y="2147483646"/>
              </a:cxn>
              <a:cxn ang="0">
                <a:pos x="0" y="2147483646"/>
              </a:cxn>
            </a:cxnLst>
            <a:pathLst>
              <a:path w="21600" h="21526" fill="none">
                <a:moveTo>
                  <a:pt x="19027" y="-1"/>
                </a:moveTo>
                <a:cubicBezTo>
                  <a:pt x="20716" y="3143"/>
                  <a:pt x="21600" y="6655"/>
                  <a:pt x="21600" y="10224"/>
                </a:cubicBezTo>
                <a:cubicBezTo>
                  <a:pt x="21600" y="14213"/>
                  <a:pt x="20494" y="18125"/>
                  <a:pt x="18407" y="21526"/>
                </a:cubicBezTo>
              </a:path>
              <a:path w="21600" h="21526" stroke="0">
                <a:moveTo>
                  <a:pt x="19027" y="-1"/>
                </a:moveTo>
                <a:cubicBezTo>
                  <a:pt x="20716" y="3143"/>
                  <a:pt x="21600" y="6655"/>
                  <a:pt x="21600" y="10224"/>
                </a:cubicBezTo>
                <a:cubicBezTo>
                  <a:pt x="21600" y="14213"/>
                  <a:pt x="20494" y="18125"/>
                  <a:pt x="18407" y="21526"/>
                </a:cubicBezTo>
                <a:lnTo>
                  <a:pt x="0" y="10224"/>
                </a:lnTo>
                <a:lnTo>
                  <a:pt x="19027"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97" name="Oval 32"/>
          <p:cNvSpPr/>
          <p:nvPr/>
        </p:nvSpPr>
        <p:spPr>
          <a:xfrm>
            <a:off x="9707880" y="2064385"/>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98" name="AutoShape 33"/>
          <p:cNvCxnSpPr>
            <a:stCxn id="85" idx="4"/>
            <a:endCxn id="97" idx="0"/>
          </p:cNvCxnSpPr>
          <p:nvPr/>
        </p:nvCxnSpPr>
        <p:spPr>
          <a:xfrm flipH="1">
            <a:off x="9822180" y="1473835"/>
            <a:ext cx="609600" cy="571500"/>
          </a:xfrm>
          <a:prstGeom prst="straightConnector1">
            <a:avLst/>
          </a:prstGeom>
          <a:ln w="38100" cap="flat" cmpd="sng">
            <a:solidFill>
              <a:schemeClr val="tx1"/>
            </a:solidFill>
            <a:prstDash val="solid"/>
            <a:headEnd type="none" w="med" len="med"/>
            <a:tailEnd type="triangle" w="med" len="med"/>
          </a:ln>
        </p:spPr>
      </p:cxnSp>
      <p:sp>
        <p:nvSpPr>
          <p:cNvPr id="99" name="Rectangle 34"/>
          <p:cNvSpPr/>
          <p:nvPr/>
        </p:nvSpPr>
        <p:spPr>
          <a:xfrm>
            <a:off x="6031230" y="359410"/>
            <a:ext cx="1219200" cy="366713"/>
          </a:xfrm>
          <a:prstGeom prst="rect">
            <a:avLst/>
          </a:prstGeom>
          <a:solidFill>
            <a:srgbClr val="FF0000"/>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能解节点</a:t>
            </a:r>
            <a:endParaRPr lang="zh-CN" altLang="en-US" sz="1800" b="1" dirty="0">
              <a:solidFill>
                <a:schemeClr val="bg1"/>
              </a:solidFill>
              <a:ea typeface="黑体" panose="02010609060101010101" pitchFamily="2" charset="-122"/>
            </a:endParaRPr>
          </a:p>
        </p:txBody>
      </p:sp>
      <p:sp>
        <p:nvSpPr>
          <p:cNvPr id="100" name="Rectangle 35"/>
          <p:cNvSpPr/>
          <p:nvPr/>
        </p:nvSpPr>
        <p:spPr>
          <a:xfrm>
            <a:off x="5785168" y="1126173"/>
            <a:ext cx="1112837" cy="366712"/>
          </a:xfrm>
          <a:prstGeom prst="rect">
            <a:avLst/>
          </a:prstGeom>
          <a:solidFill>
            <a:srgbClr val="FF0000"/>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能解节点</a:t>
            </a:r>
            <a:endParaRPr lang="zh-CN" altLang="en-US" sz="1800" b="1" dirty="0">
              <a:solidFill>
                <a:schemeClr val="bg1"/>
              </a:solidFill>
              <a:ea typeface="黑体" panose="02010609060101010101" pitchFamily="2" charset="-122"/>
            </a:endParaRPr>
          </a:p>
        </p:txBody>
      </p:sp>
      <p:sp>
        <p:nvSpPr>
          <p:cNvPr id="101" name="Rectangle 36"/>
          <p:cNvSpPr/>
          <p:nvPr/>
        </p:nvSpPr>
        <p:spPr>
          <a:xfrm>
            <a:off x="9250680" y="311785"/>
            <a:ext cx="1181100" cy="366713"/>
          </a:xfrm>
          <a:prstGeom prst="rect">
            <a:avLst/>
          </a:prstGeom>
          <a:solidFill>
            <a:srgbClr val="FF0000"/>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能解节点</a:t>
            </a:r>
            <a:endParaRPr lang="zh-CN" altLang="en-US" sz="1800" b="1" dirty="0">
              <a:solidFill>
                <a:schemeClr val="bg1"/>
              </a:solidFill>
              <a:ea typeface="黑体" panose="02010609060101010101" pitchFamily="2" charset="-122"/>
            </a:endParaRPr>
          </a:p>
        </p:txBody>
      </p:sp>
      <p:sp>
        <p:nvSpPr>
          <p:cNvPr id="102" name="Rectangle 37"/>
          <p:cNvSpPr/>
          <p:nvPr/>
        </p:nvSpPr>
        <p:spPr>
          <a:xfrm>
            <a:off x="8869680" y="1149985"/>
            <a:ext cx="1150938" cy="366713"/>
          </a:xfrm>
          <a:prstGeom prst="rect">
            <a:avLst/>
          </a:prstGeom>
          <a:solidFill>
            <a:srgbClr val="FF0000"/>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能解节点</a:t>
            </a:r>
            <a:endParaRPr lang="zh-CN" altLang="en-US" sz="1800" b="1" dirty="0">
              <a:solidFill>
                <a:schemeClr val="bg1"/>
              </a:solidFill>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ppt_x"/>
                                          </p:val>
                                        </p:tav>
                                        <p:tav tm="100000">
                                          <p:val>
                                            <p:strVal val="#ppt_x"/>
                                          </p:val>
                                        </p:tav>
                                      </p:tavLst>
                                    </p:anim>
                                    <p:anim calcmode="lin" valueType="num">
                                      <p:cBhvr additive="base">
                                        <p:cTn id="12" dur="500" fill="hold"/>
                                        <p:tgtEl>
                                          <p:spTgt spid="7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anim calcmode="lin" valueType="num">
                                      <p:cBhvr additive="base">
                                        <p:cTn id="15" dur="500" fill="hold"/>
                                        <p:tgtEl>
                                          <p:spTgt spid="73"/>
                                        </p:tgtEl>
                                        <p:attrNameLst>
                                          <p:attrName>ppt_x</p:attrName>
                                        </p:attrNameLst>
                                      </p:cBhvr>
                                      <p:tavLst>
                                        <p:tav tm="0">
                                          <p:val>
                                            <p:strVal val="#ppt_x"/>
                                          </p:val>
                                        </p:tav>
                                        <p:tav tm="100000">
                                          <p:val>
                                            <p:strVal val="#ppt_x"/>
                                          </p:val>
                                        </p:tav>
                                      </p:tavLst>
                                    </p:anim>
                                    <p:anim calcmode="lin" valueType="num">
                                      <p:cBhvr additive="base">
                                        <p:cTn id="16" dur="500" fill="hold"/>
                                        <p:tgtEl>
                                          <p:spTgt spid="7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ppt_x"/>
                                          </p:val>
                                        </p:tav>
                                        <p:tav tm="100000">
                                          <p:val>
                                            <p:strVal val="#ppt_x"/>
                                          </p:val>
                                        </p:tav>
                                      </p:tavLst>
                                    </p:anim>
                                    <p:anim calcmode="lin" valueType="num">
                                      <p:cBhvr additive="base">
                                        <p:cTn id="20" dur="500" fill="hold"/>
                                        <p:tgtEl>
                                          <p:spTgt spid="7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500" fill="hold"/>
                                        <p:tgtEl>
                                          <p:spTgt spid="77"/>
                                        </p:tgtEl>
                                        <p:attrNameLst>
                                          <p:attrName>ppt_x</p:attrName>
                                        </p:attrNameLst>
                                      </p:cBhvr>
                                      <p:tavLst>
                                        <p:tav tm="0">
                                          <p:val>
                                            <p:strVal val="#ppt_x"/>
                                          </p:val>
                                        </p:tav>
                                        <p:tav tm="100000">
                                          <p:val>
                                            <p:strVal val="#ppt_x"/>
                                          </p:val>
                                        </p:tav>
                                      </p:tavLst>
                                    </p:anim>
                                    <p:anim calcmode="lin" valueType="num">
                                      <p:cBhvr additive="base">
                                        <p:cTn id="32" dur="500" fill="hold"/>
                                        <p:tgtEl>
                                          <p:spTgt spid="7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anim calcmode="lin" valueType="num">
                                      <p:cBhvr additive="base">
                                        <p:cTn id="35" dur="500" fill="hold"/>
                                        <p:tgtEl>
                                          <p:spTgt spid="78"/>
                                        </p:tgtEl>
                                        <p:attrNameLst>
                                          <p:attrName>ppt_x</p:attrName>
                                        </p:attrNameLst>
                                      </p:cBhvr>
                                      <p:tavLst>
                                        <p:tav tm="0">
                                          <p:val>
                                            <p:strVal val="#ppt_x"/>
                                          </p:val>
                                        </p:tav>
                                        <p:tav tm="100000">
                                          <p:val>
                                            <p:strVal val="#ppt_x"/>
                                          </p:val>
                                        </p:tav>
                                      </p:tavLst>
                                    </p:anim>
                                    <p:anim calcmode="lin" valueType="num">
                                      <p:cBhvr additive="base">
                                        <p:cTn id="36" dur="500" fill="hold"/>
                                        <p:tgtEl>
                                          <p:spTgt spid="7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 calcmode="lin" valueType="num">
                                      <p:cBhvr additive="base">
                                        <p:cTn id="39" dur="500" fill="hold"/>
                                        <p:tgtEl>
                                          <p:spTgt spid="79"/>
                                        </p:tgtEl>
                                        <p:attrNameLst>
                                          <p:attrName>ppt_x</p:attrName>
                                        </p:attrNameLst>
                                      </p:cBhvr>
                                      <p:tavLst>
                                        <p:tav tm="0">
                                          <p:val>
                                            <p:strVal val="#ppt_x"/>
                                          </p:val>
                                        </p:tav>
                                        <p:tav tm="100000">
                                          <p:val>
                                            <p:strVal val="#ppt_x"/>
                                          </p:val>
                                        </p:tav>
                                      </p:tavLst>
                                    </p:anim>
                                    <p:anim calcmode="lin" valueType="num">
                                      <p:cBhvr additive="base">
                                        <p:cTn id="40" dur="500" fill="hold"/>
                                        <p:tgtEl>
                                          <p:spTgt spid="7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additive="base">
                                        <p:cTn id="43" dur="500" fill="hold"/>
                                        <p:tgtEl>
                                          <p:spTgt spid="80"/>
                                        </p:tgtEl>
                                        <p:attrNameLst>
                                          <p:attrName>ppt_x</p:attrName>
                                        </p:attrNameLst>
                                      </p:cBhvr>
                                      <p:tavLst>
                                        <p:tav tm="0">
                                          <p:val>
                                            <p:strVal val="#ppt_x"/>
                                          </p:val>
                                        </p:tav>
                                        <p:tav tm="100000">
                                          <p:val>
                                            <p:strVal val="#ppt_x"/>
                                          </p:val>
                                        </p:tav>
                                      </p:tavLst>
                                    </p:anim>
                                    <p:anim calcmode="lin" valueType="num">
                                      <p:cBhvr additive="base">
                                        <p:cTn id="44" dur="500" fill="hold"/>
                                        <p:tgtEl>
                                          <p:spTgt spid="8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anim calcmode="lin" valueType="num">
                                      <p:cBhvr additive="base">
                                        <p:cTn id="47" dur="500" fill="hold"/>
                                        <p:tgtEl>
                                          <p:spTgt spid="81"/>
                                        </p:tgtEl>
                                        <p:attrNameLst>
                                          <p:attrName>ppt_x</p:attrName>
                                        </p:attrNameLst>
                                      </p:cBhvr>
                                      <p:tavLst>
                                        <p:tav tm="0">
                                          <p:val>
                                            <p:strVal val="#ppt_x"/>
                                          </p:val>
                                        </p:tav>
                                        <p:tav tm="100000">
                                          <p:val>
                                            <p:strVal val="#ppt_x"/>
                                          </p:val>
                                        </p:tav>
                                      </p:tavLst>
                                    </p:anim>
                                    <p:anim calcmode="lin" valueType="num">
                                      <p:cBhvr additive="base">
                                        <p:cTn id="48" dur="500" fill="hold"/>
                                        <p:tgtEl>
                                          <p:spTgt spid="8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anim calcmode="lin" valueType="num">
                                      <p:cBhvr additive="base">
                                        <p:cTn id="51" dur="500" fill="hold"/>
                                        <p:tgtEl>
                                          <p:spTgt spid="82"/>
                                        </p:tgtEl>
                                        <p:attrNameLst>
                                          <p:attrName>ppt_x</p:attrName>
                                        </p:attrNameLst>
                                      </p:cBhvr>
                                      <p:tavLst>
                                        <p:tav tm="0">
                                          <p:val>
                                            <p:strVal val="#ppt_x"/>
                                          </p:val>
                                        </p:tav>
                                        <p:tav tm="100000">
                                          <p:val>
                                            <p:strVal val="#ppt_x"/>
                                          </p:val>
                                        </p:tav>
                                      </p:tavLst>
                                    </p:anim>
                                    <p:anim calcmode="lin" valueType="num">
                                      <p:cBhvr additive="base">
                                        <p:cTn id="52" dur="500" fill="hold"/>
                                        <p:tgtEl>
                                          <p:spTgt spid="8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additive="base">
                                        <p:cTn id="55" dur="500" fill="hold"/>
                                        <p:tgtEl>
                                          <p:spTgt spid="83"/>
                                        </p:tgtEl>
                                        <p:attrNameLst>
                                          <p:attrName>ppt_x</p:attrName>
                                        </p:attrNameLst>
                                      </p:cBhvr>
                                      <p:tavLst>
                                        <p:tav tm="0">
                                          <p:val>
                                            <p:strVal val="#ppt_x"/>
                                          </p:val>
                                        </p:tav>
                                        <p:tav tm="100000">
                                          <p:val>
                                            <p:strVal val="#ppt_x"/>
                                          </p:val>
                                        </p:tav>
                                      </p:tavLst>
                                    </p:anim>
                                    <p:anim calcmode="lin" valueType="num">
                                      <p:cBhvr additive="base">
                                        <p:cTn id="5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4"/>
                                        </p:tgtEl>
                                        <p:attrNameLst>
                                          <p:attrName>style.visibility</p:attrName>
                                        </p:attrNameLst>
                                      </p:cBhvr>
                                      <p:to>
                                        <p:strVal val="visible"/>
                                      </p:to>
                                    </p:set>
                                    <p:anim calcmode="lin" valueType="num">
                                      <p:cBhvr additive="base">
                                        <p:cTn id="61" dur="500" fill="hold"/>
                                        <p:tgtEl>
                                          <p:spTgt spid="84"/>
                                        </p:tgtEl>
                                        <p:attrNameLst>
                                          <p:attrName>ppt_x</p:attrName>
                                        </p:attrNameLst>
                                      </p:cBhvr>
                                      <p:tavLst>
                                        <p:tav tm="0">
                                          <p:val>
                                            <p:strVal val="#ppt_x"/>
                                          </p:val>
                                        </p:tav>
                                        <p:tav tm="100000">
                                          <p:val>
                                            <p:strVal val="#ppt_x"/>
                                          </p:val>
                                        </p:tav>
                                      </p:tavLst>
                                    </p:anim>
                                    <p:anim calcmode="lin" valueType="num">
                                      <p:cBhvr additive="base">
                                        <p:cTn id="62" dur="500" fill="hold"/>
                                        <p:tgtEl>
                                          <p:spTgt spid="8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6"/>
                                        </p:tgtEl>
                                        <p:attrNameLst>
                                          <p:attrName>style.visibility</p:attrName>
                                        </p:attrNameLst>
                                      </p:cBhvr>
                                      <p:to>
                                        <p:strVal val="visible"/>
                                      </p:to>
                                    </p:set>
                                    <p:anim calcmode="lin" valueType="num">
                                      <p:cBhvr additive="base">
                                        <p:cTn id="69" dur="500" fill="hold"/>
                                        <p:tgtEl>
                                          <p:spTgt spid="86"/>
                                        </p:tgtEl>
                                        <p:attrNameLst>
                                          <p:attrName>ppt_x</p:attrName>
                                        </p:attrNameLst>
                                      </p:cBhvr>
                                      <p:tavLst>
                                        <p:tav tm="0">
                                          <p:val>
                                            <p:strVal val="#ppt_x"/>
                                          </p:val>
                                        </p:tav>
                                        <p:tav tm="100000">
                                          <p:val>
                                            <p:strVal val="#ppt_x"/>
                                          </p:val>
                                        </p:tav>
                                      </p:tavLst>
                                    </p:anim>
                                    <p:anim calcmode="lin" valueType="num">
                                      <p:cBhvr additive="base">
                                        <p:cTn id="70" dur="500" fill="hold"/>
                                        <p:tgtEl>
                                          <p:spTgt spid="8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87"/>
                                        </p:tgtEl>
                                        <p:attrNameLst>
                                          <p:attrName>style.visibility</p:attrName>
                                        </p:attrNameLst>
                                      </p:cBhvr>
                                      <p:to>
                                        <p:strVal val="visible"/>
                                      </p:to>
                                    </p:set>
                                    <p:anim calcmode="lin" valueType="num">
                                      <p:cBhvr additive="base">
                                        <p:cTn id="73" dur="500" fill="hold"/>
                                        <p:tgtEl>
                                          <p:spTgt spid="87"/>
                                        </p:tgtEl>
                                        <p:attrNameLst>
                                          <p:attrName>ppt_x</p:attrName>
                                        </p:attrNameLst>
                                      </p:cBhvr>
                                      <p:tavLst>
                                        <p:tav tm="0">
                                          <p:val>
                                            <p:strVal val="#ppt_x"/>
                                          </p:val>
                                        </p:tav>
                                        <p:tav tm="100000">
                                          <p:val>
                                            <p:strVal val="#ppt_x"/>
                                          </p:val>
                                        </p:tav>
                                      </p:tavLst>
                                    </p:anim>
                                    <p:anim calcmode="lin" valueType="num">
                                      <p:cBhvr additive="base">
                                        <p:cTn id="74" dur="500" fill="hold"/>
                                        <p:tgtEl>
                                          <p:spTgt spid="8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8"/>
                                        </p:tgtEl>
                                        <p:attrNameLst>
                                          <p:attrName>style.visibility</p:attrName>
                                        </p:attrNameLst>
                                      </p:cBhvr>
                                      <p:to>
                                        <p:strVal val="visible"/>
                                      </p:to>
                                    </p:set>
                                    <p:anim calcmode="lin" valueType="num">
                                      <p:cBhvr additive="base">
                                        <p:cTn id="77" dur="500" fill="hold"/>
                                        <p:tgtEl>
                                          <p:spTgt spid="88"/>
                                        </p:tgtEl>
                                        <p:attrNameLst>
                                          <p:attrName>ppt_x</p:attrName>
                                        </p:attrNameLst>
                                      </p:cBhvr>
                                      <p:tavLst>
                                        <p:tav tm="0">
                                          <p:val>
                                            <p:strVal val="#ppt_x"/>
                                          </p:val>
                                        </p:tav>
                                        <p:tav tm="100000">
                                          <p:val>
                                            <p:strVal val="#ppt_x"/>
                                          </p:val>
                                        </p:tav>
                                      </p:tavLst>
                                    </p:anim>
                                    <p:anim calcmode="lin" valueType="num">
                                      <p:cBhvr additive="base">
                                        <p:cTn id="78" dur="500" fill="hold"/>
                                        <p:tgtEl>
                                          <p:spTgt spid="8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 calcmode="lin" valueType="num">
                                      <p:cBhvr additive="base">
                                        <p:cTn id="81" dur="500" fill="hold"/>
                                        <p:tgtEl>
                                          <p:spTgt spid="89"/>
                                        </p:tgtEl>
                                        <p:attrNameLst>
                                          <p:attrName>ppt_x</p:attrName>
                                        </p:attrNameLst>
                                      </p:cBhvr>
                                      <p:tavLst>
                                        <p:tav tm="0">
                                          <p:val>
                                            <p:strVal val="#ppt_x"/>
                                          </p:val>
                                        </p:tav>
                                        <p:tav tm="100000">
                                          <p:val>
                                            <p:strVal val="#ppt_x"/>
                                          </p:val>
                                        </p:tav>
                                      </p:tavLst>
                                    </p:anim>
                                    <p:anim calcmode="lin" valueType="num">
                                      <p:cBhvr additive="base">
                                        <p:cTn id="82" dur="500" fill="hold"/>
                                        <p:tgtEl>
                                          <p:spTgt spid="8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90"/>
                                        </p:tgtEl>
                                        <p:attrNameLst>
                                          <p:attrName>style.visibility</p:attrName>
                                        </p:attrNameLst>
                                      </p:cBhvr>
                                      <p:to>
                                        <p:strVal val="visible"/>
                                      </p:to>
                                    </p:set>
                                    <p:anim calcmode="lin" valueType="num">
                                      <p:cBhvr additive="base">
                                        <p:cTn id="85" dur="500" fill="hold"/>
                                        <p:tgtEl>
                                          <p:spTgt spid="90"/>
                                        </p:tgtEl>
                                        <p:attrNameLst>
                                          <p:attrName>ppt_x</p:attrName>
                                        </p:attrNameLst>
                                      </p:cBhvr>
                                      <p:tavLst>
                                        <p:tav tm="0">
                                          <p:val>
                                            <p:strVal val="#ppt_x"/>
                                          </p:val>
                                        </p:tav>
                                        <p:tav tm="100000">
                                          <p:val>
                                            <p:strVal val="#ppt_x"/>
                                          </p:val>
                                        </p:tav>
                                      </p:tavLst>
                                    </p:anim>
                                    <p:anim calcmode="lin" valueType="num">
                                      <p:cBhvr additive="base">
                                        <p:cTn id="86" dur="500" fill="hold"/>
                                        <p:tgtEl>
                                          <p:spTgt spid="9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 calcmode="lin" valueType="num">
                                      <p:cBhvr additive="base">
                                        <p:cTn id="89" dur="500" fill="hold"/>
                                        <p:tgtEl>
                                          <p:spTgt spid="91"/>
                                        </p:tgtEl>
                                        <p:attrNameLst>
                                          <p:attrName>ppt_x</p:attrName>
                                        </p:attrNameLst>
                                      </p:cBhvr>
                                      <p:tavLst>
                                        <p:tav tm="0">
                                          <p:val>
                                            <p:strVal val="#ppt_x"/>
                                          </p:val>
                                        </p:tav>
                                        <p:tav tm="100000">
                                          <p:val>
                                            <p:strVal val="#ppt_x"/>
                                          </p:val>
                                        </p:tav>
                                      </p:tavLst>
                                    </p:anim>
                                    <p:anim calcmode="lin" valueType="num">
                                      <p:cBhvr additive="base">
                                        <p:cTn id="90" dur="500" fill="hold"/>
                                        <p:tgtEl>
                                          <p:spTgt spid="91"/>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anim calcmode="lin" valueType="num">
                                      <p:cBhvr additive="base">
                                        <p:cTn id="93" dur="500" fill="hold"/>
                                        <p:tgtEl>
                                          <p:spTgt spid="92"/>
                                        </p:tgtEl>
                                        <p:attrNameLst>
                                          <p:attrName>ppt_x</p:attrName>
                                        </p:attrNameLst>
                                      </p:cBhvr>
                                      <p:tavLst>
                                        <p:tav tm="0">
                                          <p:val>
                                            <p:strVal val="#ppt_x"/>
                                          </p:val>
                                        </p:tav>
                                        <p:tav tm="100000">
                                          <p:val>
                                            <p:strVal val="#ppt_x"/>
                                          </p:val>
                                        </p:tav>
                                      </p:tavLst>
                                    </p:anim>
                                    <p:anim calcmode="lin" valueType="num">
                                      <p:cBhvr additive="base">
                                        <p:cTn id="94" dur="500" fill="hold"/>
                                        <p:tgtEl>
                                          <p:spTgt spid="92"/>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93"/>
                                        </p:tgtEl>
                                        <p:attrNameLst>
                                          <p:attrName>style.visibility</p:attrName>
                                        </p:attrNameLst>
                                      </p:cBhvr>
                                      <p:to>
                                        <p:strVal val="visible"/>
                                      </p:to>
                                    </p:set>
                                    <p:anim calcmode="lin" valueType="num">
                                      <p:cBhvr additive="base">
                                        <p:cTn id="97" dur="500" fill="hold"/>
                                        <p:tgtEl>
                                          <p:spTgt spid="93"/>
                                        </p:tgtEl>
                                        <p:attrNameLst>
                                          <p:attrName>ppt_x</p:attrName>
                                        </p:attrNameLst>
                                      </p:cBhvr>
                                      <p:tavLst>
                                        <p:tav tm="0">
                                          <p:val>
                                            <p:strVal val="#ppt_x"/>
                                          </p:val>
                                        </p:tav>
                                        <p:tav tm="100000">
                                          <p:val>
                                            <p:strVal val="#ppt_x"/>
                                          </p:val>
                                        </p:tav>
                                      </p:tavLst>
                                    </p:anim>
                                    <p:anim calcmode="lin" valueType="num">
                                      <p:cBhvr additive="base">
                                        <p:cTn id="98" dur="500" fill="hold"/>
                                        <p:tgtEl>
                                          <p:spTgt spid="93"/>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94"/>
                                        </p:tgtEl>
                                        <p:attrNameLst>
                                          <p:attrName>style.visibility</p:attrName>
                                        </p:attrNameLst>
                                      </p:cBhvr>
                                      <p:to>
                                        <p:strVal val="visible"/>
                                      </p:to>
                                    </p:set>
                                    <p:anim calcmode="lin" valueType="num">
                                      <p:cBhvr additive="base">
                                        <p:cTn id="101" dur="500" fill="hold"/>
                                        <p:tgtEl>
                                          <p:spTgt spid="94"/>
                                        </p:tgtEl>
                                        <p:attrNameLst>
                                          <p:attrName>ppt_x</p:attrName>
                                        </p:attrNameLst>
                                      </p:cBhvr>
                                      <p:tavLst>
                                        <p:tav tm="0">
                                          <p:val>
                                            <p:strVal val="#ppt_x"/>
                                          </p:val>
                                        </p:tav>
                                        <p:tav tm="100000">
                                          <p:val>
                                            <p:strVal val="#ppt_x"/>
                                          </p:val>
                                        </p:tav>
                                      </p:tavLst>
                                    </p:anim>
                                    <p:anim calcmode="lin" valueType="num">
                                      <p:cBhvr additive="base">
                                        <p:cTn id="102" dur="500" fill="hold"/>
                                        <p:tgtEl>
                                          <p:spTgt spid="94"/>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95"/>
                                        </p:tgtEl>
                                        <p:attrNameLst>
                                          <p:attrName>style.visibility</p:attrName>
                                        </p:attrNameLst>
                                      </p:cBhvr>
                                      <p:to>
                                        <p:strVal val="visible"/>
                                      </p:to>
                                    </p:set>
                                    <p:anim calcmode="lin" valueType="num">
                                      <p:cBhvr additive="base">
                                        <p:cTn id="105" dur="500" fill="hold"/>
                                        <p:tgtEl>
                                          <p:spTgt spid="95"/>
                                        </p:tgtEl>
                                        <p:attrNameLst>
                                          <p:attrName>ppt_x</p:attrName>
                                        </p:attrNameLst>
                                      </p:cBhvr>
                                      <p:tavLst>
                                        <p:tav tm="0">
                                          <p:val>
                                            <p:strVal val="#ppt_x"/>
                                          </p:val>
                                        </p:tav>
                                        <p:tav tm="100000">
                                          <p:val>
                                            <p:strVal val="#ppt_x"/>
                                          </p:val>
                                        </p:tav>
                                      </p:tavLst>
                                    </p:anim>
                                    <p:anim calcmode="lin" valueType="num">
                                      <p:cBhvr additive="base">
                                        <p:cTn id="106" dur="500" fill="hold"/>
                                        <p:tgtEl>
                                          <p:spTgt spid="95"/>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96"/>
                                        </p:tgtEl>
                                        <p:attrNameLst>
                                          <p:attrName>style.visibility</p:attrName>
                                        </p:attrNameLst>
                                      </p:cBhvr>
                                      <p:to>
                                        <p:strVal val="visible"/>
                                      </p:to>
                                    </p:set>
                                    <p:anim calcmode="lin" valueType="num">
                                      <p:cBhvr additive="base">
                                        <p:cTn id="109" dur="500" fill="hold"/>
                                        <p:tgtEl>
                                          <p:spTgt spid="96"/>
                                        </p:tgtEl>
                                        <p:attrNameLst>
                                          <p:attrName>ppt_x</p:attrName>
                                        </p:attrNameLst>
                                      </p:cBhvr>
                                      <p:tavLst>
                                        <p:tav tm="0">
                                          <p:val>
                                            <p:strVal val="#ppt_x"/>
                                          </p:val>
                                        </p:tav>
                                        <p:tav tm="100000">
                                          <p:val>
                                            <p:strVal val="#ppt_x"/>
                                          </p:val>
                                        </p:tav>
                                      </p:tavLst>
                                    </p:anim>
                                    <p:anim calcmode="lin" valueType="num">
                                      <p:cBhvr additive="base">
                                        <p:cTn id="110" dur="500" fill="hold"/>
                                        <p:tgtEl>
                                          <p:spTgt spid="96"/>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97"/>
                                        </p:tgtEl>
                                        <p:attrNameLst>
                                          <p:attrName>style.visibility</p:attrName>
                                        </p:attrNameLst>
                                      </p:cBhvr>
                                      <p:to>
                                        <p:strVal val="visible"/>
                                      </p:to>
                                    </p:set>
                                    <p:anim calcmode="lin" valueType="num">
                                      <p:cBhvr additive="base">
                                        <p:cTn id="113" dur="500" fill="hold"/>
                                        <p:tgtEl>
                                          <p:spTgt spid="97"/>
                                        </p:tgtEl>
                                        <p:attrNameLst>
                                          <p:attrName>ppt_x</p:attrName>
                                        </p:attrNameLst>
                                      </p:cBhvr>
                                      <p:tavLst>
                                        <p:tav tm="0">
                                          <p:val>
                                            <p:strVal val="#ppt_x"/>
                                          </p:val>
                                        </p:tav>
                                        <p:tav tm="100000">
                                          <p:val>
                                            <p:strVal val="#ppt_x"/>
                                          </p:val>
                                        </p:tav>
                                      </p:tavLst>
                                    </p:anim>
                                    <p:anim calcmode="lin" valueType="num">
                                      <p:cBhvr additive="base">
                                        <p:cTn id="114" dur="500" fill="hold"/>
                                        <p:tgtEl>
                                          <p:spTgt spid="97"/>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98"/>
                                        </p:tgtEl>
                                        <p:attrNameLst>
                                          <p:attrName>style.visibility</p:attrName>
                                        </p:attrNameLst>
                                      </p:cBhvr>
                                      <p:to>
                                        <p:strVal val="visible"/>
                                      </p:to>
                                    </p:set>
                                    <p:anim calcmode="lin" valueType="num">
                                      <p:cBhvr additive="base">
                                        <p:cTn id="117" dur="500" fill="hold"/>
                                        <p:tgtEl>
                                          <p:spTgt spid="98"/>
                                        </p:tgtEl>
                                        <p:attrNameLst>
                                          <p:attrName>ppt_x</p:attrName>
                                        </p:attrNameLst>
                                      </p:cBhvr>
                                      <p:tavLst>
                                        <p:tav tm="0">
                                          <p:val>
                                            <p:strVal val="#ppt_x"/>
                                          </p:val>
                                        </p:tav>
                                        <p:tav tm="100000">
                                          <p:val>
                                            <p:strVal val="#ppt_x"/>
                                          </p:val>
                                        </p:tav>
                                      </p:tavLst>
                                    </p:anim>
                                    <p:anim calcmode="lin" valueType="num">
                                      <p:cBhvr additive="base">
                                        <p:cTn id="118"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100"/>
                                        </p:tgtEl>
                                        <p:attrNameLst>
                                          <p:attrName>style.visibility</p:attrName>
                                        </p:attrNameLst>
                                      </p:cBhvr>
                                      <p:to>
                                        <p:strVal val="visible"/>
                                      </p:to>
                                    </p:set>
                                    <p:anim calcmode="lin" valueType="num">
                                      <p:cBhvr additive="base">
                                        <p:cTn id="123" dur="500" fill="hold"/>
                                        <p:tgtEl>
                                          <p:spTgt spid="100"/>
                                        </p:tgtEl>
                                        <p:attrNameLst>
                                          <p:attrName>ppt_x</p:attrName>
                                        </p:attrNameLst>
                                      </p:cBhvr>
                                      <p:tavLst>
                                        <p:tav tm="0">
                                          <p:val>
                                            <p:strVal val="#ppt_x"/>
                                          </p:val>
                                        </p:tav>
                                        <p:tav tm="100000">
                                          <p:val>
                                            <p:strVal val="#ppt_x"/>
                                          </p:val>
                                        </p:tav>
                                      </p:tavLst>
                                    </p:anim>
                                    <p:anim calcmode="lin" valueType="num">
                                      <p:cBhvr additive="base">
                                        <p:cTn id="12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99"/>
                                        </p:tgtEl>
                                        <p:attrNameLst>
                                          <p:attrName>style.visibility</p:attrName>
                                        </p:attrNameLst>
                                      </p:cBhvr>
                                      <p:to>
                                        <p:strVal val="visible"/>
                                      </p:to>
                                    </p:set>
                                    <p:anim calcmode="lin" valueType="num">
                                      <p:cBhvr additive="base">
                                        <p:cTn id="129" dur="500" fill="hold"/>
                                        <p:tgtEl>
                                          <p:spTgt spid="99"/>
                                        </p:tgtEl>
                                        <p:attrNameLst>
                                          <p:attrName>ppt_x</p:attrName>
                                        </p:attrNameLst>
                                      </p:cBhvr>
                                      <p:tavLst>
                                        <p:tav tm="0">
                                          <p:val>
                                            <p:strVal val="#ppt_x"/>
                                          </p:val>
                                        </p:tav>
                                        <p:tav tm="100000">
                                          <p:val>
                                            <p:strVal val="#ppt_x"/>
                                          </p:val>
                                        </p:tav>
                                      </p:tavLst>
                                    </p:anim>
                                    <p:anim calcmode="lin" valueType="num">
                                      <p:cBhvr additive="base">
                                        <p:cTn id="130"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02"/>
                                        </p:tgtEl>
                                        <p:attrNameLst>
                                          <p:attrName>style.visibility</p:attrName>
                                        </p:attrNameLst>
                                      </p:cBhvr>
                                      <p:to>
                                        <p:strVal val="visible"/>
                                      </p:to>
                                    </p:set>
                                    <p:anim calcmode="lin" valueType="num">
                                      <p:cBhvr additive="base">
                                        <p:cTn id="135" dur="500" fill="hold"/>
                                        <p:tgtEl>
                                          <p:spTgt spid="102"/>
                                        </p:tgtEl>
                                        <p:attrNameLst>
                                          <p:attrName>ppt_x</p:attrName>
                                        </p:attrNameLst>
                                      </p:cBhvr>
                                      <p:tavLst>
                                        <p:tav tm="0">
                                          <p:val>
                                            <p:strVal val="#ppt_x"/>
                                          </p:val>
                                        </p:tav>
                                        <p:tav tm="100000">
                                          <p:val>
                                            <p:strVal val="#ppt_x"/>
                                          </p:val>
                                        </p:tav>
                                      </p:tavLst>
                                    </p:anim>
                                    <p:anim calcmode="lin" valueType="num">
                                      <p:cBhvr additive="base">
                                        <p:cTn id="136"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01"/>
                                        </p:tgtEl>
                                        <p:attrNameLst>
                                          <p:attrName>style.visibility</p:attrName>
                                        </p:attrNameLst>
                                      </p:cBhvr>
                                      <p:to>
                                        <p:strVal val="visible"/>
                                      </p:to>
                                    </p:set>
                                    <p:anim calcmode="lin" valueType="num">
                                      <p:cBhvr additive="base">
                                        <p:cTn id="141" dur="500" fill="hold"/>
                                        <p:tgtEl>
                                          <p:spTgt spid="101"/>
                                        </p:tgtEl>
                                        <p:attrNameLst>
                                          <p:attrName>ppt_x</p:attrName>
                                        </p:attrNameLst>
                                      </p:cBhvr>
                                      <p:tavLst>
                                        <p:tav tm="0">
                                          <p:val>
                                            <p:strVal val="#ppt_x"/>
                                          </p:val>
                                        </p:tav>
                                        <p:tav tm="100000">
                                          <p:val>
                                            <p:strVal val="#ppt_x"/>
                                          </p:val>
                                        </p:tav>
                                      </p:tavLst>
                                    </p:anim>
                                    <p:anim calcmode="lin" valueType="num">
                                      <p:cBhvr additive="base">
                                        <p:cTn id="14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ldLvl="0" animBg="1"/>
      <p:bldP spid="72" grpId="0" bldLvl="0" animBg="1"/>
      <p:bldP spid="73" grpId="0" bldLvl="0" animBg="1"/>
      <p:bldP spid="77" grpId="0" bldLvl="0" animBg="1"/>
      <p:bldP spid="78" grpId="0" bldLvl="0" animBg="1"/>
      <p:bldP spid="79" grpId="0" bldLvl="0" animBg="1"/>
      <p:bldP spid="84" grpId="0" bldLvl="0" animBg="1"/>
      <p:bldP spid="85" grpId="0" bldLvl="0" animBg="1"/>
      <p:bldP spid="86" grpId="0" bldLvl="0" animBg="1"/>
      <p:bldP spid="90" grpId="0" bldLvl="0" animBg="1"/>
      <p:bldP spid="91" grpId="0" bldLvl="0" animBg="1"/>
      <p:bldP spid="92" grpId="0" bldLvl="0" animBg="1"/>
      <p:bldP spid="97" grpId="0" bldLvl="0" animBg="1"/>
      <p:bldP spid="99" grpId="0" bldLvl="0" animBg="1"/>
      <p:bldP spid="100" grpId="0" bldLvl="0" animBg="1"/>
      <p:bldP spid="101" grpId="0" bldLvl="0" animBg="1"/>
      <p:bldP spid="10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mc:AlternateContent xmlns:mc="http://schemas.openxmlformats.org/markup-compatibility/2006" xmlns:p14="http://schemas.microsoft.com/office/powerpoint/2010/main">
        <mc:Choice Requires="p14">
          <p:contentPart r:id="rId1" p14:bwMode="auto">
            <p14:nvContentPartPr>
              <p14:cNvPr id="5" name="墨迹 4"/>
              <p14:cNvContentPartPr/>
              <p14:nvPr/>
            </p14:nvContentPartPr>
            <p14:xfrm>
              <a:off x="6915150" y="1389380"/>
              <a:ext cx="635" cy="635"/>
            </p14:xfrm>
          </p:contentPart>
        </mc:Choice>
        <mc:Fallback xmlns="">
          <p:pic>
            <p:nvPicPr>
              <p:cNvPr id="5" name="墨迹 4"/>
            </p:nvPicPr>
            <p:blipFill>
              <a:blip r:embed="rId2"/>
            </p:blipFill>
            <p:spPr>
              <a:xfrm>
                <a:off x="6915150" y="1389380"/>
                <a:ext cx="635" cy="635"/>
              </a:xfrm>
              <a:prstGeom prst="rect"/>
            </p:spPr>
          </p:pic>
        </mc:Fallback>
      </mc:AlternateContent>
      <p:sp>
        <p:nvSpPr>
          <p:cNvPr id="6" name="内容占位符 5"/>
          <p:cNvSpPr/>
          <p:nvPr>
            <p:ph idx="1"/>
          </p:nvPr>
        </p:nvSpPr>
        <p:spPr>
          <a:xfrm>
            <a:off x="647700" y="1253490"/>
            <a:ext cx="10515600" cy="4351338"/>
          </a:xfrm>
        </p:spPr>
        <p:txBody>
          <a:bodyPr/>
          <a:p>
            <a:r>
              <a:rPr lang="zh-CN" altLang="en-US" smtClean="0">
                <a:solidFill>
                  <a:schemeClr val="tx1"/>
                </a:solidFill>
                <a:sym typeface="+mn-ea"/>
              </a:rPr>
              <a:t>能解</a:t>
            </a:r>
            <a:r>
              <a:rPr lang="zh-CN" altLang="en-US" smtClean="0">
                <a:solidFill>
                  <a:schemeClr val="tx1"/>
                </a:solidFill>
                <a:sym typeface="+mn-ea"/>
              </a:rPr>
              <a:t>节点</a:t>
            </a:r>
            <a:endParaRPr lang="zh-CN" altLang="en-US" smtClean="0">
              <a:solidFill>
                <a:schemeClr val="tx1"/>
              </a:solidFill>
              <a:sym typeface="+mn-ea"/>
            </a:endParaRPr>
          </a:p>
          <a:p>
            <a:r>
              <a:rPr lang="zh-CN" altLang="en-US" smtClean="0">
                <a:solidFill>
                  <a:schemeClr val="tx1"/>
                </a:solidFill>
                <a:sym typeface="+mn-ea"/>
              </a:rPr>
              <a:t>不能解</a:t>
            </a:r>
            <a:r>
              <a:rPr lang="zh-CN" altLang="en-US" smtClean="0">
                <a:solidFill>
                  <a:schemeClr val="tx1"/>
                </a:solidFill>
                <a:sym typeface="+mn-ea"/>
              </a:rPr>
              <a:t>节点</a:t>
            </a:r>
            <a:endParaRPr lang="zh-CN" altLang="en-US" smtClean="0">
              <a:solidFill>
                <a:schemeClr val="tx1"/>
              </a:solidFill>
              <a:sym typeface="+mn-ea"/>
            </a:endParaRPr>
          </a:p>
          <a:p>
            <a:pPr marL="0" indent="0">
              <a:buNone/>
            </a:pPr>
            <a:endParaRPr lang="zh-CN" altLang="en-US" smtClean="0">
              <a:solidFill>
                <a:schemeClr val="tx1"/>
              </a:solidFill>
              <a:sym typeface="+mn-ea"/>
            </a:endParaRPr>
          </a:p>
        </p:txBody>
      </p:sp>
      <p:sp>
        <p:nvSpPr>
          <p:cNvPr id="71" name="Oval 4"/>
          <p:cNvSpPr/>
          <p:nvPr/>
        </p:nvSpPr>
        <p:spPr>
          <a:xfrm>
            <a:off x="7158990" y="934085"/>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72" name="Oval 5"/>
          <p:cNvSpPr/>
          <p:nvPr/>
        </p:nvSpPr>
        <p:spPr>
          <a:xfrm>
            <a:off x="6701790" y="1772285"/>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73" name="Oval 6"/>
          <p:cNvSpPr/>
          <p:nvPr/>
        </p:nvSpPr>
        <p:spPr>
          <a:xfrm>
            <a:off x="7311390" y="177228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74" name="AutoShape 7"/>
          <p:cNvCxnSpPr>
            <a:stCxn id="71" idx="4"/>
            <a:endCxn id="72" idx="0"/>
          </p:cNvCxnSpPr>
          <p:nvPr/>
        </p:nvCxnSpPr>
        <p:spPr>
          <a:xfrm flipH="1">
            <a:off x="6816090" y="1181735"/>
            <a:ext cx="457200" cy="571500"/>
          </a:xfrm>
          <a:prstGeom prst="straightConnector1">
            <a:avLst/>
          </a:prstGeom>
          <a:ln w="38100" cap="flat" cmpd="sng">
            <a:solidFill>
              <a:schemeClr val="tx1"/>
            </a:solidFill>
            <a:prstDash val="solid"/>
            <a:headEnd type="none" w="med" len="med"/>
            <a:tailEnd type="triangle" w="med" len="med"/>
          </a:ln>
        </p:spPr>
      </p:cxnSp>
      <p:cxnSp>
        <p:nvCxnSpPr>
          <p:cNvPr id="75" name="AutoShape 8"/>
          <p:cNvCxnSpPr>
            <a:stCxn id="71" idx="4"/>
            <a:endCxn id="73" idx="0"/>
          </p:cNvCxnSpPr>
          <p:nvPr/>
        </p:nvCxnSpPr>
        <p:spPr>
          <a:xfrm>
            <a:off x="7273290" y="1181735"/>
            <a:ext cx="152400" cy="571500"/>
          </a:xfrm>
          <a:prstGeom prst="straightConnector1">
            <a:avLst/>
          </a:prstGeom>
          <a:ln w="38100" cap="flat" cmpd="sng">
            <a:solidFill>
              <a:schemeClr val="tx1"/>
            </a:solidFill>
            <a:prstDash val="solid"/>
            <a:headEnd type="none" w="med" len="med"/>
            <a:tailEnd type="triangle" w="med" len="med"/>
          </a:ln>
        </p:spPr>
      </p:cxnSp>
      <p:sp>
        <p:nvSpPr>
          <p:cNvPr id="76" name="Arc 9"/>
          <p:cNvSpPr/>
          <p:nvPr/>
        </p:nvSpPr>
        <p:spPr>
          <a:xfrm rot="5054883">
            <a:off x="7009765" y="1159510"/>
            <a:ext cx="387350" cy="241300"/>
          </a:xfrm>
          <a:custGeom>
            <a:avLst/>
            <a:gdLst/>
            <a:ahLst/>
            <a:cxnLst>
              <a:cxn ang="0">
                <a:pos x="2147483646" y="0"/>
              </a:cxn>
              <a:cxn ang="0">
                <a:pos x="2147483646" y="2147483646"/>
              </a:cxn>
              <a:cxn ang="0">
                <a:pos x="0" y="2147483646"/>
              </a:cxn>
            </a:cxnLst>
            <a:pathLst>
              <a:path w="21600" h="13515" fill="none">
                <a:moveTo>
                  <a:pt x="21486" y="-1"/>
                </a:moveTo>
                <a:cubicBezTo>
                  <a:pt x="21562" y="735"/>
                  <a:pt x="21600" y="1473"/>
                  <a:pt x="21600" y="2213"/>
                </a:cubicBezTo>
                <a:cubicBezTo>
                  <a:pt x="21600" y="6202"/>
                  <a:pt x="20494" y="10114"/>
                  <a:pt x="18407" y="13515"/>
                </a:cubicBezTo>
              </a:path>
              <a:path w="21600" h="13515" stroke="0">
                <a:moveTo>
                  <a:pt x="21486" y="-1"/>
                </a:moveTo>
                <a:cubicBezTo>
                  <a:pt x="21562" y="735"/>
                  <a:pt x="21600" y="1473"/>
                  <a:pt x="21600" y="2213"/>
                </a:cubicBezTo>
                <a:cubicBezTo>
                  <a:pt x="21600" y="6202"/>
                  <a:pt x="20494" y="10114"/>
                  <a:pt x="18407" y="13515"/>
                </a:cubicBezTo>
                <a:lnTo>
                  <a:pt x="0" y="2213"/>
                </a:lnTo>
                <a:lnTo>
                  <a:pt x="21486"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77" name="Oval 10"/>
          <p:cNvSpPr/>
          <p:nvPr/>
        </p:nvSpPr>
        <p:spPr>
          <a:xfrm>
            <a:off x="6701790" y="261048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78" name="Oval 11"/>
          <p:cNvSpPr/>
          <p:nvPr/>
        </p:nvSpPr>
        <p:spPr>
          <a:xfrm>
            <a:off x="7082790" y="261048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79" name="Oval 12"/>
          <p:cNvSpPr/>
          <p:nvPr/>
        </p:nvSpPr>
        <p:spPr>
          <a:xfrm>
            <a:off x="7463790" y="261048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80" name="AutoShape 13"/>
          <p:cNvCxnSpPr>
            <a:stCxn id="72" idx="4"/>
            <a:endCxn id="77" idx="0"/>
          </p:cNvCxnSpPr>
          <p:nvPr/>
        </p:nvCxnSpPr>
        <p:spPr>
          <a:xfrm>
            <a:off x="6816090" y="2019935"/>
            <a:ext cx="0" cy="571500"/>
          </a:xfrm>
          <a:prstGeom prst="straightConnector1">
            <a:avLst/>
          </a:prstGeom>
          <a:ln w="38100" cap="flat" cmpd="sng">
            <a:solidFill>
              <a:schemeClr val="tx1"/>
            </a:solidFill>
            <a:prstDash val="solid"/>
            <a:headEnd type="none" w="med" len="med"/>
            <a:tailEnd type="triangle" w="med" len="med"/>
          </a:ln>
        </p:spPr>
      </p:cxnSp>
      <p:cxnSp>
        <p:nvCxnSpPr>
          <p:cNvPr id="81" name="AutoShape 14"/>
          <p:cNvCxnSpPr>
            <a:stCxn id="72" idx="4"/>
            <a:endCxn id="78" idx="0"/>
          </p:cNvCxnSpPr>
          <p:nvPr/>
        </p:nvCxnSpPr>
        <p:spPr>
          <a:xfrm>
            <a:off x="6816090" y="2019935"/>
            <a:ext cx="381000" cy="571500"/>
          </a:xfrm>
          <a:prstGeom prst="straightConnector1">
            <a:avLst/>
          </a:prstGeom>
          <a:ln w="38100" cap="flat" cmpd="sng">
            <a:solidFill>
              <a:schemeClr val="tx1"/>
            </a:solidFill>
            <a:prstDash val="solid"/>
            <a:headEnd type="none" w="med" len="med"/>
            <a:tailEnd type="triangle" w="med" len="med"/>
          </a:ln>
        </p:spPr>
      </p:cxnSp>
      <p:cxnSp>
        <p:nvCxnSpPr>
          <p:cNvPr id="82" name="AutoShape 15"/>
          <p:cNvCxnSpPr>
            <a:stCxn id="72" idx="4"/>
            <a:endCxn id="79" idx="0"/>
          </p:cNvCxnSpPr>
          <p:nvPr/>
        </p:nvCxnSpPr>
        <p:spPr>
          <a:xfrm>
            <a:off x="6816090" y="2019935"/>
            <a:ext cx="762000" cy="571500"/>
          </a:xfrm>
          <a:prstGeom prst="straightConnector1">
            <a:avLst/>
          </a:prstGeom>
          <a:ln w="38100" cap="flat" cmpd="sng">
            <a:solidFill>
              <a:schemeClr val="tx1"/>
            </a:solidFill>
            <a:prstDash val="solid"/>
            <a:headEnd type="none" w="med" len="med"/>
            <a:tailEnd type="triangle" w="med" len="med"/>
          </a:ln>
        </p:spPr>
      </p:cxnSp>
      <p:sp>
        <p:nvSpPr>
          <p:cNvPr id="83" name="Arc 16"/>
          <p:cNvSpPr/>
          <p:nvPr/>
        </p:nvSpPr>
        <p:spPr>
          <a:xfrm rot="4035433">
            <a:off x="6700203" y="1926273"/>
            <a:ext cx="387350" cy="384175"/>
          </a:xfrm>
          <a:custGeom>
            <a:avLst/>
            <a:gdLst/>
            <a:ahLst/>
            <a:cxnLst>
              <a:cxn ang="0">
                <a:pos x="2147483646" y="0"/>
              </a:cxn>
              <a:cxn ang="0">
                <a:pos x="2147483646" y="2147483646"/>
              </a:cxn>
              <a:cxn ang="0">
                <a:pos x="0" y="2147483646"/>
              </a:cxn>
            </a:cxnLst>
            <a:pathLst>
              <a:path w="21600" h="21526" fill="none">
                <a:moveTo>
                  <a:pt x="19027" y="-1"/>
                </a:moveTo>
                <a:cubicBezTo>
                  <a:pt x="20716" y="3143"/>
                  <a:pt x="21600" y="6655"/>
                  <a:pt x="21600" y="10224"/>
                </a:cubicBezTo>
                <a:cubicBezTo>
                  <a:pt x="21600" y="14213"/>
                  <a:pt x="20494" y="18125"/>
                  <a:pt x="18407" y="21526"/>
                </a:cubicBezTo>
              </a:path>
              <a:path w="21600" h="21526" stroke="0">
                <a:moveTo>
                  <a:pt x="19027" y="-1"/>
                </a:moveTo>
                <a:cubicBezTo>
                  <a:pt x="20716" y="3143"/>
                  <a:pt x="21600" y="6655"/>
                  <a:pt x="21600" y="10224"/>
                </a:cubicBezTo>
                <a:cubicBezTo>
                  <a:pt x="21600" y="14213"/>
                  <a:pt x="20494" y="18125"/>
                  <a:pt x="18407" y="21526"/>
                </a:cubicBezTo>
                <a:lnTo>
                  <a:pt x="0" y="10224"/>
                </a:lnTo>
                <a:lnTo>
                  <a:pt x="19027"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84" name="Oval 19"/>
          <p:cNvSpPr/>
          <p:nvPr/>
        </p:nvSpPr>
        <p:spPr>
          <a:xfrm>
            <a:off x="10454640" y="915035"/>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85" name="Oval 20"/>
          <p:cNvSpPr/>
          <p:nvPr/>
        </p:nvSpPr>
        <p:spPr>
          <a:xfrm>
            <a:off x="9997440" y="1753235"/>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86" name="Oval 21"/>
          <p:cNvSpPr/>
          <p:nvPr/>
        </p:nvSpPr>
        <p:spPr>
          <a:xfrm>
            <a:off x="10607040" y="175323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87" name="AutoShape 22"/>
          <p:cNvCxnSpPr>
            <a:stCxn id="84" idx="4"/>
            <a:endCxn id="85" idx="0"/>
          </p:cNvCxnSpPr>
          <p:nvPr/>
        </p:nvCxnSpPr>
        <p:spPr>
          <a:xfrm flipH="1">
            <a:off x="10111740" y="1162685"/>
            <a:ext cx="457200" cy="571500"/>
          </a:xfrm>
          <a:prstGeom prst="straightConnector1">
            <a:avLst/>
          </a:prstGeom>
          <a:ln w="38100" cap="flat" cmpd="sng">
            <a:solidFill>
              <a:schemeClr val="tx1"/>
            </a:solidFill>
            <a:prstDash val="solid"/>
            <a:headEnd type="none" w="med" len="med"/>
            <a:tailEnd type="triangle" w="med" len="med"/>
          </a:ln>
        </p:spPr>
      </p:cxnSp>
      <p:cxnSp>
        <p:nvCxnSpPr>
          <p:cNvPr id="88" name="AutoShape 23"/>
          <p:cNvCxnSpPr>
            <a:stCxn id="84" idx="4"/>
            <a:endCxn id="86" idx="0"/>
          </p:cNvCxnSpPr>
          <p:nvPr/>
        </p:nvCxnSpPr>
        <p:spPr>
          <a:xfrm>
            <a:off x="10568940" y="1162685"/>
            <a:ext cx="152400" cy="571500"/>
          </a:xfrm>
          <a:prstGeom prst="straightConnector1">
            <a:avLst/>
          </a:prstGeom>
          <a:ln w="38100" cap="flat" cmpd="sng">
            <a:solidFill>
              <a:schemeClr val="tx1"/>
            </a:solidFill>
            <a:prstDash val="solid"/>
            <a:headEnd type="none" w="med" len="med"/>
            <a:tailEnd type="triangle" w="med" len="med"/>
          </a:ln>
        </p:spPr>
      </p:cxnSp>
      <p:sp>
        <p:nvSpPr>
          <p:cNvPr id="89" name="Arc 24"/>
          <p:cNvSpPr/>
          <p:nvPr/>
        </p:nvSpPr>
        <p:spPr>
          <a:xfrm rot="5054883">
            <a:off x="10305415" y="1140460"/>
            <a:ext cx="387350" cy="241300"/>
          </a:xfrm>
          <a:custGeom>
            <a:avLst/>
            <a:gdLst/>
            <a:ahLst/>
            <a:cxnLst>
              <a:cxn ang="0">
                <a:pos x="2147483646" y="0"/>
              </a:cxn>
              <a:cxn ang="0">
                <a:pos x="2147483646" y="2147483646"/>
              </a:cxn>
              <a:cxn ang="0">
                <a:pos x="0" y="2147483646"/>
              </a:cxn>
            </a:cxnLst>
            <a:pathLst>
              <a:path w="21600" h="13515" fill="none">
                <a:moveTo>
                  <a:pt x="21486" y="-1"/>
                </a:moveTo>
                <a:cubicBezTo>
                  <a:pt x="21562" y="735"/>
                  <a:pt x="21600" y="1473"/>
                  <a:pt x="21600" y="2213"/>
                </a:cubicBezTo>
                <a:cubicBezTo>
                  <a:pt x="21600" y="6202"/>
                  <a:pt x="20494" y="10114"/>
                  <a:pt x="18407" y="13515"/>
                </a:cubicBezTo>
              </a:path>
              <a:path w="21600" h="13515" stroke="0">
                <a:moveTo>
                  <a:pt x="21486" y="-1"/>
                </a:moveTo>
                <a:cubicBezTo>
                  <a:pt x="21562" y="735"/>
                  <a:pt x="21600" y="1473"/>
                  <a:pt x="21600" y="2213"/>
                </a:cubicBezTo>
                <a:cubicBezTo>
                  <a:pt x="21600" y="6202"/>
                  <a:pt x="20494" y="10114"/>
                  <a:pt x="18407" y="13515"/>
                </a:cubicBezTo>
                <a:lnTo>
                  <a:pt x="0" y="2213"/>
                </a:lnTo>
                <a:lnTo>
                  <a:pt x="21486"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90" name="Oval 25"/>
          <p:cNvSpPr/>
          <p:nvPr/>
        </p:nvSpPr>
        <p:spPr>
          <a:xfrm>
            <a:off x="9997440" y="259143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91" name="Oval 26"/>
          <p:cNvSpPr/>
          <p:nvPr/>
        </p:nvSpPr>
        <p:spPr>
          <a:xfrm>
            <a:off x="10378440" y="259143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92" name="Oval 27"/>
          <p:cNvSpPr/>
          <p:nvPr/>
        </p:nvSpPr>
        <p:spPr>
          <a:xfrm>
            <a:off x="10759440" y="2591435"/>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93" name="AutoShape 28"/>
          <p:cNvCxnSpPr>
            <a:stCxn id="85" idx="4"/>
            <a:endCxn id="90" idx="0"/>
          </p:cNvCxnSpPr>
          <p:nvPr/>
        </p:nvCxnSpPr>
        <p:spPr>
          <a:xfrm>
            <a:off x="10111740" y="2000885"/>
            <a:ext cx="0" cy="571500"/>
          </a:xfrm>
          <a:prstGeom prst="straightConnector1">
            <a:avLst/>
          </a:prstGeom>
          <a:ln w="38100" cap="flat" cmpd="sng">
            <a:solidFill>
              <a:schemeClr val="tx1"/>
            </a:solidFill>
            <a:prstDash val="solid"/>
            <a:headEnd type="none" w="med" len="med"/>
            <a:tailEnd type="triangle" w="med" len="med"/>
          </a:ln>
        </p:spPr>
      </p:cxnSp>
      <p:cxnSp>
        <p:nvCxnSpPr>
          <p:cNvPr id="94" name="AutoShape 29"/>
          <p:cNvCxnSpPr>
            <a:stCxn id="85" idx="4"/>
            <a:endCxn id="91" idx="0"/>
          </p:cNvCxnSpPr>
          <p:nvPr/>
        </p:nvCxnSpPr>
        <p:spPr>
          <a:xfrm>
            <a:off x="10111740" y="2000885"/>
            <a:ext cx="381000" cy="571500"/>
          </a:xfrm>
          <a:prstGeom prst="straightConnector1">
            <a:avLst/>
          </a:prstGeom>
          <a:ln w="38100" cap="flat" cmpd="sng">
            <a:solidFill>
              <a:schemeClr val="tx1"/>
            </a:solidFill>
            <a:prstDash val="solid"/>
            <a:headEnd type="none" w="med" len="med"/>
            <a:tailEnd type="triangle" w="med" len="med"/>
          </a:ln>
        </p:spPr>
      </p:cxnSp>
      <p:cxnSp>
        <p:nvCxnSpPr>
          <p:cNvPr id="95" name="AutoShape 30"/>
          <p:cNvCxnSpPr>
            <a:stCxn id="85" idx="4"/>
            <a:endCxn id="92" idx="0"/>
          </p:cNvCxnSpPr>
          <p:nvPr/>
        </p:nvCxnSpPr>
        <p:spPr>
          <a:xfrm>
            <a:off x="10111740" y="2000885"/>
            <a:ext cx="762000" cy="571500"/>
          </a:xfrm>
          <a:prstGeom prst="straightConnector1">
            <a:avLst/>
          </a:prstGeom>
          <a:ln w="38100" cap="flat" cmpd="sng">
            <a:solidFill>
              <a:schemeClr val="tx1"/>
            </a:solidFill>
            <a:prstDash val="solid"/>
            <a:headEnd type="none" w="med" len="med"/>
            <a:tailEnd type="triangle" w="med" len="med"/>
          </a:ln>
        </p:spPr>
      </p:cxnSp>
      <p:sp>
        <p:nvSpPr>
          <p:cNvPr id="96" name="Arc 31"/>
          <p:cNvSpPr/>
          <p:nvPr/>
        </p:nvSpPr>
        <p:spPr>
          <a:xfrm rot="4035433">
            <a:off x="9995853" y="1907223"/>
            <a:ext cx="387350" cy="384175"/>
          </a:xfrm>
          <a:custGeom>
            <a:avLst/>
            <a:gdLst/>
            <a:ahLst/>
            <a:cxnLst>
              <a:cxn ang="0">
                <a:pos x="2147483646" y="0"/>
              </a:cxn>
              <a:cxn ang="0">
                <a:pos x="2147483646" y="2147483646"/>
              </a:cxn>
              <a:cxn ang="0">
                <a:pos x="0" y="2147483646"/>
              </a:cxn>
            </a:cxnLst>
            <a:pathLst>
              <a:path w="21600" h="21526" fill="none">
                <a:moveTo>
                  <a:pt x="19027" y="-1"/>
                </a:moveTo>
                <a:cubicBezTo>
                  <a:pt x="20716" y="3143"/>
                  <a:pt x="21600" y="6655"/>
                  <a:pt x="21600" y="10224"/>
                </a:cubicBezTo>
                <a:cubicBezTo>
                  <a:pt x="21600" y="14213"/>
                  <a:pt x="20494" y="18125"/>
                  <a:pt x="18407" y="21526"/>
                </a:cubicBezTo>
              </a:path>
              <a:path w="21600" h="21526" stroke="0">
                <a:moveTo>
                  <a:pt x="19027" y="-1"/>
                </a:moveTo>
                <a:cubicBezTo>
                  <a:pt x="20716" y="3143"/>
                  <a:pt x="21600" y="6655"/>
                  <a:pt x="21600" y="10224"/>
                </a:cubicBezTo>
                <a:cubicBezTo>
                  <a:pt x="21600" y="14213"/>
                  <a:pt x="20494" y="18125"/>
                  <a:pt x="18407" y="21526"/>
                </a:cubicBezTo>
                <a:lnTo>
                  <a:pt x="0" y="10224"/>
                </a:lnTo>
                <a:lnTo>
                  <a:pt x="19027"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97" name="Oval 32"/>
          <p:cNvSpPr/>
          <p:nvPr/>
        </p:nvSpPr>
        <p:spPr>
          <a:xfrm>
            <a:off x="9387840" y="2591435"/>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98" name="AutoShape 33"/>
          <p:cNvCxnSpPr>
            <a:stCxn id="85" idx="4"/>
            <a:endCxn id="97" idx="0"/>
          </p:cNvCxnSpPr>
          <p:nvPr/>
        </p:nvCxnSpPr>
        <p:spPr>
          <a:xfrm flipH="1">
            <a:off x="9502140" y="2000885"/>
            <a:ext cx="609600" cy="571500"/>
          </a:xfrm>
          <a:prstGeom prst="straightConnector1">
            <a:avLst/>
          </a:prstGeom>
          <a:ln w="38100" cap="flat" cmpd="sng">
            <a:solidFill>
              <a:schemeClr val="tx1"/>
            </a:solidFill>
            <a:prstDash val="solid"/>
            <a:headEnd type="none" w="med" len="med"/>
            <a:tailEnd type="triangle" w="med" len="med"/>
          </a:ln>
        </p:spPr>
      </p:cxnSp>
      <p:sp>
        <p:nvSpPr>
          <p:cNvPr id="99" name="Rectangle 34"/>
          <p:cNvSpPr/>
          <p:nvPr/>
        </p:nvSpPr>
        <p:spPr>
          <a:xfrm>
            <a:off x="5711190" y="886460"/>
            <a:ext cx="1219200" cy="366713"/>
          </a:xfrm>
          <a:prstGeom prst="rect">
            <a:avLst/>
          </a:prstGeom>
          <a:solidFill>
            <a:srgbClr val="FF0000"/>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能解节点</a:t>
            </a:r>
            <a:endParaRPr lang="zh-CN" altLang="en-US" sz="1800" b="1" dirty="0">
              <a:solidFill>
                <a:schemeClr val="bg1"/>
              </a:solidFill>
              <a:ea typeface="黑体" panose="02010609060101010101" pitchFamily="2" charset="-122"/>
            </a:endParaRPr>
          </a:p>
        </p:txBody>
      </p:sp>
      <p:sp>
        <p:nvSpPr>
          <p:cNvPr id="100" name="Rectangle 35"/>
          <p:cNvSpPr/>
          <p:nvPr/>
        </p:nvSpPr>
        <p:spPr>
          <a:xfrm>
            <a:off x="5465128" y="1653223"/>
            <a:ext cx="1112837" cy="366712"/>
          </a:xfrm>
          <a:prstGeom prst="rect">
            <a:avLst/>
          </a:prstGeom>
          <a:solidFill>
            <a:srgbClr val="FF0000"/>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能解节点</a:t>
            </a:r>
            <a:endParaRPr lang="zh-CN" altLang="en-US" sz="1800" b="1" dirty="0">
              <a:solidFill>
                <a:schemeClr val="bg1"/>
              </a:solidFill>
              <a:ea typeface="黑体" panose="02010609060101010101" pitchFamily="2" charset="-122"/>
            </a:endParaRPr>
          </a:p>
        </p:txBody>
      </p:sp>
      <p:sp>
        <p:nvSpPr>
          <p:cNvPr id="101" name="Rectangle 36"/>
          <p:cNvSpPr/>
          <p:nvPr/>
        </p:nvSpPr>
        <p:spPr>
          <a:xfrm>
            <a:off x="8930640" y="838835"/>
            <a:ext cx="1181100" cy="366713"/>
          </a:xfrm>
          <a:prstGeom prst="rect">
            <a:avLst/>
          </a:prstGeom>
          <a:solidFill>
            <a:srgbClr val="FF0000"/>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能解节点</a:t>
            </a:r>
            <a:endParaRPr lang="zh-CN" altLang="en-US" sz="1800" b="1" dirty="0">
              <a:solidFill>
                <a:schemeClr val="bg1"/>
              </a:solidFill>
              <a:ea typeface="黑体" panose="02010609060101010101" pitchFamily="2" charset="-122"/>
            </a:endParaRPr>
          </a:p>
        </p:txBody>
      </p:sp>
      <p:sp>
        <p:nvSpPr>
          <p:cNvPr id="102" name="Rectangle 37"/>
          <p:cNvSpPr/>
          <p:nvPr/>
        </p:nvSpPr>
        <p:spPr>
          <a:xfrm>
            <a:off x="8549640" y="1677035"/>
            <a:ext cx="1150938" cy="366713"/>
          </a:xfrm>
          <a:prstGeom prst="rect">
            <a:avLst/>
          </a:prstGeom>
          <a:solidFill>
            <a:srgbClr val="FF0000"/>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能解节点</a:t>
            </a:r>
            <a:endParaRPr lang="zh-CN" altLang="en-US" sz="1800" b="1" dirty="0">
              <a:solidFill>
                <a:schemeClr val="bg1"/>
              </a:solidFill>
              <a:ea typeface="黑体" panose="02010609060101010101" pitchFamily="2" charset="-122"/>
            </a:endParaRPr>
          </a:p>
        </p:txBody>
      </p:sp>
      <p:sp>
        <p:nvSpPr>
          <p:cNvPr id="3" name="Oval 4"/>
          <p:cNvSpPr/>
          <p:nvPr/>
        </p:nvSpPr>
        <p:spPr>
          <a:xfrm>
            <a:off x="2797175" y="4303713"/>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4" name="Oval 5"/>
          <p:cNvSpPr/>
          <p:nvPr/>
        </p:nvSpPr>
        <p:spPr>
          <a:xfrm>
            <a:off x="2339975" y="5141913"/>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7" name="Oval 6"/>
          <p:cNvSpPr/>
          <p:nvPr/>
        </p:nvSpPr>
        <p:spPr>
          <a:xfrm>
            <a:off x="2949575" y="5141913"/>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8" name="AutoShape 7"/>
          <p:cNvCxnSpPr>
            <a:stCxn id="3" idx="4"/>
            <a:endCxn id="4" idx="0"/>
          </p:cNvCxnSpPr>
          <p:nvPr/>
        </p:nvCxnSpPr>
        <p:spPr>
          <a:xfrm flipH="1">
            <a:off x="2454275" y="4551363"/>
            <a:ext cx="457200" cy="571500"/>
          </a:xfrm>
          <a:prstGeom prst="straightConnector1">
            <a:avLst/>
          </a:prstGeom>
          <a:ln w="38100" cap="flat" cmpd="sng">
            <a:solidFill>
              <a:schemeClr val="tx1"/>
            </a:solidFill>
            <a:prstDash val="solid"/>
            <a:headEnd type="none" w="med" len="med"/>
            <a:tailEnd type="triangle" w="med" len="med"/>
          </a:ln>
        </p:spPr>
      </p:cxnSp>
      <p:cxnSp>
        <p:nvCxnSpPr>
          <p:cNvPr id="9" name="AutoShape 8"/>
          <p:cNvCxnSpPr>
            <a:stCxn id="3" idx="4"/>
            <a:endCxn id="7" idx="0"/>
          </p:cNvCxnSpPr>
          <p:nvPr/>
        </p:nvCxnSpPr>
        <p:spPr>
          <a:xfrm>
            <a:off x="2911475" y="4551363"/>
            <a:ext cx="152400" cy="571500"/>
          </a:xfrm>
          <a:prstGeom prst="straightConnector1">
            <a:avLst/>
          </a:prstGeom>
          <a:ln w="38100" cap="flat" cmpd="sng">
            <a:solidFill>
              <a:schemeClr val="tx1"/>
            </a:solidFill>
            <a:prstDash val="solid"/>
            <a:headEnd type="none" w="med" len="med"/>
            <a:tailEnd type="triangle" w="med" len="med"/>
          </a:ln>
        </p:spPr>
      </p:cxnSp>
      <p:sp>
        <p:nvSpPr>
          <p:cNvPr id="10" name="Arc 9"/>
          <p:cNvSpPr/>
          <p:nvPr/>
        </p:nvSpPr>
        <p:spPr>
          <a:xfrm rot="5054883">
            <a:off x="2647950" y="4529138"/>
            <a:ext cx="387350" cy="241300"/>
          </a:xfrm>
          <a:custGeom>
            <a:avLst/>
            <a:gdLst/>
            <a:ahLst/>
            <a:cxnLst>
              <a:cxn ang="0">
                <a:pos x="2147483646" y="0"/>
              </a:cxn>
              <a:cxn ang="0">
                <a:pos x="2147483646" y="2147483646"/>
              </a:cxn>
              <a:cxn ang="0">
                <a:pos x="0" y="2147483646"/>
              </a:cxn>
            </a:cxnLst>
            <a:pathLst>
              <a:path w="21600" h="13515" fill="none">
                <a:moveTo>
                  <a:pt x="21486" y="-1"/>
                </a:moveTo>
                <a:cubicBezTo>
                  <a:pt x="21562" y="735"/>
                  <a:pt x="21600" y="1473"/>
                  <a:pt x="21600" y="2213"/>
                </a:cubicBezTo>
                <a:cubicBezTo>
                  <a:pt x="21600" y="6202"/>
                  <a:pt x="20494" y="10114"/>
                  <a:pt x="18407" y="13515"/>
                </a:cubicBezTo>
              </a:path>
              <a:path w="21600" h="13515" stroke="0">
                <a:moveTo>
                  <a:pt x="21486" y="-1"/>
                </a:moveTo>
                <a:cubicBezTo>
                  <a:pt x="21562" y="735"/>
                  <a:pt x="21600" y="1473"/>
                  <a:pt x="21600" y="2213"/>
                </a:cubicBezTo>
                <a:cubicBezTo>
                  <a:pt x="21600" y="6202"/>
                  <a:pt x="20494" y="10114"/>
                  <a:pt x="18407" y="13515"/>
                </a:cubicBezTo>
                <a:lnTo>
                  <a:pt x="0" y="2213"/>
                </a:lnTo>
                <a:lnTo>
                  <a:pt x="21486"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11" name="Oval 10"/>
          <p:cNvSpPr/>
          <p:nvPr/>
        </p:nvSpPr>
        <p:spPr>
          <a:xfrm>
            <a:off x="2339975" y="5980113"/>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12" name="Oval 11"/>
          <p:cNvSpPr/>
          <p:nvPr/>
        </p:nvSpPr>
        <p:spPr>
          <a:xfrm>
            <a:off x="2720975" y="5980113"/>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13" name="Oval 12"/>
          <p:cNvSpPr/>
          <p:nvPr/>
        </p:nvSpPr>
        <p:spPr>
          <a:xfrm>
            <a:off x="3101975" y="5980113"/>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14" name="AutoShape 13"/>
          <p:cNvCxnSpPr>
            <a:stCxn id="4" idx="4"/>
            <a:endCxn id="11" idx="0"/>
          </p:cNvCxnSpPr>
          <p:nvPr/>
        </p:nvCxnSpPr>
        <p:spPr>
          <a:xfrm>
            <a:off x="2454275" y="5389563"/>
            <a:ext cx="0" cy="571500"/>
          </a:xfrm>
          <a:prstGeom prst="straightConnector1">
            <a:avLst/>
          </a:prstGeom>
          <a:ln w="38100" cap="flat" cmpd="sng">
            <a:solidFill>
              <a:schemeClr val="tx1"/>
            </a:solidFill>
            <a:prstDash val="solid"/>
            <a:headEnd type="none" w="med" len="med"/>
            <a:tailEnd type="triangle" w="med" len="med"/>
          </a:ln>
        </p:spPr>
      </p:cxnSp>
      <p:cxnSp>
        <p:nvCxnSpPr>
          <p:cNvPr id="15" name="AutoShape 14"/>
          <p:cNvCxnSpPr>
            <a:stCxn id="4" idx="4"/>
            <a:endCxn id="12" idx="0"/>
          </p:cNvCxnSpPr>
          <p:nvPr/>
        </p:nvCxnSpPr>
        <p:spPr>
          <a:xfrm>
            <a:off x="2454275" y="5389563"/>
            <a:ext cx="381000" cy="571500"/>
          </a:xfrm>
          <a:prstGeom prst="straightConnector1">
            <a:avLst/>
          </a:prstGeom>
          <a:ln w="38100" cap="flat" cmpd="sng">
            <a:solidFill>
              <a:schemeClr val="tx1"/>
            </a:solidFill>
            <a:prstDash val="solid"/>
            <a:headEnd type="none" w="med" len="med"/>
            <a:tailEnd type="triangle" w="med" len="med"/>
          </a:ln>
        </p:spPr>
      </p:cxnSp>
      <p:cxnSp>
        <p:nvCxnSpPr>
          <p:cNvPr id="16" name="AutoShape 15"/>
          <p:cNvCxnSpPr>
            <a:stCxn id="4" idx="4"/>
            <a:endCxn id="13" idx="0"/>
          </p:cNvCxnSpPr>
          <p:nvPr/>
        </p:nvCxnSpPr>
        <p:spPr>
          <a:xfrm>
            <a:off x="2454275" y="5389563"/>
            <a:ext cx="762000" cy="571500"/>
          </a:xfrm>
          <a:prstGeom prst="straightConnector1">
            <a:avLst/>
          </a:prstGeom>
          <a:ln w="38100" cap="flat" cmpd="sng">
            <a:solidFill>
              <a:schemeClr val="tx1"/>
            </a:solidFill>
            <a:prstDash val="solid"/>
            <a:headEnd type="none" w="med" len="med"/>
            <a:tailEnd type="triangle" w="med" len="med"/>
          </a:ln>
        </p:spPr>
      </p:cxnSp>
      <p:sp>
        <p:nvSpPr>
          <p:cNvPr id="17" name="Arc 16"/>
          <p:cNvSpPr/>
          <p:nvPr/>
        </p:nvSpPr>
        <p:spPr>
          <a:xfrm rot="4035433">
            <a:off x="2332038" y="5267325"/>
            <a:ext cx="387350" cy="384175"/>
          </a:xfrm>
          <a:custGeom>
            <a:avLst/>
            <a:gdLst/>
            <a:ahLst/>
            <a:cxnLst>
              <a:cxn ang="0">
                <a:pos x="2147483646" y="0"/>
              </a:cxn>
              <a:cxn ang="0">
                <a:pos x="2147483646" y="2147483646"/>
              </a:cxn>
              <a:cxn ang="0">
                <a:pos x="0" y="2147483646"/>
              </a:cxn>
            </a:cxnLst>
            <a:pathLst>
              <a:path w="21600" h="21526" fill="none">
                <a:moveTo>
                  <a:pt x="19027" y="-1"/>
                </a:moveTo>
                <a:cubicBezTo>
                  <a:pt x="20716" y="3143"/>
                  <a:pt x="21600" y="6655"/>
                  <a:pt x="21600" y="10224"/>
                </a:cubicBezTo>
                <a:cubicBezTo>
                  <a:pt x="21600" y="14213"/>
                  <a:pt x="20494" y="18125"/>
                  <a:pt x="18407" y="21526"/>
                </a:cubicBezTo>
              </a:path>
              <a:path w="21600" h="21526" stroke="0">
                <a:moveTo>
                  <a:pt x="19027" y="-1"/>
                </a:moveTo>
                <a:cubicBezTo>
                  <a:pt x="20716" y="3143"/>
                  <a:pt x="21600" y="6655"/>
                  <a:pt x="21600" y="10224"/>
                </a:cubicBezTo>
                <a:cubicBezTo>
                  <a:pt x="21600" y="14213"/>
                  <a:pt x="20494" y="18125"/>
                  <a:pt x="18407" y="21526"/>
                </a:cubicBezTo>
                <a:lnTo>
                  <a:pt x="0" y="10224"/>
                </a:lnTo>
                <a:lnTo>
                  <a:pt x="19027"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18" name="Oval 17"/>
          <p:cNvSpPr/>
          <p:nvPr/>
        </p:nvSpPr>
        <p:spPr>
          <a:xfrm>
            <a:off x="3559175" y="5141913"/>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19" name="AutoShape 18"/>
          <p:cNvCxnSpPr>
            <a:stCxn id="3" idx="4"/>
            <a:endCxn id="18" idx="1"/>
          </p:cNvCxnSpPr>
          <p:nvPr/>
        </p:nvCxnSpPr>
        <p:spPr>
          <a:xfrm>
            <a:off x="2911475" y="4551363"/>
            <a:ext cx="681038" cy="604837"/>
          </a:xfrm>
          <a:prstGeom prst="straightConnector1">
            <a:avLst/>
          </a:prstGeom>
          <a:ln w="38100" cap="flat" cmpd="sng">
            <a:solidFill>
              <a:schemeClr val="tx1"/>
            </a:solidFill>
            <a:prstDash val="solid"/>
            <a:headEnd type="none" w="med" len="med"/>
            <a:tailEnd type="triangle" w="med" len="med"/>
          </a:ln>
        </p:spPr>
      </p:cxnSp>
      <p:sp>
        <p:nvSpPr>
          <p:cNvPr id="20" name="Oval 19"/>
          <p:cNvSpPr/>
          <p:nvPr/>
        </p:nvSpPr>
        <p:spPr>
          <a:xfrm>
            <a:off x="5865813" y="4348163"/>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33" name="Oval 20"/>
          <p:cNvSpPr/>
          <p:nvPr/>
        </p:nvSpPr>
        <p:spPr>
          <a:xfrm>
            <a:off x="5408613" y="5186363"/>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34" name="Oval 21"/>
          <p:cNvSpPr/>
          <p:nvPr/>
        </p:nvSpPr>
        <p:spPr>
          <a:xfrm>
            <a:off x="6018213" y="5186363"/>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35" name="AutoShape 22"/>
          <p:cNvCxnSpPr>
            <a:stCxn id="20" idx="4"/>
            <a:endCxn id="33" idx="0"/>
          </p:cNvCxnSpPr>
          <p:nvPr/>
        </p:nvCxnSpPr>
        <p:spPr>
          <a:xfrm flipH="1">
            <a:off x="5522913" y="4595813"/>
            <a:ext cx="457200" cy="571500"/>
          </a:xfrm>
          <a:prstGeom prst="straightConnector1">
            <a:avLst/>
          </a:prstGeom>
          <a:ln w="38100" cap="flat" cmpd="sng">
            <a:solidFill>
              <a:schemeClr val="tx1"/>
            </a:solidFill>
            <a:prstDash val="solid"/>
            <a:headEnd type="none" w="med" len="med"/>
            <a:tailEnd type="triangle" w="med" len="med"/>
          </a:ln>
        </p:spPr>
      </p:cxnSp>
      <p:cxnSp>
        <p:nvCxnSpPr>
          <p:cNvPr id="36" name="AutoShape 23"/>
          <p:cNvCxnSpPr>
            <a:stCxn id="20" idx="4"/>
            <a:endCxn id="34" idx="0"/>
          </p:cNvCxnSpPr>
          <p:nvPr/>
        </p:nvCxnSpPr>
        <p:spPr>
          <a:xfrm>
            <a:off x="5980113" y="4595813"/>
            <a:ext cx="152400" cy="571500"/>
          </a:xfrm>
          <a:prstGeom prst="straightConnector1">
            <a:avLst/>
          </a:prstGeom>
          <a:ln w="38100" cap="flat" cmpd="sng">
            <a:solidFill>
              <a:schemeClr val="tx1"/>
            </a:solidFill>
            <a:prstDash val="solid"/>
            <a:headEnd type="none" w="med" len="med"/>
            <a:tailEnd type="triangle" w="med" len="med"/>
          </a:ln>
        </p:spPr>
      </p:cxnSp>
      <p:sp>
        <p:nvSpPr>
          <p:cNvPr id="37" name="Arc 24"/>
          <p:cNvSpPr/>
          <p:nvPr/>
        </p:nvSpPr>
        <p:spPr>
          <a:xfrm rot="5054883">
            <a:off x="5786438" y="4495800"/>
            <a:ext cx="387350" cy="382588"/>
          </a:xfrm>
          <a:custGeom>
            <a:avLst/>
            <a:gdLst/>
            <a:ahLst/>
            <a:cxnLst>
              <a:cxn ang="0">
                <a:pos x="2147483646" y="0"/>
              </a:cxn>
              <a:cxn ang="0">
                <a:pos x="2147483646" y="2147483646"/>
              </a:cxn>
              <a:cxn ang="0">
                <a:pos x="0" y="2147483646"/>
              </a:cxn>
            </a:cxnLst>
            <a:pathLst>
              <a:path w="21600" h="21438" fill="none">
                <a:moveTo>
                  <a:pt x="19074" y="-1"/>
                </a:moveTo>
                <a:cubicBezTo>
                  <a:pt x="20732" y="3121"/>
                  <a:pt x="21600" y="6601"/>
                  <a:pt x="21600" y="10136"/>
                </a:cubicBezTo>
                <a:cubicBezTo>
                  <a:pt x="21600" y="14125"/>
                  <a:pt x="20494" y="18037"/>
                  <a:pt x="18407" y="21438"/>
                </a:cubicBezTo>
              </a:path>
              <a:path w="21600" h="21438" stroke="0">
                <a:moveTo>
                  <a:pt x="19074" y="-1"/>
                </a:moveTo>
                <a:cubicBezTo>
                  <a:pt x="20732" y="3121"/>
                  <a:pt x="21600" y="6601"/>
                  <a:pt x="21600" y="10136"/>
                </a:cubicBezTo>
                <a:cubicBezTo>
                  <a:pt x="21600" y="14125"/>
                  <a:pt x="20494" y="18037"/>
                  <a:pt x="18407" y="21438"/>
                </a:cubicBezTo>
                <a:lnTo>
                  <a:pt x="0" y="10136"/>
                </a:lnTo>
                <a:lnTo>
                  <a:pt x="19074"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38" name="Oval 25"/>
          <p:cNvSpPr/>
          <p:nvPr/>
        </p:nvSpPr>
        <p:spPr>
          <a:xfrm>
            <a:off x="5408613" y="6024563"/>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39" name="Oval 26"/>
          <p:cNvSpPr/>
          <p:nvPr/>
        </p:nvSpPr>
        <p:spPr>
          <a:xfrm>
            <a:off x="5789613" y="6024563"/>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sp>
        <p:nvSpPr>
          <p:cNvPr id="40" name="Oval 27"/>
          <p:cNvSpPr/>
          <p:nvPr/>
        </p:nvSpPr>
        <p:spPr>
          <a:xfrm>
            <a:off x="6170613" y="6024563"/>
            <a:ext cx="228600" cy="228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41" name="AutoShape 28"/>
          <p:cNvCxnSpPr>
            <a:stCxn id="33" idx="4"/>
            <a:endCxn id="38" idx="0"/>
          </p:cNvCxnSpPr>
          <p:nvPr/>
        </p:nvCxnSpPr>
        <p:spPr>
          <a:xfrm>
            <a:off x="5522913" y="5434013"/>
            <a:ext cx="0" cy="571500"/>
          </a:xfrm>
          <a:prstGeom prst="straightConnector1">
            <a:avLst/>
          </a:prstGeom>
          <a:ln w="38100" cap="flat" cmpd="sng">
            <a:solidFill>
              <a:schemeClr val="tx1"/>
            </a:solidFill>
            <a:prstDash val="solid"/>
            <a:headEnd type="none" w="med" len="med"/>
            <a:tailEnd type="triangle" w="med" len="med"/>
          </a:ln>
        </p:spPr>
      </p:cxnSp>
      <p:cxnSp>
        <p:nvCxnSpPr>
          <p:cNvPr id="42" name="AutoShape 29"/>
          <p:cNvCxnSpPr>
            <a:stCxn id="33" idx="4"/>
            <a:endCxn id="39" idx="0"/>
          </p:cNvCxnSpPr>
          <p:nvPr/>
        </p:nvCxnSpPr>
        <p:spPr>
          <a:xfrm>
            <a:off x="5522913" y="5434013"/>
            <a:ext cx="381000" cy="571500"/>
          </a:xfrm>
          <a:prstGeom prst="straightConnector1">
            <a:avLst/>
          </a:prstGeom>
          <a:ln w="38100" cap="flat" cmpd="sng">
            <a:solidFill>
              <a:schemeClr val="tx1"/>
            </a:solidFill>
            <a:prstDash val="solid"/>
            <a:headEnd type="none" w="med" len="med"/>
            <a:tailEnd type="triangle" w="med" len="med"/>
          </a:ln>
        </p:spPr>
      </p:cxnSp>
      <p:cxnSp>
        <p:nvCxnSpPr>
          <p:cNvPr id="43" name="AutoShape 30"/>
          <p:cNvCxnSpPr>
            <a:stCxn id="33" idx="4"/>
            <a:endCxn id="40" idx="0"/>
          </p:cNvCxnSpPr>
          <p:nvPr/>
        </p:nvCxnSpPr>
        <p:spPr>
          <a:xfrm>
            <a:off x="5522913" y="5434013"/>
            <a:ext cx="762000" cy="571500"/>
          </a:xfrm>
          <a:prstGeom prst="straightConnector1">
            <a:avLst/>
          </a:prstGeom>
          <a:ln w="38100" cap="flat" cmpd="sng">
            <a:solidFill>
              <a:schemeClr val="tx1"/>
            </a:solidFill>
            <a:prstDash val="solid"/>
            <a:headEnd type="none" w="med" len="med"/>
            <a:tailEnd type="triangle" w="med" len="med"/>
          </a:ln>
        </p:spPr>
      </p:cxnSp>
      <p:sp>
        <p:nvSpPr>
          <p:cNvPr id="44" name="Arc 31"/>
          <p:cNvSpPr/>
          <p:nvPr/>
        </p:nvSpPr>
        <p:spPr>
          <a:xfrm rot="4035433">
            <a:off x="5400675" y="5311775"/>
            <a:ext cx="387350" cy="384175"/>
          </a:xfrm>
          <a:custGeom>
            <a:avLst/>
            <a:gdLst/>
            <a:ahLst/>
            <a:cxnLst>
              <a:cxn ang="0">
                <a:pos x="2147483646" y="0"/>
              </a:cxn>
              <a:cxn ang="0">
                <a:pos x="2147483646" y="2147483646"/>
              </a:cxn>
              <a:cxn ang="0">
                <a:pos x="0" y="2147483646"/>
              </a:cxn>
            </a:cxnLst>
            <a:pathLst>
              <a:path w="21600" h="21526" fill="none">
                <a:moveTo>
                  <a:pt x="19027" y="-1"/>
                </a:moveTo>
                <a:cubicBezTo>
                  <a:pt x="20716" y="3143"/>
                  <a:pt x="21600" y="6655"/>
                  <a:pt x="21600" y="10224"/>
                </a:cubicBezTo>
                <a:cubicBezTo>
                  <a:pt x="21600" y="14213"/>
                  <a:pt x="20494" y="18125"/>
                  <a:pt x="18407" y="21526"/>
                </a:cubicBezTo>
              </a:path>
              <a:path w="21600" h="21526" stroke="0">
                <a:moveTo>
                  <a:pt x="19027" y="-1"/>
                </a:moveTo>
                <a:cubicBezTo>
                  <a:pt x="20716" y="3143"/>
                  <a:pt x="21600" y="6655"/>
                  <a:pt x="21600" y="10224"/>
                </a:cubicBezTo>
                <a:cubicBezTo>
                  <a:pt x="21600" y="14213"/>
                  <a:pt x="20494" y="18125"/>
                  <a:pt x="18407" y="21526"/>
                </a:cubicBezTo>
                <a:lnTo>
                  <a:pt x="0" y="10224"/>
                </a:lnTo>
                <a:lnTo>
                  <a:pt x="19027"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45" name="Oval 32"/>
          <p:cNvSpPr/>
          <p:nvPr/>
        </p:nvSpPr>
        <p:spPr>
          <a:xfrm>
            <a:off x="6627813" y="5186363"/>
            <a:ext cx="228600" cy="228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zh-CN" altLang="zh-CN" sz="2400" b="1" dirty="0">
              <a:latin typeface="Verdana" panose="020B0604030504040204" pitchFamily="34" charset="0"/>
            </a:endParaRPr>
          </a:p>
        </p:txBody>
      </p:sp>
      <p:cxnSp>
        <p:nvCxnSpPr>
          <p:cNvPr id="46" name="AutoShape 33"/>
          <p:cNvCxnSpPr>
            <a:stCxn id="20" idx="4"/>
            <a:endCxn id="45" idx="1"/>
          </p:cNvCxnSpPr>
          <p:nvPr/>
        </p:nvCxnSpPr>
        <p:spPr>
          <a:xfrm>
            <a:off x="5980113" y="4595813"/>
            <a:ext cx="681037" cy="604837"/>
          </a:xfrm>
          <a:prstGeom prst="straightConnector1">
            <a:avLst/>
          </a:prstGeom>
          <a:ln w="38100" cap="flat" cmpd="sng">
            <a:solidFill>
              <a:schemeClr val="tx1"/>
            </a:solidFill>
            <a:prstDash val="solid"/>
            <a:headEnd type="none" w="med" len="med"/>
            <a:tailEnd type="triangle" w="med" len="med"/>
          </a:ln>
        </p:spPr>
      </p:cxnSp>
      <p:sp>
        <p:nvSpPr>
          <p:cNvPr id="47" name="Rectangle 35"/>
          <p:cNvSpPr/>
          <p:nvPr/>
        </p:nvSpPr>
        <p:spPr>
          <a:xfrm>
            <a:off x="1409700" y="4217988"/>
            <a:ext cx="1219200" cy="366712"/>
          </a:xfrm>
          <a:prstGeom prst="rect">
            <a:avLst/>
          </a:prstGeom>
          <a:solidFill>
            <a:srgbClr val="FF0000"/>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能解节点</a:t>
            </a:r>
            <a:endParaRPr lang="zh-CN" altLang="en-US" sz="1800" b="1" dirty="0">
              <a:solidFill>
                <a:schemeClr val="bg1"/>
              </a:solidFill>
              <a:ea typeface="黑体" panose="02010609060101010101" pitchFamily="2" charset="-122"/>
            </a:endParaRPr>
          </a:p>
        </p:txBody>
      </p:sp>
      <p:sp>
        <p:nvSpPr>
          <p:cNvPr id="103" name="Rectangle 36"/>
          <p:cNvSpPr/>
          <p:nvPr/>
        </p:nvSpPr>
        <p:spPr>
          <a:xfrm>
            <a:off x="6932613" y="5110163"/>
            <a:ext cx="1398587" cy="369887"/>
          </a:xfrm>
          <a:prstGeom prst="rect">
            <a:avLst/>
          </a:prstGeom>
          <a:solidFill>
            <a:srgbClr val="0000FF"/>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不能解节点</a:t>
            </a:r>
            <a:endParaRPr lang="zh-CN" altLang="en-US" sz="1800" b="1" dirty="0">
              <a:solidFill>
                <a:schemeClr val="bg1"/>
              </a:solidFill>
              <a:ea typeface="黑体" panose="02010609060101010101" pitchFamily="2" charset="-122"/>
            </a:endParaRPr>
          </a:p>
        </p:txBody>
      </p:sp>
      <p:sp>
        <p:nvSpPr>
          <p:cNvPr id="104" name="Rectangle 37"/>
          <p:cNvSpPr/>
          <p:nvPr/>
        </p:nvSpPr>
        <p:spPr>
          <a:xfrm>
            <a:off x="987425" y="5065713"/>
            <a:ext cx="1200150" cy="366712"/>
          </a:xfrm>
          <a:prstGeom prst="rect">
            <a:avLst/>
          </a:prstGeom>
          <a:solidFill>
            <a:srgbClr val="FF0000"/>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能解节点</a:t>
            </a:r>
            <a:endParaRPr lang="zh-CN" altLang="en-US" sz="1800" b="1" dirty="0">
              <a:solidFill>
                <a:schemeClr val="bg1"/>
              </a:solidFill>
              <a:ea typeface="黑体" panose="02010609060101010101" pitchFamily="2" charset="-122"/>
            </a:endParaRPr>
          </a:p>
        </p:txBody>
      </p:sp>
      <p:sp>
        <p:nvSpPr>
          <p:cNvPr id="105" name="Rectangle 38"/>
          <p:cNvSpPr/>
          <p:nvPr/>
        </p:nvSpPr>
        <p:spPr>
          <a:xfrm>
            <a:off x="3406775" y="5446713"/>
            <a:ext cx="1409700" cy="366712"/>
          </a:xfrm>
          <a:prstGeom prst="rect">
            <a:avLst/>
          </a:prstGeom>
          <a:solidFill>
            <a:srgbClr val="0000FF"/>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不能解节点</a:t>
            </a:r>
            <a:endParaRPr lang="zh-CN" altLang="en-US" sz="1800" b="1" dirty="0">
              <a:solidFill>
                <a:schemeClr val="bg1"/>
              </a:solidFill>
              <a:ea typeface="黑体" panose="02010609060101010101" pitchFamily="2" charset="-122"/>
            </a:endParaRPr>
          </a:p>
        </p:txBody>
      </p:sp>
      <p:sp>
        <p:nvSpPr>
          <p:cNvPr id="106" name="Rectangle 39"/>
          <p:cNvSpPr/>
          <p:nvPr/>
        </p:nvSpPr>
        <p:spPr>
          <a:xfrm>
            <a:off x="6170613" y="4195763"/>
            <a:ext cx="1460500" cy="366712"/>
          </a:xfrm>
          <a:prstGeom prst="rect">
            <a:avLst/>
          </a:prstGeom>
          <a:solidFill>
            <a:srgbClr val="0000FF"/>
          </a:solidFill>
          <a:ln w="50800">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bg1"/>
                </a:solidFill>
                <a:ea typeface="黑体" panose="02010609060101010101" pitchFamily="2" charset="-122"/>
              </a:rPr>
              <a:t>不能解节点</a:t>
            </a:r>
            <a:endParaRPr lang="zh-CN" altLang="en-US" sz="1800" b="1" dirty="0">
              <a:solidFill>
                <a:schemeClr val="bg1"/>
              </a:solidFill>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ppt_x"/>
                                          </p:val>
                                        </p:tav>
                                        <p:tav tm="100000">
                                          <p:val>
                                            <p:strVal val="#ppt_x"/>
                                          </p:val>
                                        </p:tav>
                                      </p:tavLst>
                                    </p:anim>
                                    <p:anim calcmode="lin" valueType="num">
                                      <p:cBhvr additive="base">
                                        <p:cTn id="12" dur="500" fill="hold"/>
                                        <p:tgtEl>
                                          <p:spTgt spid="7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anim calcmode="lin" valueType="num">
                                      <p:cBhvr additive="base">
                                        <p:cTn id="15" dur="500" fill="hold"/>
                                        <p:tgtEl>
                                          <p:spTgt spid="73"/>
                                        </p:tgtEl>
                                        <p:attrNameLst>
                                          <p:attrName>ppt_x</p:attrName>
                                        </p:attrNameLst>
                                      </p:cBhvr>
                                      <p:tavLst>
                                        <p:tav tm="0">
                                          <p:val>
                                            <p:strVal val="#ppt_x"/>
                                          </p:val>
                                        </p:tav>
                                        <p:tav tm="100000">
                                          <p:val>
                                            <p:strVal val="#ppt_x"/>
                                          </p:val>
                                        </p:tav>
                                      </p:tavLst>
                                    </p:anim>
                                    <p:anim calcmode="lin" valueType="num">
                                      <p:cBhvr additive="base">
                                        <p:cTn id="16" dur="500" fill="hold"/>
                                        <p:tgtEl>
                                          <p:spTgt spid="7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ppt_x"/>
                                          </p:val>
                                        </p:tav>
                                        <p:tav tm="100000">
                                          <p:val>
                                            <p:strVal val="#ppt_x"/>
                                          </p:val>
                                        </p:tav>
                                      </p:tavLst>
                                    </p:anim>
                                    <p:anim calcmode="lin" valueType="num">
                                      <p:cBhvr additive="base">
                                        <p:cTn id="20" dur="500" fill="hold"/>
                                        <p:tgtEl>
                                          <p:spTgt spid="7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500" fill="hold"/>
                                        <p:tgtEl>
                                          <p:spTgt spid="77"/>
                                        </p:tgtEl>
                                        <p:attrNameLst>
                                          <p:attrName>ppt_x</p:attrName>
                                        </p:attrNameLst>
                                      </p:cBhvr>
                                      <p:tavLst>
                                        <p:tav tm="0">
                                          <p:val>
                                            <p:strVal val="#ppt_x"/>
                                          </p:val>
                                        </p:tav>
                                        <p:tav tm="100000">
                                          <p:val>
                                            <p:strVal val="#ppt_x"/>
                                          </p:val>
                                        </p:tav>
                                      </p:tavLst>
                                    </p:anim>
                                    <p:anim calcmode="lin" valueType="num">
                                      <p:cBhvr additive="base">
                                        <p:cTn id="32" dur="500" fill="hold"/>
                                        <p:tgtEl>
                                          <p:spTgt spid="7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anim calcmode="lin" valueType="num">
                                      <p:cBhvr additive="base">
                                        <p:cTn id="35" dur="500" fill="hold"/>
                                        <p:tgtEl>
                                          <p:spTgt spid="78"/>
                                        </p:tgtEl>
                                        <p:attrNameLst>
                                          <p:attrName>ppt_x</p:attrName>
                                        </p:attrNameLst>
                                      </p:cBhvr>
                                      <p:tavLst>
                                        <p:tav tm="0">
                                          <p:val>
                                            <p:strVal val="#ppt_x"/>
                                          </p:val>
                                        </p:tav>
                                        <p:tav tm="100000">
                                          <p:val>
                                            <p:strVal val="#ppt_x"/>
                                          </p:val>
                                        </p:tav>
                                      </p:tavLst>
                                    </p:anim>
                                    <p:anim calcmode="lin" valueType="num">
                                      <p:cBhvr additive="base">
                                        <p:cTn id="36" dur="500" fill="hold"/>
                                        <p:tgtEl>
                                          <p:spTgt spid="7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 calcmode="lin" valueType="num">
                                      <p:cBhvr additive="base">
                                        <p:cTn id="39" dur="500" fill="hold"/>
                                        <p:tgtEl>
                                          <p:spTgt spid="79"/>
                                        </p:tgtEl>
                                        <p:attrNameLst>
                                          <p:attrName>ppt_x</p:attrName>
                                        </p:attrNameLst>
                                      </p:cBhvr>
                                      <p:tavLst>
                                        <p:tav tm="0">
                                          <p:val>
                                            <p:strVal val="#ppt_x"/>
                                          </p:val>
                                        </p:tav>
                                        <p:tav tm="100000">
                                          <p:val>
                                            <p:strVal val="#ppt_x"/>
                                          </p:val>
                                        </p:tav>
                                      </p:tavLst>
                                    </p:anim>
                                    <p:anim calcmode="lin" valueType="num">
                                      <p:cBhvr additive="base">
                                        <p:cTn id="40" dur="500" fill="hold"/>
                                        <p:tgtEl>
                                          <p:spTgt spid="7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additive="base">
                                        <p:cTn id="43" dur="500" fill="hold"/>
                                        <p:tgtEl>
                                          <p:spTgt spid="80"/>
                                        </p:tgtEl>
                                        <p:attrNameLst>
                                          <p:attrName>ppt_x</p:attrName>
                                        </p:attrNameLst>
                                      </p:cBhvr>
                                      <p:tavLst>
                                        <p:tav tm="0">
                                          <p:val>
                                            <p:strVal val="#ppt_x"/>
                                          </p:val>
                                        </p:tav>
                                        <p:tav tm="100000">
                                          <p:val>
                                            <p:strVal val="#ppt_x"/>
                                          </p:val>
                                        </p:tav>
                                      </p:tavLst>
                                    </p:anim>
                                    <p:anim calcmode="lin" valueType="num">
                                      <p:cBhvr additive="base">
                                        <p:cTn id="44" dur="500" fill="hold"/>
                                        <p:tgtEl>
                                          <p:spTgt spid="8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anim calcmode="lin" valueType="num">
                                      <p:cBhvr additive="base">
                                        <p:cTn id="47" dur="500" fill="hold"/>
                                        <p:tgtEl>
                                          <p:spTgt spid="81"/>
                                        </p:tgtEl>
                                        <p:attrNameLst>
                                          <p:attrName>ppt_x</p:attrName>
                                        </p:attrNameLst>
                                      </p:cBhvr>
                                      <p:tavLst>
                                        <p:tav tm="0">
                                          <p:val>
                                            <p:strVal val="#ppt_x"/>
                                          </p:val>
                                        </p:tav>
                                        <p:tav tm="100000">
                                          <p:val>
                                            <p:strVal val="#ppt_x"/>
                                          </p:val>
                                        </p:tav>
                                      </p:tavLst>
                                    </p:anim>
                                    <p:anim calcmode="lin" valueType="num">
                                      <p:cBhvr additive="base">
                                        <p:cTn id="48" dur="500" fill="hold"/>
                                        <p:tgtEl>
                                          <p:spTgt spid="8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anim calcmode="lin" valueType="num">
                                      <p:cBhvr additive="base">
                                        <p:cTn id="51" dur="500" fill="hold"/>
                                        <p:tgtEl>
                                          <p:spTgt spid="82"/>
                                        </p:tgtEl>
                                        <p:attrNameLst>
                                          <p:attrName>ppt_x</p:attrName>
                                        </p:attrNameLst>
                                      </p:cBhvr>
                                      <p:tavLst>
                                        <p:tav tm="0">
                                          <p:val>
                                            <p:strVal val="#ppt_x"/>
                                          </p:val>
                                        </p:tav>
                                        <p:tav tm="100000">
                                          <p:val>
                                            <p:strVal val="#ppt_x"/>
                                          </p:val>
                                        </p:tav>
                                      </p:tavLst>
                                    </p:anim>
                                    <p:anim calcmode="lin" valueType="num">
                                      <p:cBhvr additive="base">
                                        <p:cTn id="52" dur="500" fill="hold"/>
                                        <p:tgtEl>
                                          <p:spTgt spid="8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additive="base">
                                        <p:cTn id="55" dur="500" fill="hold"/>
                                        <p:tgtEl>
                                          <p:spTgt spid="83"/>
                                        </p:tgtEl>
                                        <p:attrNameLst>
                                          <p:attrName>ppt_x</p:attrName>
                                        </p:attrNameLst>
                                      </p:cBhvr>
                                      <p:tavLst>
                                        <p:tav tm="0">
                                          <p:val>
                                            <p:strVal val="#ppt_x"/>
                                          </p:val>
                                        </p:tav>
                                        <p:tav tm="100000">
                                          <p:val>
                                            <p:strVal val="#ppt_x"/>
                                          </p:val>
                                        </p:tav>
                                      </p:tavLst>
                                    </p:anim>
                                    <p:anim calcmode="lin" valueType="num">
                                      <p:cBhvr additive="base">
                                        <p:cTn id="5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4"/>
                                        </p:tgtEl>
                                        <p:attrNameLst>
                                          <p:attrName>style.visibility</p:attrName>
                                        </p:attrNameLst>
                                      </p:cBhvr>
                                      <p:to>
                                        <p:strVal val="visible"/>
                                      </p:to>
                                    </p:set>
                                    <p:anim calcmode="lin" valueType="num">
                                      <p:cBhvr additive="base">
                                        <p:cTn id="61" dur="500" fill="hold"/>
                                        <p:tgtEl>
                                          <p:spTgt spid="84"/>
                                        </p:tgtEl>
                                        <p:attrNameLst>
                                          <p:attrName>ppt_x</p:attrName>
                                        </p:attrNameLst>
                                      </p:cBhvr>
                                      <p:tavLst>
                                        <p:tav tm="0">
                                          <p:val>
                                            <p:strVal val="#ppt_x"/>
                                          </p:val>
                                        </p:tav>
                                        <p:tav tm="100000">
                                          <p:val>
                                            <p:strVal val="#ppt_x"/>
                                          </p:val>
                                        </p:tav>
                                      </p:tavLst>
                                    </p:anim>
                                    <p:anim calcmode="lin" valueType="num">
                                      <p:cBhvr additive="base">
                                        <p:cTn id="62" dur="500" fill="hold"/>
                                        <p:tgtEl>
                                          <p:spTgt spid="8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6"/>
                                        </p:tgtEl>
                                        <p:attrNameLst>
                                          <p:attrName>style.visibility</p:attrName>
                                        </p:attrNameLst>
                                      </p:cBhvr>
                                      <p:to>
                                        <p:strVal val="visible"/>
                                      </p:to>
                                    </p:set>
                                    <p:anim calcmode="lin" valueType="num">
                                      <p:cBhvr additive="base">
                                        <p:cTn id="69" dur="500" fill="hold"/>
                                        <p:tgtEl>
                                          <p:spTgt spid="86"/>
                                        </p:tgtEl>
                                        <p:attrNameLst>
                                          <p:attrName>ppt_x</p:attrName>
                                        </p:attrNameLst>
                                      </p:cBhvr>
                                      <p:tavLst>
                                        <p:tav tm="0">
                                          <p:val>
                                            <p:strVal val="#ppt_x"/>
                                          </p:val>
                                        </p:tav>
                                        <p:tav tm="100000">
                                          <p:val>
                                            <p:strVal val="#ppt_x"/>
                                          </p:val>
                                        </p:tav>
                                      </p:tavLst>
                                    </p:anim>
                                    <p:anim calcmode="lin" valueType="num">
                                      <p:cBhvr additive="base">
                                        <p:cTn id="70" dur="500" fill="hold"/>
                                        <p:tgtEl>
                                          <p:spTgt spid="8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87"/>
                                        </p:tgtEl>
                                        <p:attrNameLst>
                                          <p:attrName>style.visibility</p:attrName>
                                        </p:attrNameLst>
                                      </p:cBhvr>
                                      <p:to>
                                        <p:strVal val="visible"/>
                                      </p:to>
                                    </p:set>
                                    <p:anim calcmode="lin" valueType="num">
                                      <p:cBhvr additive="base">
                                        <p:cTn id="73" dur="500" fill="hold"/>
                                        <p:tgtEl>
                                          <p:spTgt spid="87"/>
                                        </p:tgtEl>
                                        <p:attrNameLst>
                                          <p:attrName>ppt_x</p:attrName>
                                        </p:attrNameLst>
                                      </p:cBhvr>
                                      <p:tavLst>
                                        <p:tav tm="0">
                                          <p:val>
                                            <p:strVal val="#ppt_x"/>
                                          </p:val>
                                        </p:tav>
                                        <p:tav tm="100000">
                                          <p:val>
                                            <p:strVal val="#ppt_x"/>
                                          </p:val>
                                        </p:tav>
                                      </p:tavLst>
                                    </p:anim>
                                    <p:anim calcmode="lin" valueType="num">
                                      <p:cBhvr additive="base">
                                        <p:cTn id="74" dur="500" fill="hold"/>
                                        <p:tgtEl>
                                          <p:spTgt spid="8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8"/>
                                        </p:tgtEl>
                                        <p:attrNameLst>
                                          <p:attrName>style.visibility</p:attrName>
                                        </p:attrNameLst>
                                      </p:cBhvr>
                                      <p:to>
                                        <p:strVal val="visible"/>
                                      </p:to>
                                    </p:set>
                                    <p:anim calcmode="lin" valueType="num">
                                      <p:cBhvr additive="base">
                                        <p:cTn id="77" dur="500" fill="hold"/>
                                        <p:tgtEl>
                                          <p:spTgt spid="88"/>
                                        </p:tgtEl>
                                        <p:attrNameLst>
                                          <p:attrName>ppt_x</p:attrName>
                                        </p:attrNameLst>
                                      </p:cBhvr>
                                      <p:tavLst>
                                        <p:tav tm="0">
                                          <p:val>
                                            <p:strVal val="#ppt_x"/>
                                          </p:val>
                                        </p:tav>
                                        <p:tav tm="100000">
                                          <p:val>
                                            <p:strVal val="#ppt_x"/>
                                          </p:val>
                                        </p:tav>
                                      </p:tavLst>
                                    </p:anim>
                                    <p:anim calcmode="lin" valueType="num">
                                      <p:cBhvr additive="base">
                                        <p:cTn id="78" dur="500" fill="hold"/>
                                        <p:tgtEl>
                                          <p:spTgt spid="8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 calcmode="lin" valueType="num">
                                      <p:cBhvr additive="base">
                                        <p:cTn id="81" dur="500" fill="hold"/>
                                        <p:tgtEl>
                                          <p:spTgt spid="89"/>
                                        </p:tgtEl>
                                        <p:attrNameLst>
                                          <p:attrName>ppt_x</p:attrName>
                                        </p:attrNameLst>
                                      </p:cBhvr>
                                      <p:tavLst>
                                        <p:tav tm="0">
                                          <p:val>
                                            <p:strVal val="#ppt_x"/>
                                          </p:val>
                                        </p:tav>
                                        <p:tav tm="100000">
                                          <p:val>
                                            <p:strVal val="#ppt_x"/>
                                          </p:val>
                                        </p:tav>
                                      </p:tavLst>
                                    </p:anim>
                                    <p:anim calcmode="lin" valueType="num">
                                      <p:cBhvr additive="base">
                                        <p:cTn id="82" dur="500" fill="hold"/>
                                        <p:tgtEl>
                                          <p:spTgt spid="8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90"/>
                                        </p:tgtEl>
                                        <p:attrNameLst>
                                          <p:attrName>style.visibility</p:attrName>
                                        </p:attrNameLst>
                                      </p:cBhvr>
                                      <p:to>
                                        <p:strVal val="visible"/>
                                      </p:to>
                                    </p:set>
                                    <p:anim calcmode="lin" valueType="num">
                                      <p:cBhvr additive="base">
                                        <p:cTn id="85" dur="500" fill="hold"/>
                                        <p:tgtEl>
                                          <p:spTgt spid="90"/>
                                        </p:tgtEl>
                                        <p:attrNameLst>
                                          <p:attrName>ppt_x</p:attrName>
                                        </p:attrNameLst>
                                      </p:cBhvr>
                                      <p:tavLst>
                                        <p:tav tm="0">
                                          <p:val>
                                            <p:strVal val="#ppt_x"/>
                                          </p:val>
                                        </p:tav>
                                        <p:tav tm="100000">
                                          <p:val>
                                            <p:strVal val="#ppt_x"/>
                                          </p:val>
                                        </p:tav>
                                      </p:tavLst>
                                    </p:anim>
                                    <p:anim calcmode="lin" valueType="num">
                                      <p:cBhvr additive="base">
                                        <p:cTn id="86" dur="500" fill="hold"/>
                                        <p:tgtEl>
                                          <p:spTgt spid="9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 calcmode="lin" valueType="num">
                                      <p:cBhvr additive="base">
                                        <p:cTn id="89" dur="500" fill="hold"/>
                                        <p:tgtEl>
                                          <p:spTgt spid="91"/>
                                        </p:tgtEl>
                                        <p:attrNameLst>
                                          <p:attrName>ppt_x</p:attrName>
                                        </p:attrNameLst>
                                      </p:cBhvr>
                                      <p:tavLst>
                                        <p:tav tm="0">
                                          <p:val>
                                            <p:strVal val="#ppt_x"/>
                                          </p:val>
                                        </p:tav>
                                        <p:tav tm="100000">
                                          <p:val>
                                            <p:strVal val="#ppt_x"/>
                                          </p:val>
                                        </p:tav>
                                      </p:tavLst>
                                    </p:anim>
                                    <p:anim calcmode="lin" valueType="num">
                                      <p:cBhvr additive="base">
                                        <p:cTn id="90" dur="500" fill="hold"/>
                                        <p:tgtEl>
                                          <p:spTgt spid="91"/>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anim calcmode="lin" valueType="num">
                                      <p:cBhvr additive="base">
                                        <p:cTn id="93" dur="500" fill="hold"/>
                                        <p:tgtEl>
                                          <p:spTgt spid="92"/>
                                        </p:tgtEl>
                                        <p:attrNameLst>
                                          <p:attrName>ppt_x</p:attrName>
                                        </p:attrNameLst>
                                      </p:cBhvr>
                                      <p:tavLst>
                                        <p:tav tm="0">
                                          <p:val>
                                            <p:strVal val="#ppt_x"/>
                                          </p:val>
                                        </p:tav>
                                        <p:tav tm="100000">
                                          <p:val>
                                            <p:strVal val="#ppt_x"/>
                                          </p:val>
                                        </p:tav>
                                      </p:tavLst>
                                    </p:anim>
                                    <p:anim calcmode="lin" valueType="num">
                                      <p:cBhvr additive="base">
                                        <p:cTn id="94" dur="500" fill="hold"/>
                                        <p:tgtEl>
                                          <p:spTgt spid="92"/>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93"/>
                                        </p:tgtEl>
                                        <p:attrNameLst>
                                          <p:attrName>style.visibility</p:attrName>
                                        </p:attrNameLst>
                                      </p:cBhvr>
                                      <p:to>
                                        <p:strVal val="visible"/>
                                      </p:to>
                                    </p:set>
                                    <p:anim calcmode="lin" valueType="num">
                                      <p:cBhvr additive="base">
                                        <p:cTn id="97" dur="500" fill="hold"/>
                                        <p:tgtEl>
                                          <p:spTgt spid="93"/>
                                        </p:tgtEl>
                                        <p:attrNameLst>
                                          <p:attrName>ppt_x</p:attrName>
                                        </p:attrNameLst>
                                      </p:cBhvr>
                                      <p:tavLst>
                                        <p:tav tm="0">
                                          <p:val>
                                            <p:strVal val="#ppt_x"/>
                                          </p:val>
                                        </p:tav>
                                        <p:tav tm="100000">
                                          <p:val>
                                            <p:strVal val="#ppt_x"/>
                                          </p:val>
                                        </p:tav>
                                      </p:tavLst>
                                    </p:anim>
                                    <p:anim calcmode="lin" valueType="num">
                                      <p:cBhvr additive="base">
                                        <p:cTn id="98" dur="500" fill="hold"/>
                                        <p:tgtEl>
                                          <p:spTgt spid="93"/>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94"/>
                                        </p:tgtEl>
                                        <p:attrNameLst>
                                          <p:attrName>style.visibility</p:attrName>
                                        </p:attrNameLst>
                                      </p:cBhvr>
                                      <p:to>
                                        <p:strVal val="visible"/>
                                      </p:to>
                                    </p:set>
                                    <p:anim calcmode="lin" valueType="num">
                                      <p:cBhvr additive="base">
                                        <p:cTn id="101" dur="500" fill="hold"/>
                                        <p:tgtEl>
                                          <p:spTgt spid="94"/>
                                        </p:tgtEl>
                                        <p:attrNameLst>
                                          <p:attrName>ppt_x</p:attrName>
                                        </p:attrNameLst>
                                      </p:cBhvr>
                                      <p:tavLst>
                                        <p:tav tm="0">
                                          <p:val>
                                            <p:strVal val="#ppt_x"/>
                                          </p:val>
                                        </p:tav>
                                        <p:tav tm="100000">
                                          <p:val>
                                            <p:strVal val="#ppt_x"/>
                                          </p:val>
                                        </p:tav>
                                      </p:tavLst>
                                    </p:anim>
                                    <p:anim calcmode="lin" valueType="num">
                                      <p:cBhvr additive="base">
                                        <p:cTn id="102" dur="500" fill="hold"/>
                                        <p:tgtEl>
                                          <p:spTgt spid="94"/>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95"/>
                                        </p:tgtEl>
                                        <p:attrNameLst>
                                          <p:attrName>style.visibility</p:attrName>
                                        </p:attrNameLst>
                                      </p:cBhvr>
                                      <p:to>
                                        <p:strVal val="visible"/>
                                      </p:to>
                                    </p:set>
                                    <p:anim calcmode="lin" valueType="num">
                                      <p:cBhvr additive="base">
                                        <p:cTn id="105" dur="500" fill="hold"/>
                                        <p:tgtEl>
                                          <p:spTgt spid="95"/>
                                        </p:tgtEl>
                                        <p:attrNameLst>
                                          <p:attrName>ppt_x</p:attrName>
                                        </p:attrNameLst>
                                      </p:cBhvr>
                                      <p:tavLst>
                                        <p:tav tm="0">
                                          <p:val>
                                            <p:strVal val="#ppt_x"/>
                                          </p:val>
                                        </p:tav>
                                        <p:tav tm="100000">
                                          <p:val>
                                            <p:strVal val="#ppt_x"/>
                                          </p:val>
                                        </p:tav>
                                      </p:tavLst>
                                    </p:anim>
                                    <p:anim calcmode="lin" valueType="num">
                                      <p:cBhvr additive="base">
                                        <p:cTn id="106" dur="500" fill="hold"/>
                                        <p:tgtEl>
                                          <p:spTgt spid="95"/>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96"/>
                                        </p:tgtEl>
                                        <p:attrNameLst>
                                          <p:attrName>style.visibility</p:attrName>
                                        </p:attrNameLst>
                                      </p:cBhvr>
                                      <p:to>
                                        <p:strVal val="visible"/>
                                      </p:to>
                                    </p:set>
                                    <p:anim calcmode="lin" valueType="num">
                                      <p:cBhvr additive="base">
                                        <p:cTn id="109" dur="500" fill="hold"/>
                                        <p:tgtEl>
                                          <p:spTgt spid="96"/>
                                        </p:tgtEl>
                                        <p:attrNameLst>
                                          <p:attrName>ppt_x</p:attrName>
                                        </p:attrNameLst>
                                      </p:cBhvr>
                                      <p:tavLst>
                                        <p:tav tm="0">
                                          <p:val>
                                            <p:strVal val="#ppt_x"/>
                                          </p:val>
                                        </p:tav>
                                        <p:tav tm="100000">
                                          <p:val>
                                            <p:strVal val="#ppt_x"/>
                                          </p:val>
                                        </p:tav>
                                      </p:tavLst>
                                    </p:anim>
                                    <p:anim calcmode="lin" valueType="num">
                                      <p:cBhvr additive="base">
                                        <p:cTn id="110" dur="500" fill="hold"/>
                                        <p:tgtEl>
                                          <p:spTgt spid="96"/>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97"/>
                                        </p:tgtEl>
                                        <p:attrNameLst>
                                          <p:attrName>style.visibility</p:attrName>
                                        </p:attrNameLst>
                                      </p:cBhvr>
                                      <p:to>
                                        <p:strVal val="visible"/>
                                      </p:to>
                                    </p:set>
                                    <p:anim calcmode="lin" valueType="num">
                                      <p:cBhvr additive="base">
                                        <p:cTn id="113" dur="500" fill="hold"/>
                                        <p:tgtEl>
                                          <p:spTgt spid="97"/>
                                        </p:tgtEl>
                                        <p:attrNameLst>
                                          <p:attrName>ppt_x</p:attrName>
                                        </p:attrNameLst>
                                      </p:cBhvr>
                                      <p:tavLst>
                                        <p:tav tm="0">
                                          <p:val>
                                            <p:strVal val="#ppt_x"/>
                                          </p:val>
                                        </p:tav>
                                        <p:tav tm="100000">
                                          <p:val>
                                            <p:strVal val="#ppt_x"/>
                                          </p:val>
                                        </p:tav>
                                      </p:tavLst>
                                    </p:anim>
                                    <p:anim calcmode="lin" valueType="num">
                                      <p:cBhvr additive="base">
                                        <p:cTn id="114" dur="500" fill="hold"/>
                                        <p:tgtEl>
                                          <p:spTgt spid="97"/>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98"/>
                                        </p:tgtEl>
                                        <p:attrNameLst>
                                          <p:attrName>style.visibility</p:attrName>
                                        </p:attrNameLst>
                                      </p:cBhvr>
                                      <p:to>
                                        <p:strVal val="visible"/>
                                      </p:to>
                                    </p:set>
                                    <p:anim calcmode="lin" valueType="num">
                                      <p:cBhvr additive="base">
                                        <p:cTn id="117" dur="500" fill="hold"/>
                                        <p:tgtEl>
                                          <p:spTgt spid="98"/>
                                        </p:tgtEl>
                                        <p:attrNameLst>
                                          <p:attrName>ppt_x</p:attrName>
                                        </p:attrNameLst>
                                      </p:cBhvr>
                                      <p:tavLst>
                                        <p:tav tm="0">
                                          <p:val>
                                            <p:strVal val="#ppt_x"/>
                                          </p:val>
                                        </p:tav>
                                        <p:tav tm="100000">
                                          <p:val>
                                            <p:strVal val="#ppt_x"/>
                                          </p:val>
                                        </p:tav>
                                      </p:tavLst>
                                    </p:anim>
                                    <p:anim calcmode="lin" valueType="num">
                                      <p:cBhvr additive="base">
                                        <p:cTn id="118"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100"/>
                                        </p:tgtEl>
                                        <p:attrNameLst>
                                          <p:attrName>style.visibility</p:attrName>
                                        </p:attrNameLst>
                                      </p:cBhvr>
                                      <p:to>
                                        <p:strVal val="visible"/>
                                      </p:to>
                                    </p:set>
                                    <p:anim calcmode="lin" valueType="num">
                                      <p:cBhvr additive="base">
                                        <p:cTn id="123" dur="500" fill="hold"/>
                                        <p:tgtEl>
                                          <p:spTgt spid="100"/>
                                        </p:tgtEl>
                                        <p:attrNameLst>
                                          <p:attrName>ppt_x</p:attrName>
                                        </p:attrNameLst>
                                      </p:cBhvr>
                                      <p:tavLst>
                                        <p:tav tm="0">
                                          <p:val>
                                            <p:strVal val="#ppt_x"/>
                                          </p:val>
                                        </p:tav>
                                        <p:tav tm="100000">
                                          <p:val>
                                            <p:strVal val="#ppt_x"/>
                                          </p:val>
                                        </p:tav>
                                      </p:tavLst>
                                    </p:anim>
                                    <p:anim calcmode="lin" valueType="num">
                                      <p:cBhvr additive="base">
                                        <p:cTn id="12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99"/>
                                        </p:tgtEl>
                                        <p:attrNameLst>
                                          <p:attrName>style.visibility</p:attrName>
                                        </p:attrNameLst>
                                      </p:cBhvr>
                                      <p:to>
                                        <p:strVal val="visible"/>
                                      </p:to>
                                    </p:set>
                                    <p:anim calcmode="lin" valueType="num">
                                      <p:cBhvr additive="base">
                                        <p:cTn id="129" dur="500" fill="hold"/>
                                        <p:tgtEl>
                                          <p:spTgt spid="99"/>
                                        </p:tgtEl>
                                        <p:attrNameLst>
                                          <p:attrName>ppt_x</p:attrName>
                                        </p:attrNameLst>
                                      </p:cBhvr>
                                      <p:tavLst>
                                        <p:tav tm="0">
                                          <p:val>
                                            <p:strVal val="#ppt_x"/>
                                          </p:val>
                                        </p:tav>
                                        <p:tav tm="100000">
                                          <p:val>
                                            <p:strVal val="#ppt_x"/>
                                          </p:val>
                                        </p:tav>
                                      </p:tavLst>
                                    </p:anim>
                                    <p:anim calcmode="lin" valueType="num">
                                      <p:cBhvr additive="base">
                                        <p:cTn id="130"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02"/>
                                        </p:tgtEl>
                                        <p:attrNameLst>
                                          <p:attrName>style.visibility</p:attrName>
                                        </p:attrNameLst>
                                      </p:cBhvr>
                                      <p:to>
                                        <p:strVal val="visible"/>
                                      </p:to>
                                    </p:set>
                                    <p:anim calcmode="lin" valueType="num">
                                      <p:cBhvr additive="base">
                                        <p:cTn id="135" dur="500" fill="hold"/>
                                        <p:tgtEl>
                                          <p:spTgt spid="102"/>
                                        </p:tgtEl>
                                        <p:attrNameLst>
                                          <p:attrName>ppt_x</p:attrName>
                                        </p:attrNameLst>
                                      </p:cBhvr>
                                      <p:tavLst>
                                        <p:tav tm="0">
                                          <p:val>
                                            <p:strVal val="#ppt_x"/>
                                          </p:val>
                                        </p:tav>
                                        <p:tav tm="100000">
                                          <p:val>
                                            <p:strVal val="#ppt_x"/>
                                          </p:val>
                                        </p:tav>
                                      </p:tavLst>
                                    </p:anim>
                                    <p:anim calcmode="lin" valueType="num">
                                      <p:cBhvr additive="base">
                                        <p:cTn id="136"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01"/>
                                        </p:tgtEl>
                                        <p:attrNameLst>
                                          <p:attrName>style.visibility</p:attrName>
                                        </p:attrNameLst>
                                      </p:cBhvr>
                                      <p:to>
                                        <p:strVal val="visible"/>
                                      </p:to>
                                    </p:set>
                                    <p:anim calcmode="lin" valueType="num">
                                      <p:cBhvr additive="base">
                                        <p:cTn id="141" dur="500" fill="hold"/>
                                        <p:tgtEl>
                                          <p:spTgt spid="101"/>
                                        </p:tgtEl>
                                        <p:attrNameLst>
                                          <p:attrName>ppt_x</p:attrName>
                                        </p:attrNameLst>
                                      </p:cBhvr>
                                      <p:tavLst>
                                        <p:tav tm="0">
                                          <p:val>
                                            <p:strVal val="#ppt_x"/>
                                          </p:val>
                                        </p:tav>
                                        <p:tav tm="100000">
                                          <p:val>
                                            <p:strVal val="#ppt_x"/>
                                          </p:val>
                                        </p:tav>
                                      </p:tavLst>
                                    </p:anim>
                                    <p:anim calcmode="lin" valueType="num">
                                      <p:cBhvr additive="base">
                                        <p:cTn id="14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
                                        </p:tgtEl>
                                        <p:attrNameLst>
                                          <p:attrName>style.visibility</p:attrName>
                                        </p:attrNameLst>
                                      </p:cBhvr>
                                      <p:to>
                                        <p:strVal val="visible"/>
                                      </p:to>
                                    </p:set>
                                    <p:anim calcmode="lin" valueType="num">
                                      <p:cBhvr additive="base">
                                        <p:cTn id="147" dur="500" fill="hold"/>
                                        <p:tgtEl>
                                          <p:spTgt spid="3"/>
                                        </p:tgtEl>
                                        <p:attrNameLst>
                                          <p:attrName>ppt_x</p:attrName>
                                        </p:attrNameLst>
                                      </p:cBhvr>
                                      <p:tavLst>
                                        <p:tav tm="0">
                                          <p:val>
                                            <p:strVal val="#ppt_x"/>
                                          </p:val>
                                        </p:tav>
                                        <p:tav tm="100000">
                                          <p:val>
                                            <p:strVal val="#ppt_x"/>
                                          </p:val>
                                        </p:tav>
                                      </p:tavLst>
                                    </p:anim>
                                    <p:anim calcmode="lin" valueType="num">
                                      <p:cBhvr additive="base">
                                        <p:cTn id="148" dur="500" fill="hold"/>
                                        <p:tgtEl>
                                          <p:spTgt spid="3"/>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4"/>
                                        </p:tgtEl>
                                        <p:attrNameLst>
                                          <p:attrName>style.visibility</p:attrName>
                                        </p:attrNameLst>
                                      </p:cBhvr>
                                      <p:to>
                                        <p:strVal val="visible"/>
                                      </p:to>
                                    </p:set>
                                    <p:anim calcmode="lin" valueType="num">
                                      <p:cBhvr additive="base">
                                        <p:cTn id="151" dur="500" fill="hold"/>
                                        <p:tgtEl>
                                          <p:spTgt spid="4"/>
                                        </p:tgtEl>
                                        <p:attrNameLst>
                                          <p:attrName>ppt_x</p:attrName>
                                        </p:attrNameLst>
                                      </p:cBhvr>
                                      <p:tavLst>
                                        <p:tav tm="0">
                                          <p:val>
                                            <p:strVal val="#ppt_x"/>
                                          </p:val>
                                        </p:tav>
                                        <p:tav tm="100000">
                                          <p:val>
                                            <p:strVal val="#ppt_x"/>
                                          </p:val>
                                        </p:tav>
                                      </p:tavLst>
                                    </p:anim>
                                    <p:anim calcmode="lin" valueType="num">
                                      <p:cBhvr additive="base">
                                        <p:cTn id="152" dur="500" fill="hold"/>
                                        <p:tgtEl>
                                          <p:spTgt spid="4"/>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7"/>
                                        </p:tgtEl>
                                        <p:attrNameLst>
                                          <p:attrName>style.visibility</p:attrName>
                                        </p:attrNameLst>
                                      </p:cBhvr>
                                      <p:to>
                                        <p:strVal val="visible"/>
                                      </p:to>
                                    </p:set>
                                    <p:anim calcmode="lin" valueType="num">
                                      <p:cBhvr additive="base">
                                        <p:cTn id="155" dur="500" fill="hold"/>
                                        <p:tgtEl>
                                          <p:spTgt spid="7"/>
                                        </p:tgtEl>
                                        <p:attrNameLst>
                                          <p:attrName>ppt_x</p:attrName>
                                        </p:attrNameLst>
                                      </p:cBhvr>
                                      <p:tavLst>
                                        <p:tav tm="0">
                                          <p:val>
                                            <p:strVal val="#ppt_x"/>
                                          </p:val>
                                        </p:tav>
                                        <p:tav tm="100000">
                                          <p:val>
                                            <p:strVal val="#ppt_x"/>
                                          </p:val>
                                        </p:tav>
                                      </p:tavLst>
                                    </p:anim>
                                    <p:anim calcmode="lin" valueType="num">
                                      <p:cBhvr additive="base">
                                        <p:cTn id="156" dur="500" fill="hold"/>
                                        <p:tgtEl>
                                          <p:spTgt spid="7"/>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8"/>
                                        </p:tgtEl>
                                        <p:attrNameLst>
                                          <p:attrName>style.visibility</p:attrName>
                                        </p:attrNameLst>
                                      </p:cBhvr>
                                      <p:to>
                                        <p:strVal val="visible"/>
                                      </p:to>
                                    </p:set>
                                    <p:anim calcmode="lin" valueType="num">
                                      <p:cBhvr additive="base">
                                        <p:cTn id="159" dur="500" fill="hold"/>
                                        <p:tgtEl>
                                          <p:spTgt spid="8"/>
                                        </p:tgtEl>
                                        <p:attrNameLst>
                                          <p:attrName>ppt_x</p:attrName>
                                        </p:attrNameLst>
                                      </p:cBhvr>
                                      <p:tavLst>
                                        <p:tav tm="0">
                                          <p:val>
                                            <p:strVal val="#ppt_x"/>
                                          </p:val>
                                        </p:tav>
                                        <p:tav tm="100000">
                                          <p:val>
                                            <p:strVal val="#ppt_x"/>
                                          </p:val>
                                        </p:tav>
                                      </p:tavLst>
                                    </p:anim>
                                    <p:anim calcmode="lin" valueType="num">
                                      <p:cBhvr additive="base">
                                        <p:cTn id="160" dur="500" fill="hold"/>
                                        <p:tgtEl>
                                          <p:spTgt spid="8"/>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9"/>
                                        </p:tgtEl>
                                        <p:attrNameLst>
                                          <p:attrName>style.visibility</p:attrName>
                                        </p:attrNameLst>
                                      </p:cBhvr>
                                      <p:to>
                                        <p:strVal val="visible"/>
                                      </p:to>
                                    </p:set>
                                    <p:anim calcmode="lin" valueType="num">
                                      <p:cBhvr additive="base">
                                        <p:cTn id="163" dur="500" fill="hold"/>
                                        <p:tgtEl>
                                          <p:spTgt spid="9"/>
                                        </p:tgtEl>
                                        <p:attrNameLst>
                                          <p:attrName>ppt_x</p:attrName>
                                        </p:attrNameLst>
                                      </p:cBhvr>
                                      <p:tavLst>
                                        <p:tav tm="0">
                                          <p:val>
                                            <p:strVal val="#ppt_x"/>
                                          </p:val>
                                        </p:tav>
                                        <p:tav tm="100000">
                                          <p:val>
                                            <p:strVal val="#ppt_x"/>
                                          </p:val>
                                        </p:tav>
                                      </p:tavLst>
                                    </p:anim>
                                    <p:anim calcmode="lin" valueType="num">
                                      <p:cBhvr additive="base">
                                        <p:cTn id="164" dur="500" fill="hold"/>
                                        <p:tgtEl>
                                          <p:spTgt spid="9"/>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10"/>
                                        </p:tgtEl>
                                        <p:attrNameLst>
                                          <p:attrName>style.visibility</p:attrName>
                                        </p:attrNameLst>
                                      </p:cBhvr>
                                      <p:to>
                                        <p:strVal val="visible"/>
                                      </p:to>
                                    </p:set>
                                    <p:anim calcmode="lin" valueType="num">
                                      <p:cBhvr additive="base">
                                        <p:cTn id="167" dur="500" fill="hold"/>
                                        <p:tgtEl>
                                          <p:spTgt spid="10"/>
                                        </p:tgtEl>
                                        <p:attrNameLst>
                                          <p:attrName>ppt_x</p:attrName>
                                        </p:attrNameLst>
                                      </p:cBhvr>
                                      <p:tavLst>
                                        <p:tav tm="0">
                                          <p:val>
                                            <p:strVal val="#ppt_x"/>
                                          </p:val>
                                        </p:tav>
                                        <p:tav tm="100000">
                                          <p:val>
                                            <p:strVal val="#ppt_x"/>
                                          </p:val>
                                        </p:tav>
                                      </p:tavLst>
                                    </p:anim>
                                    <p:anim calcmode="lin" valueType="num">
                                      <p:cBhvr additive="base">
                                        <p:cTn id="168" dur="500" fill="hold"/>
                                        <p:tgtEl>
                                          <p:spTgt spid="10"/>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11"/>
                                        </p:tgtEl>
                                        <p:attrNameLst>
                                          <p:attrName>style.visibility</p:attrName>
                                        </p:attrNameLst>
                                      </p:cBhvr>
                                      <p:to>
                                        <p:strVal val="visible"/>
                                      </p:to>
                                    </p:set>
                                    <p:anim calcmode="lin" valueType="num">
                                      <p:cBhvr additive="base">
                                        <p:cTn id="171" dur="500" fill="hold"/>
                                        <p:tgtEl>
                                          <p:spTgt spid="11"/>
                                        </p:tgtEl>
                                        <p:attrNameLst>
                                          <p:attrName>ppt_x</p:attrName>
                                        </p:attrNameLst>
                                      </p:cBhvr>
                                      <p:tavLst>
                                        <p:tav tm="0">
                                          <p:val>
                                            <p:strVal val="#ppt_x"/>
                                          </p:val>
                                        </p:tav>
                                        <p:tav tm="100000">
                                          <p:val>
                                            <p:strVal val="#ppt_x"/>
                                          </p:val>
                                        </p:tav>
                                      </p:tavLst>
                                    </p:anim>
                                    <p:anim calcmode="lin" valueType="num">
                                      <p:cBhvr additive="base">
                                        <p:cTn id="172" dur="500" fill="hold"/>
                                        <p:tgtEl>
                                          <p:spTgt spid="11"/>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12"/>
                                        </p:tgtEl>
                                        <p:attrNameLst>
                                          <p:attrName>style.visibility</p:attrName>
                                        </p:attrNameLst>
                                      </p:cBhvr>
                                      <p:to>
                                        <p:strVal val="visible"/>
                                      </p:to>
                                    </p:set>
                                    <p:anim calcmode="lin" valueType="num">
                                      <p:cBhvr additive="base">
                                        <p:cTn id="175" dur="500" fill="hold"/>
                                        <p:tgtEl>
                                          <p:spTgt spid="12"/>
                                        </p:tgtEl>
                                        <p:attrNameLst>
                                          <p:attrName>ppt_x</p:attrName>
                                        </p:attrNameLst>
                                      </p:cBhvr>
                                      <p:tavLst>
                                        <p:tav tm="0">
                                          <p:val>
                                            <p:strVal val="#ppt_x"/>
                                          </p:val>
                                        </p:tav>
                                        <p:tav tm="100000">
                                          <p:val>
                                            <p:strVal val="#ppt_x"/>
                                          </p:val>
                                        </p:tav>
                                      </p:tavLst>
                                    </p:anim>
                                    <p:anim calcmode="lin" valueType="num">
                                      <p:cBhvr additive="base">
                                        <p:cTn id="176" dur="500" fill="hold"/>
                                        <p:tgtEl>
                                          <p:spTgt spid="12"/>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13"/>
                                        </p:tgtEl>
                                        <p:attrNameLst>
                                          <p:attrName>style.visibility</p:attrName>
                                        </p:attrNameLst>
                                      </p:cBhvr>
                                      <p:to>
                                        <p:strVal val="visible"/>
                                      </p:to>
                                    </p:set>
                                    <p:anim calcmode="lin" valueType="num">
                                      <p:cBhvr additive="base">
                                        <p:cTn id="179" dur="500" fill="hold"/>
                                        <p:tgtEl>
                                          <p:spTgt spid="13"/>
                                        </p:tgtEl>
                                        <p:attrNameLst>
                                          <p:attrName>ppt_x</p:attrName>
                                        </p:attrNameLst>
                                      </p:cBhvr>
                                      <p:tavLst>
                                        <p:tav tm="0">
                                          <p:val>
                                            <p:strVal val="#ppt_x"/>
                                          </p:val>
                                        </p:tav>
                                        <p:tav tm="100000">
                                          <p:val>
                                            <p:strVal val="#ppt_x"/>
                                          </p:val>
                                        </p:tav>
                                      </p:tavLst>
                                    </p:anim>
                                    <p:anim calcmode="lin" valueType="num">
                                      <p:cBhvr additive="base">
                                        <p:cTn id="180" dur="500" fill="hold"/>
                                        <p:tgtEl>
                                          <p:spTgt spid="13"/>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14"/>
                                        </p:tgtEl>
                                        <p:attrNameLst>
                                          <p:attrName>style.visibility</p:attrName>
                                        </p:attrNameLst>
                                      </p:cBhvr>
                                      <p:to>
                                        <p:strVal val="visible"/>
                                      </p:to>
                                    </p:set>
                                    <p:anim calcmode="lin" valueType="num">
                                      <p:cBhvr additive="base">
                                        <p:cTn id="183" dur="500" fill="hold"/>
                                        <p:tgtEl>
                                          <p:spTgt spid="14"/>
                                        </p:tgtEl>
                                        <p:attrNameLst>
                                          <p:attrName>ppt_x</p:attrName>
                                        </p:attrNameLst>
                                      </p:cBhvr>
                                      <p:tavLst>
                                        <p:tav tm="0">
                                          <p:val>
                                            <p:strVal val="#ppt_x"/>
                                          </p:val>
                                        </p:tav>
                                        <p:tav tm="100000">
                                          <p:val>
                                            <p:strVal val="#ppt_x"/>
                                          </p:val>
                                        </p:tav>
                                      </p:tavLst>
                                    </p:anim>
                                    <p:anim calcmode="lin" valueType="num">
                                      <p:cBhvr additive="base">
                                        <p:cTn id="184" dur="500" fill="hold"/>
                                        <p:tgtEl>
                                          <p:spTgt spid="14"/>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15"/>
                                        </p:tgtEl>
                                        <p:attrNameLst>
                                          <p:attrName>style.visibility</p:attrName>
                                        </p:attrNameLst>
                                      </p:cBhvr>
                                      <p:to>
                                        <p:strVal val="visible"/>
                                      </p:to>
                                    </p:set>
                                    <p:anim calcmode="lin" valueType="num">
                                      <p:cBhvr additive="base">
                                        <p:cTn id="187" dur="500" fill="hold"/>
                                        <p:tgtEl>
                                          <p:spTgt spid="15"/>
                                        </p:tgtEl>
                                        <p:attrNameLst>
                                          <p:attrName>ppt_x</p:attrName>
                                        </p:attrNameLst>
                                      </p:cBhvr>
                                      <p:tavLst>
                                        <p:tav tm="0">
                                          <p:val>
                                            <p:strVal val="#ppt_x"/>
                                          </p:val>
                                        </p:tav>
                                        <p:tav tm="100000">
                                          <p:val>
                                            <p:strVal val="#ppt_x"/>
                                          </p:val>
                                        </p:tav>
                                      </p:tavLst>
                                    </p:anim>
                                    <p:anim calcmode="lin" valueType="num">
                                      <p:cBhvr additive="base">
                                        <p:cTn id="188" dur="500" fill="hold"/>
                                        <p:tgtEl>
                                          <p:spTgt spid="15"/>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16"/>
                                        </p:tgtEl>
                                        <p:attrNameLst>
                                          <p:attrName>style.visibility</p:attrName>
                                        </p:attrNameLst>
                                      </p:cBhvr>
                                      <p:to>
                                        <p:strVal val="visible"/>
                                      </p:to>
                                    </p:set>
                                    <p:anim calcmode="lin" valueType="num">
                                      <p:cBhvr additive="base">
                                        <p:cTn id="191" dur="500" fill="hold"/>
                                        <p:tgtEl>
                                          <p:spTgt spid="16"/>
                                        </p:tgtEl>
                                        <p:attrNameLst>
                                          <p:attrName>ppt_x</p:attrName>
                                        </p:attrNameLst>
                                      </p:cBhvr>
                                      <p:tavLst>
                                        <p:tav tm="0">
                                          <p:val>
                                            <p:strVal val="#ppt_x"/>
                                          </p:val>
                                        </p:tav>
                                        <p:tav tm="100000">
                                          <p:val>
                                            <p:strVal val="#ppt_x"/>
                                          </p:val>
                                        </p:tav>
                                      </p:tavLst>
                                    </p:anim>
                                    <p:anim calcmode="lin" valueType="num">
                                      <p:cBhvr additive="base">
                                        <p:cTn id="192" dur="500" fill="hold"/>
                                        <p:tgtEl>
                                          <p:spTgt spid="16"/>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17"/>
                                        </p:tgtEl>
                                        <p:attrNameLst>
                                          <p:attrName>style.visibility</p:attrName>
                                        </p:attrNameLst>
                                      </p:cBhvr>
                                      <p:to>
                                        <p:strVal val="visible"/>
                                      </p:to>
                                    </p:set>
                                    <p:anim calcmode="lin" valueType="num">
                                      <p:cBhvr additive="base">
                                        <p:cTn id="195" dur="500" fill="hold"/>
                                        <p:tgtEl>
                                          <p:spTgt spid="17"/>
                                        </p:tgtEl>
                                        <p:attrNameLst>
                                          <p:attrName>ppt_x</p:attrName>
                                        </p:attrNameLst>
                                      </p:cBhvr>
                                      <p:tavLst>
                                        <p:tav tm="0">
                                          <p:val>
                                            <p:strVal val="#ppt_x"/>
                                          </p:val>
                                        </p:tav>
                                        <p:tav tm="100000">
                                          <p:val>
                                            <p:strVal val="#ppt_x"/>
                                          </p:val>
                                        </p:tav>
                                      </p:tavLst>
                                    </p:anim>
                                    <p:anim calcmode="lin" valueType="num">
                                      <p:cBhvr additive="base">
                                        <p:cTn id="196" dur="500" fill="hold"/>
                                        <p:tgtEl>
                                          <p:spTgt spid="17"/>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18"/>
                                        </p:tgtEl>
                                        <p:attrNameLst>
                                          <p:attrName>style.visibility</p:attrName>
                                        </p:attrNameLst>
                                      </p:cBhvr>
                                      <p:to>
                                        <p:strVal val="visible"/>
                                      </p:to>
                                    </p:set>
                                    <p:anim calcmode="lin" valueType="num">
                                      <p:cBhvr additive="base">
                                        <p:cTn id="199" dur="500" fill="hold"/>
                                        <p:tgtEl>
                                          <p:spTgt spid="18"/>
                                        </p:tgtEl>
                                        <p:attrNameLst>
                                          <p:attrName>ppt_x</p:attrName>
                                        </p:attrNameLst>
                                      </p:cBhvr>
                                      <p:tavLst>
                                        <p:tav tm="0">
                                          <p:val>
                                            <p:strVal val="#ppt_x"/>
                                          </p:val>
                                        </p:tav>
                                        <p:tav tm="100000">
                                          <p:val>
                                            <p:strVal val="#ppt_x"/>
                                          </p:val>
                                        </p:tav>
                                      </p:tavLst>
                                    </p:anim>
                                    <p:anim calcmode="lin" valueType="num">
                                      <p:cBhvr additive="base">
                                        <p:cTn id="200" dur="500" fill="hold"/>
                                        <p:tgtEl>
                                          <p:spTgt spid="18"/>
                                        </p:tgtEl>
                                        <p:attrNameLst>
                                          <p:attrName>ppt_y</p:attrName>
                                        </p:attrNameLst>
                                      </p:cBhvr>
                                      <p:tavLst>
                                        <p:tav tm="0">
                                          <p:val>
                                            <p:strVal val="1+#ppt_h/2"/>
                                          </p:val>
                                        </p:tav>
                                        <p:tav tm="100000">
                                          <p:val>
                                            <p:strVal val="#ppt_y"/>
                                          </p:val>
                                        </p:tav>
                                      </p:tavLst>
                                    </p:anim>
                                  </p:childTnLst>
                                </p:cTn>
                              </p:par>
                              <p:par>
                                <p:cTn id="201" presetID="2" presetClass="entr" presetSubtype="4" fill="hold" nodeType="withEffect">
                                  <p:stCondLst>
                                    <p:cond delay="0"/>
                                  </p:stCondLst>
                                  <p:childTnLst>
                                    <p:set>
                                      <p:cBhvr>
                                        <p:cTn id="202" dur="1" fill="hold">
                                          <p:stCondLst>
                                            <p:cond delay="0"/>
                                          </p:stCondLst>
                                        </p:cTn>
                                        <p:tgtEl>
                                          <p:spTgt spid="19"/>
                                        </p:tgtEl>
                                        <p:attrNameLst>
                                          <p:attrName>style.visibility</p:attrName>
                                        </p:attrNameLst>
                                      </p:cBhvr>
                                      <p:to>
                                        <p:strVal val="visible"/>
                                      </p:to>
                                    </p:set>
                                    <p:anim calcmode="lin" valueType="num">
                                      <p:cBhvr additive="base">
                                        <p:cTn id="203" dur="500" fill="hold"/>
                                        <p:tgtEl>
                                          <p:spTgt spid="19"/>
                                        </p:tgtEl>
                                        <p:attrNameLst>
                                          <p:attrName>ppt_x</p:attrName>
                                        </p:attrNameLst>
                                      </p:cBhvr>
                                      <p:tavLst>
                                        <p:tav tm="0">
                                          <p:val>
                                            <p:strVal val="#ppt_x"/>
                                          </p:val>
                                        </p:tav>
                                        <p:tav tm="100000">
                                          <p:val>
                                            <p:strVal val="#ppt_x"/>
                                          </p:val>
                                        </p:tav>
                                      </p:tavLst>
                                    </p:anim>
                                    <p:anim calcmode="lin" valueType="num">
                                      <p:cBhvr additive="base">
                                        <p:cTn id="20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20"/>
                                        </p:tgtEl>
                                        <p:attrNameLst>
                                          <p:attrName>style.visibility</p:attrName>
                                        </p:attrNameLst>
                                      </p:cBhvr>
                                      <p:to>
                                        <p:strVal val="visible"/>
                                      </p:to>
                                    </p:set>
                                    <p:anim calcmode="lin" valueType="num">
                                      <p:cBhvr additive="base">
                                        <p:cTn id="209" dur="500" fill="hold"/>
                                        <p:tgtEl>
                                          <p:spTgt spid="20"/>
                                        </p:tgtEl>
                                        <p:attrNameLst>
                                          <p:attrName>ppt_x</p:attrName>
                                        </p:attrNameLst>
                                      </p:cBhvr>
                                      <p:tavLst>
                                        <p:tav tm="0">
                                          <p:val>
                                            <p:strVal val="#ppt_x"/>
                                          </p:val>
                                        </p:tav>
                                        <p:tav tm="100000">
                                          <p:val>
                                            <p:strVal val="#ppt_x"/>
                                          </p:val>
                                        </p:tav>
                                      </p:tavLst>
                                    </p:anim>
                                    <p:anim calcmode="lin" valueType="num">
                                      <p:cBhvr additive="base">
                                        <p:cTn id="210" dur="500" fill="hold"/>
                                        <p:tgtEl>
                                          <p:spTgt spid="20"/>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33"/>
                                        </p:tgtEl>
                                        <p:attrNameLst>
                                          <p:attrName>style.visibility</p:attrName>
                                        </p:attrNameLst>
                                      </p:cBhvr>
                                      <p:to>
                                        <p:strVal val="visible"/>
                                      </p:to>
                                    </p:set>
                                    <p:anim calcmode="lin" valueType="num">
                                      <p:cBhvr additive="base">
                                        <p:cTn id="213" dur="500" fill="hold"/>
                                        <p:tgtEl>
                                          <p:spTgt spid="33"/>
                                        </p:tgtEl>
                                        <p:attrNameLst>
                                          <p:attrName>ppt_x</p:attrName>
                                        </p:attrNameLst>
                                      </p:cBhvr>
                                      <p:tavLst>
                                        <p:tav tm="0">
                                          <p:val>
                                            <p:strVal val="#ppt_x"/>
                                          </p:val>
                                        </p:tav>
                                        <p:tav tm="100000">
                                          <p:val>
                                            <p:strVal val="#ppt_x"/>
                                          </p:val>
                                        </p:tav>
                                      </p:tavLst>
                                    </p:anim>
                                    <p:anim calcmode="lin" valueType="num">
                                      <p:cBhvr additive="base">
                                        <p:cTn id="214" dur="500" fill="hold"/>
                                        <p:tgtEl>
                                          <p:spTgt spid="33"/>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34"/>
                                        </p:tgtEl>
                                        <p:attrNameLst>
                                          <p:attrName>style.visibility</p:attrName>
                                        </p:attrNameLst>
                                      </p:cBhvr>
                                      <p:to>
                                        <p:strVal val="visible"/>
                                      </p:to>
                                    </p:set>
                                    <p:anim calcmode="lin" valueType="num">
                                      <p:cBhvr additive="base">
                                        <p:cTn id="217" dur="500" fill="hold"/>
                                        <p:tgtEl>
                                          <p:spTgt spid="34"/>
                                        </p:tgtEl>
                                        <p:attrNameLst>
                                          <p:attrName>ppt_x</p:attrName>
                                        </p:attrNameLst>
                                      </p:cBhvr>
                                      <p:tavLst>
                                        <p:tav tm="0">
                                          <p:val>
                                            <p:strVal val="#ppt_x"/>
                                          </p:val>
                                        </p:tav>
                                        <p:tav tm="100000">
                                          <p:val>
                                            <p:strVal val="#ppt_x"/>
                                          </p:val>
                                        </p:tav>
                                      </p:tavLst>
                                    </p:anim>
                                    <p:anim calcmode="lin" valueType="num">
                                      <p:cBhvr additive="base">
                                        <p:cTn id="218" dur="500" fill="hold"/>
                                        <p:tgtEl>
                                          <p:spTgt spid="34"/>
                                        </p:tgtEl>
                                        <p:attrNameLst>
                                          <p:attrName>ppt_y</p:attrName>
                                        </p:attrNameLst>
                                      </p:cBhvr>
                                      <p:tavLst>
                                        <p:tav tm="0">
                                          <p:val>
                                            <p:strVal val="1+#ppt_h/2"/>
                                          </p:val>
                                        </p:tav>
                                        <p:tav tm="100000">
                                          <p:val>
                                            <p:strVal val="#ppt_y"/>
                                          </p:val>
                                        </p:tav>
                                      </p:tavLst>
                                    </p:anim>
                                  </p:childTnLst>
                                </p:cTn>
                              </p:par>
                              <p:par>
                                <p:cTn id="219" presetID="2" presetClass="entr" presetSubtype="4" fill="hold" nodeType="withEffect">
                                  <p:stCondLst>
                                    <p:cond delay="0"/>
                                  </p:stCondLst>
                                  <p:childTnLst>
                                    <p:set>
                                      <p:cBhvr>
                                        <p:cTn id="220" dur="1" fill="hold">
                                          <p:stCondLst>
                                            <p:cond delay="0"/>
                                          </p:stCondLst>
                                        </p:cTn>
                                        <p:tgtEl>
                                          <p:spTgt spid="35"/>
                                        </p:tgtEl>
                                        <p:attrNameLst>
                                          <p:attrName>style.visibility</p:attrName>
                                        </p:attrNameLst>
                                      </p:cBhvr>
                                      <p:to>
                                        <p:strVal val="visible"/>
                                      </p:to>
                                    </p:set>
                                    <p:anim calcmode="lin" valueType="num">
                                      <p:cBhvr additive="base">
                                        <p:cTn id="221" dur="500" fill="hold"/>
                                        <p:tgtEl>
                                          <p:spTgt spid="35"/>
                                        </p:tgtEl>
                                        <p:attrNameLst>
                                          <p:attrName>ppt_x</p:attrName>
                                        </p:attrNameLst>
                                      </p:cBhvr>
                                      <p:tavLst>
                                        <p:tav tm="0">
                                          <p:val>
                                            <p:strVal val="#ppt_x"/>
                                          </p:val>
                                        </p:tav>
                                        <p:tav tm="100000">
                                          <p:val>
                                            <p:strVal val="#ppt_x"/>
                                          </p:val>
                                        </p:tav>
                                      </p:tavLst>
                                    </p:anim>
                                    <p:anim calcmode="lin" valueType="num">
                                      <p:cBhvr additive="base">
                                        <p:cTn id="222" dur="500" fill="hold"/>
                                        <p:tgtEl>
                                          <p:spTgt spid="35"/>
                                        </p:tgtEl>
                                        <p:attrNameLst>
                                          <p:attrName>ppt_y</p:attrName>
                                        </p:attrNameLst>
                                      </p:cBhvr>
                                      <p:tavLst>
                                        <p:tav tm="0">
                                          <p:val>
                                            <p:strVal val="1+#ppt_h/2"/>
                                          </p:val>
                                        </p:tav>
                                        <p:tav tm="100000">
                                          <p:val>
                                            <p:strVal val="#ppt_y"/>
                                          </p:val>
                                        </p:tav>
                                      </p:tavLst>
                                    </p:anim>
                                  </p:childTnLst>
                                </p:cTn>
                              </p:par>
                              <p:par>
                                <p:cTn id="223" presetID="2" presetClass="entr" presetSubtype="4" fill="hold" nodeType="withEffect">
                                  <p:stCondLst>
                                    <p:cond delay="0"/>
                                  </p:stCondLst>
                                  <p:childTnLst>
                                    <p:set>
                                      <p:cBhvr>
                                        <p:cTn id="224" dur="1" fill="hold">
                                          <p:stCondLst>
                                            <p:cond delay="0"/>
                                          </p:stCondLst>
                                        </p:cTn>
                                        <p:tgtEl>
                                          <p:spTgt spid="36"/>
                                        </p:tgtEl>
                                        <p:attrNameLst>
                                          <p:attrName>style.visibility</p:attrName>
                                        </p:attrNameLst>
                                      </p:cBhvr>
                                      <p:to>
                                        <p:strVal val="visible"/>
                                      </p:to>
                                    </p:set>
                                    <p:anim calcmode="lin" valueType="num">
                                      <p:cBhvr additive="base">
                                        <p:cTn id="225" dur="500" fill="hold"/>
                                        <p:tgtEl>
                                          <p:spTgt spid="36"/>
                                        </p:tgtEl>
                                        <p:attrNameLst>
                                          <p:attrName>ppt_x</p:attrName>
                                        </p:attrNameLst>
                                      </p:cBhvr>
                                      <p:tavLst>
                                        <p:tav tm="0">
                                          <p:val>
                                            <p:strVal val="#ppt_x"/>
                                          </p:val>
                                        </p:tav>
                                        <p:tav tm="100000">
                                          <p:val>
                                            <p:strVal val="#ppt_x"/>
                                          </p:val>
                                        </p:tav>
                                      </p:tavLst>
                                    </p:anim>
                                    <p:anim calcmode="lin" valueType="num">
                                      <p:cBhvr additive="base">
                                        <p:cTn id="226" dur="500" fill="hold"/>
                                        <p:tgtEl>
                                          <p:spTgt spid="36"/>
                                        </p:tgtEl>
                                        <p:attrNameLst>
                                          <p:attrName>ppt_y</p:attrName>
                                        </p:attrNameLst>
                                      </p:cBhvr>
                                      <p:tavLst>
                                        <p:tav tm="0">
                                          <p:val>
                                            <p:strVal val="1+#ppt_h/2"/>
                                          </p:val>
                                        </p:tav>
                                        <p:tav tm="100000">
                                          <p:val>
                                            <p:strVal val="#ppt_y"/>
                                          </p:val>
                                        </p:tav>
                                      </p:tavLst>
                                    </p:anim>
                                  </p:childTnLst>
                                </p:cTn>
                              </p:par>
                              <p:par>
                                <p:cTn id="227" presetID="2" presetClass="entr" presetSubtype="4" fill="hold" nodeType="withEffect">
                                  <p:stCondLst>
                                    <p:cond delay="0"/>
                                  </p:stCondLst>
                                  <p:childTnLst>
                                    <p:set>
                                      <p:cBhvr>
                                        <p:cTn id="228" dur="1" fill="hold">
                                          <p:stCondLst>
                                            <p:cond delay="0"/>
                                          </p:stCondLst>
                                        </p:cTn>
                                        <p:tgtEl>
                                          <p:spTgt spid="37"/>
                                        </p:tgtEl>
                                        <p:attrNameLst>
                                          <p:attrName>style.visibility</p:attrName>
                                        </p:attrNameLst>
                                      </p:cBhvr>
                                      <p:to>
                                        <p:strVal val="visible"/>
                                      </p:to>
                                    </p:set>
                                    <p:anim calcmode="lin" valueType="num">
                                      <p:cBhvr additive="base">
                                        <p:cTn id="229" dur="500" fill="hold"/>
                                        <p:tgtEl>
                                          <p:spTgt spid="37"/>
                                        </p:tgtEl>
                                        <p:attrNameLst>
                                          <p:attrName>ppt_x</p:attrName>
                                        </p:attrNameLst>
                                      </p:cBhvr>
                                      <p:tavLst>
                                        <p:tav tm="0">
                                          <p:val>
                                            <p:strVal val="#ppt_x"/>
                                          </p:val>
                                        </p:tav>
                                        <p:tav tm="100000">
                                          <p:val>
                                            <p:strVal val="#ppt_x"/>
                                          </p:val>
                                        </p:tav>
                                      </p:tavLst>
                                    </p:anim>
                                    <p:anim calcmode="lin" valueType="num">
                                      <p:cBhvr additive="base">
                                        <p:cTn id="230" dur="500" fill="hold"/>
                                        <p:tgtEl>
                                          <p:spTgt spid="37"/>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38"/>
                                        </p:tgtEl>
                                        <p:attrNameLst>
                                          <p:attrName>style.visibility</p:attrName>
                                        </p:attrNameLst>
                                      </p:cBhvr>
                                      <p:to>
                                        <p:strVal val="visible"/>
                                      </p:to>
                                    </p:set>
                                    <p:anim calcmode="lin" valueType="num">
                                      <p:cBhvr additive="base">
                                        <p:cTn id="233" dur="500" fill="hold"/>
                                        <p:tgtEl>
                                          <p:spTgt spid="38"/>
                                        </p:tgtEl>
                                        <p:attrNameLst>
                                          <p:attrName>ppt_x</p:attrName>
                                        </p:attrNameLst>
                                      </p:cBhvr>
                                      <p:tavLst>
                                        <p:tav tm="0">
                                          <p:val>
                                            <p:strVal val="#ppt_x"/>
                                          </p:val>
                                        </p:tav>
                                        <p:tav tm="100000">
                                          <p:val>
                                            <p:strVal val="#ppt_x"/>
                                          </p:val>
                                        </p:tav>
                                      </p:tavLst>
                                    </p:anim>
                                    <p:anim calcmode="lin" valueType="num">
                                      <p:cBhvr additive="base">
                                        <p:cTn id="234" dur="500" fill="hold"/>
                                        <p:tgtEl>
                                          <p:spTgt spid="38"/>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39"/>
                                        </p:tgtEl>
                                        <p:attrNameLst>
                                          <p:attrName>style.visibility</p:attrName>
                                        </p:attrNameLst>
                                      </p:cBhvr>
                                      <p:to>
                                        <p:strVal val="visible"/>
                                      </p:to>
                                    </p:set>
                                    <p:anim calcmode="lin" valueType="num">
                                      <p:cBhvr additive="base">
                                        <p:cTn id="237" dur="500" fill="hold"/>
                                        <p:tgtEl>
                                          <p:spTgt spid="39"/>
                                        </p:tgtEl>
                                        <p:attrNameLst>
                                          <p:attrName>ppt_x</p:attrName>
                                        </p:attrNameLst>
                                      </p:cBhvr>
                                      <p:tavLst>
                                        <p:tav tm="0">
                                          <p:val>
                                            <p:strVal val="#ppt_x"/>
                                          </p:val>
                                        </p:tav>
                                        <p:tav tm="100000">
                                          <p:val>
                                            <p:strVal val="#ppt_x"/>
                                          </p:val>
                                        </p:tav>
                                      </p:tavLst>
                                    </p:anim>
                                    <p:anim calcmode="lin" valueType="num">
                                      <p:cBhvr additive="base">
                                        <p:cTn id="238" dur="500" fill="hold"/>
                                        <p:tgtEl>
                                          <p:spTgt spid="39"/>
                                        </p:tgtEl>
                                        <p:attrNameLst>
                                          <p:attrName>ppt_y</p:attrName>
                                        </p:attrNameLst>
                                      </p:cBhvr>
                                      <p:tavLst>
                                        <p:tav tm="0">
                                          <p:val>
                                            <p:strVal val="1+#ppt_h/2"/>
                                          </p:val>
                                        </p:tav>
                                        <p:tav tm="100000">
                                          <p:val>
                                            <p:strVal val="#ppt_y"/>
                                          </p:val>
                                        </p:tav>
                                      </p:tavLst>
                                    </p:anim>
                                  </p:childTnLst>
                                </p:cTn>
                              </p:par>
                              <p:par>
                                <p:cTn id="239" presetID="2" presetClass="entr" presetSubtype="4" fill="hold" grpId="0" nodeType="withEffect">
                                  <p:stCondLst>
                                    <p:cond delay="0"/>
                                  </p:stCondLst>
                                  <p:childTnLst>
                                    <p:set>
                                      <p:cBhvr>
                                        <p:cTn id="240" dur="1" fill="hold">
                                          <p:stCondLst>
                                            <p:cond delay="0"/>
                                          </p:stCondLst>
                                        </p:cTn>
                                        <p:tgtEl>
                                          <p:spTgt spid="40"/>
                                        </p:tgtEl>
                                        <p:attrNameLst>
                                          <p:attrName>style.visibility</p:attrName>
                                        </p:attrNameLst>
                                      </p:cBhvr>
                                      <p:to>
                                        <p:strVal val="visible"/>
                                      </p:to>
                                    </p:set>
                                    <p:anim calcmode="lin" valueType="num">
                                      <p:cBhvr additive="base">
                                        <p:cTn id="241" dur="500" fill="hold"/>
                                        <p:tgtEl>
                                          <p:spTgt spid="40"/>
                                        </p:tgtEl>
                                        <p:attrNameLst>
                                          <p:attrName>ppt_x</p:attrName>
                                        </p:attrNameLst>
                                      </p:cBhvr>
                                      <p:tavLst>
                                        <p:tav tm="0">
                                          <p:val>
                                            <p:strVal val="#ppt_x"/>
                                          </p:val>
                                        </p:tav>
                                        <p:tav tm="100000">
                                          <p:val>
                                            <p:strVal val="#ppt_x"/>
                                          </p:val>
                                        </p:tav>
                                      </p:tavLst>
                                    </p:anim>
                                    <p:anim calcmode="lin" valueType="num">
                                      <p:cBhvr additive="base">
                                        <p:cTn id="242" dur="500" fill="hold"/>
                                        <p:tgtEl>
                                          <p:spTgt spid="40"/>
                                        </p:tgtEl>
                                        <p:attrNameLst>
                                          <p:attrName>ppt_y</p:attrName>
                                        </p:attrNameLst>
                                      </p:cBhvr>
                                      <p:tavLst>
                                        <p:tav tm="0">
                                          <p:val>
                                            <p:strVal val="1+#ppt_h/2"/>
                                          </p:val>
                                        </p:tav>
                                        <p:tav tm="100000">
                                          <p:val>
                                            <p:strVal val="#ppt_y"/>
                                          </p:val>
                                        </p:tav>
                                      </p:tavLst>
                                    </p:anim>
                                  </p:childTnLst>
                                </p:cTn>
                              </p:par>
                              <p:par>
                                <p:cTn id="243" presetID="2" presetClass="entr" presetSubtype="4" fill="hold" nodeType="withEffect">
                                  <p:stCondLst>
                                    <p:cond delay="0"/>
                                  </p:stCondLst>
                                  <p:childTnLst>
                                    <p:set>
                                      <p:cBhvr>
                                        <p:cTn id="244" dur="1" fill="hold">
                                          <p:stCondLst>
                                            <p:cond delay="0"/>
                                          </p:stCondLst>
                                        </p:cTn>
                                        <p:tgtEl>
                                          <p:spTgt spid="41"/>
                                        </p:tgtEl>
                                        <p:attrNameLst>
                                          <p:attrName>style.visibility</p:attrName>
                                        </p:attrNameLst>
                                      </p:cBhvr>
                                      <p:to>
                                        <p:strVal val="visible"/>
                                      </p:to>
                                    </p:set>
                                    <p:anim calcmode="lin" valueType="num">
                                      <p:cBhvr additive="base">
                                        <p:cTn id="245" dur="500" fill="hold"/>
                                        <p:tgtEl>
                                          <p:spTgt spid="41"/>
                                        </p:tgtEl>
                                        <p:attrNameLst>
                                          <p:attrName>ppt_x</p:attrName>
                                        </p:attrNameLst>
                                      </p:cBhvr>
                                      <p:tavLst>
                                        <p:tav tm="0">
                                          <p:val>
                                            <p:strVal val="#ppt_x"/>
                                          </p:val>
                                        </p:tav>
                                        <p:tav tm="100000">
                                          <p:val>
                                            <p:strVal val="#ppt_x"/>
                                          </p:val>
                                        </p:tav>
                                      </p:tavLst>
                                    </p:anim>
                                    <p:anim calcmode="lin" valueType="num">
                                      <p:cBhvr additive="base">
                                        <p:cTn id="246" dur="500" fill="hold"/>
                                        <p:tgtEl>
                                          <p:spTgt spid="41"/>
                                        </p:tgtEl>
                                        <p:attrNameLst>
                                          <p:attrName>ppt_y</p:attrName>
                                        </p:attrNameLst>
                                      </p:cBhvr>
                                      <p:tavLst>
                                        <p:tav tm="0">
                                          <p:val>
                                            <p:strVal val="1+#ppt_h/2"/>
                                          </p:val>
                                        </p:tav>
                                        <p:tav tm="100000">
                                          <p:val>
                                            <p:strVal val="#ppt_y"/>
                                          </p:val>
                                        </p:tav>
                                      </p:tavLst>
                                    </p:anim>
                                  </p:childTnLst>
                                </p:cTn>
                              </p:par>
                              <p:par>
                                <p:cTn id="247" presetID="2" presetClass="entr" presetSubtype="4" fill="hold" nodeType="withEffect">
                                  <p:stCondLst>
                                    <p:cond delay="0"/>
                                  </p:stCondLst>
                                  <p:childTnLst>
                                    <p:set>
                                      <p:cBhvr>
                                        <p:cTn id="248" dur="1" fill="hold">
                                          <p:stCondLst>
                                            <p:cond delay="0"/>
                                          </p:stCondLst>
                                        </p:cTn>
                                        <p:tgtEl>
                                          <p:spTgt spid="42"/>
                                        </p:tgtEl>
                                        <p:attrNameLst>
                                          <p:attrName>style.visibility</p:attrName>
                                        </p:attrNameLst>
                                      </p:cBhvr>
                                      <p:to>
                                        <p:strVal val="visible"/>
                                      </p:to>
                                    </p:set>
                                    <p:anim calcmode="lin" valueType="num">
                                      <p:cBhvr additive="base">
                                        <p:cTn id="249" dur="500" fill="hold"/>
                                        <p:tgtEl>
                                          <p:spTgt spid="42"/>
                                        </p:tgtEl>
                                        <p:attrNameLst>
                                          <p:attrName>ppt_x</p:attrName>
                                        </p:attrNameLst>
                                      </p:cBhvr>
                                      <p:tavLst>
                                        <p:tav tm="0">
                                          <p:val>
                                            <p:strVal val="#ppt_x"/>
                                          </p:val>
                                        </p:tav>
                                        <p:tav tm="100000">
                                          <p:val>
                                            <p:strVal val="#ppt_x"/>
                                          </p:val>
                                        </p:tav>
                                      </p:tavLst>
                                    </p:anim>
                                    <p:anim calcmode="lin" valueType="num">
                                      <p:cBhvr additive="base">
                                        <p:cTn id="250" dur="500" fill="hold"/>
                                        <p:tgtEl>
                                          <p:spTgt spid="42"/>
                                        </p:tgtEl>
                                        <p:attrNameLst>
                                          <p:attrName>ppt_y</p:attrName>
                                        </p:attrNameLst>
                                      </p:cBhvr>
                                      <p:tavLst>
                                        <p:tav tm="0">
                                          <p:val>
                                            <p:strVal val="1+#ppt_h/2"/>
                                          </p:val>
                                        </p:tav>
                                        <p:tav tm="100000">
                                          <p:val>
                                            <p:strVal val="#ppt_y"/>
                                          </p:val>
                                        </p:tav>
                                      </p:tavLst>
                                    </p:anim>
                                  </p:childTnLst>
                                </p:cTn>
                              </p:par>
                              <p:par>
                                <p:cTn id="251" presetID="2" presetClass="entr" presetSubtype="4" fill="hold" nodeType="withEffect">
                                  <p:stCondLst>
                                    <p:cond delay="0"/>
                                  </p:stCondLst>
                                  <p:childTnLst>
                                    <p:set>
                                      <p:cBhvr>
                                        <p:cTn id="252" dur="1" fill="hold">
                                          <p:stCondLst>
                                            <p:cond delay="0"/>
                                          </p:stCondLst>
                                        </p:cTn>
                                        <p:tgtEl>
                                          <p:spTgt spid="43"/>
                                        </p:tgtEl>
                                        <p:attrNameLst>
                                          <p:attrName>style.visibility</p:attrName>
                                        </p:attrNameLst>
                                      </p:cBhvr>
                                      <p:to>
                                        <p:strVal val="visible"/>
                                      </p:to>
                                    </p:set>
                                    <p:anim calcmode="lin" valueType="num">
                                      <p:cBhvr additive="base">
                                        <p:cTn id="253" dur="500" fill="hold"/>
                                        <p:tgtEl>
                                          <p:spTgt spid="43"/>
                                        </p:tgtEl>
                                        <p:attrNameLst>
                                          <p:attrName>ppt_x</p:attrName>
                                        </p:attrNameLst>
                                      </p:cBhvr>
                                      <p:tavLst>
                                        <p:tav tm="0">
                                          <p:val>
                                            <p:strVal val="#ppt_x"/>
                                          </p:val>
                                        </p:tav>
                                        <p:tav tm="100000">
                                          <p:val>
                                            <p:strVal val="#ppt_x"/>
                                          </p:val>
                                        </p:tav>
                                      </p:tavLst>
                                    </p:anim>
                                    <p:anim calcmode="lin" valueType="num">
                                      <p:cBhvr additive="base">
                                        <p:cTn id="254" dur="500" fill="hold"/>
                                        <p:tgtEl>
                                          <p:spTgt spid="43"/>
                                        </p:tgtEl>
                                        <p:attrNameLst>
                                          <p:attrName>ppt_y</p:attrName>
                                        </p:attrNameLst>
                                      </p:cBhvr>
                                      <p:tavLst>
                                        <p:tav tm="0">
                                          <p:val>
                                            <p:strVal val="1+#ppt_h/2"/>
                                          </p:val>
                                        </p:tav>
                                        <p:tav tm="100000">
                                          <p:val>
                                            <p:strVal val="#ppt_y"/>
                                          </p:val>
                                        </p:tav>
                                      </p:tavLst>
                                    </p:anim>
                                  </p:childTnLst>
                                </p:cTn>
                              </p:par>
                              <p:par>
                                <p:cTn id="255" presetID="2" presetClass="entr" presetSubtype="4" fill="hold" nodeType="withEffect">
                                  <p:stCondLst>
                                    <p:cond delay="0"/>
                                  </p:stCondLst>
                                  <p:childTnLst>
                                    <p:set>
                                      <p:cBhvr>
                                        <p:cTn id="256" dur="1" fill="hold">
                                          <p:stCondLst>
                                            <p:cond delay="0"/>
                                          </p:stCondLst>
                                        </p:cTn>
                                        <p:tgtEl>
                                          <p:spTgt spid="44"/>
                                        </p:tgtEl>
                                        <p:attrNameLst>
                                          <p:attrName>style.visibility</p:attrName>
                                        </p:attrNameLst>
                                      </p:cBhvr>
                                      <p:to>
                                        <p:strVal val="visible"/>
                                      </p:to>
                                    </p:set>
                                    <p:anim calcmode="lin" valueType="num">
                                      <p:cBhvr additive="base">
                                        <p:cTn id="257" dur="500" fill="hold"/>
                                        <p:tgtEl>
                                          <p:spTgt spid="44"/>
                                        </p:tgtEl>
                                        <p:attrNameLst>
                                          <p:attrName>ppt_x</p:attrName>
                                        </p:attrNameLst>
                                      </p:cBhvr>
                                      <p:tavLst>
                                        <p:tav tm="0">
                                          <p:val>
                                            <p:strVal val="#ppt_x"/>
                                          </p:val>
                                        </p:tav>
                                        <p:tav tm="100000">
                                          <p:val>
                                            <p:strVal val="#ppt_x"/>
                                          </p:val>
                                        </p:tav>
                                      </p:tavLst>
                                    </p:anim>
                                    <p:anim calcmode="lin" valueType="num">
                                      <p:cBhvr additive="base">
                                        <p:cTn id="258" dur="500" fill="hold"/>
                                        <p:tgtEl>
                                          <p:spTgt spid="44"/>
                                        </p:tgtEl>
                                        <p:attrNameLst>
                                          <p:attrName>ppt_y</p:attrName>
                                        </p:attrNameLst>
                                      </p:cBhvr>
                                      <p:tavLst>
                                        <p:tav tm="0">
                                          <p:val>
                                            <p:strVal val="1+#ppt_h/2"/>
                                          </p:val>
                                        </p:tav>
                                        <p:tav tm="100000">
                                          <p:val>
                                            <p:strVal val="#ppt_y"/>
                                          </p:val>
                                        </p:tav>
                                      </p:tavLst>
                                    </p:anim>
                                  </p:childTnLst>
                                </p:cTn>
                              </p:par>
                              <p:par>
                                <p:cTn id="259" presetID="2" presetClass="entr" presetSubtype="4" fill="hold" grpId="0" nodeType="withEffect">
                                  <p:stCondLst>
                                    <p:cond delay="0"/>
                                  </p:stCondLst>
                                  <p:childTnLst>
                                    <p:set>
                                      <p:cBhvr>
                                        <p:cTn id="260" dur="1" fill="hold">
                                          <p:stCondLst>
                                            <p:cond delay="0"/>
                                          </p:stCondLst>
                                        </p:cTn>
                                        <p:tgtEl>
                                          <p:spTgt spid="45"/>
                                        </p:tgtEl>
                                        <p:attrNameLst>
                                          <p:attrName>style.visibility</p:attrName>
                                        </p:attrNameLst>
                                      </p:cBhvr>
                                      <p:to>
                                        <p:strVal val="visible"/>
                                      </p:to>
                                    </p:set>
                                    <p:anim calcmode="lin" valueType="num">
                                      <p:cBhvr additive="base">
                                        <p:cTn id="261" dur="500" fill="hold"/>
                                        <p:tgtEl>
                                          <p:spTgt spid="45"/>
                                        </p:tgtEl>
                                        <p:attrNameLst>
                                          <p:attrName>ppt_x</p:attrName>
                                        </p:attrNameLst>
                                      </p:cBhvr>
                                      <p:tavLst>
                                        <p:tav tm="0">
                                          <p:val>
                                            <p:strVal val="#ppt_x"/>
                                          </p:val>
                                        </p:tav>
                                        <p:tav tm="100000">
                                          <p:val>
                                            <p:strVal val="#ppt_x"/>
                                          </p:val>
                                        </p:tav>
                                      </p:tavLst>
                                    </p:anim>
                                    <p:anim calcmode="lin" valueType="num">
                                      <p:cBhvr additive="base">
                                        <p:cTn id="262" dur="500" fill="hold"/>
                                        <p:tgtEl>
                                          <p:spTgt spid="45"/>
                                        </p:tgtEl>
                                        <p:attrNameLst>
                                          <p:attrName>ppt_y</p:attrName>
                                        </p:attrNameLst>
                                      </p:cBhvr>
                                      <p:tavLst>
                                        <p:tav tm="0">
                                          <p:val>
                                            <p:strVal val="1+#ppt_h/2"/>
                                          </p:val>
                                        </p:tav>
                                        <p:tav tm="100000">
                                          <p:val>
                                            <p:strVal val="#ppt_y"/>
                                          </p:val>
                                        </p:tav>
                                      </p:tavLst>
                                    </p:anim>
                                  </p:childTnLst>
                                </p:cTn>
                              </p:par>
                              <p:par>
                                <p:cTn id="263" presetID="2" presetClass="entr" presetSubtype="4" fill="hold" nodeType="withEffect">
                                  <p:stCondLst>
                                    <p:cond delay="0"/>
                                  </p:stCondLst>
                                  <p:childTnLst>
                                    <p:set>
                                      <p:cBhvr>
                                        <p:cTn id="264" dur="1" fill="hold">
                                          <p:stCondLst>
                                            <p:cond delay="0"/>
                                          </p:stCondLst>
                                        </p:cTn>
                                        <p:tgtEl>
                                          <p:spTgt spid="46"/>
                                        </p:tgtEl>
                                        <p:attrNameLst>
                                          <p:attrName>style.visibility</p:attrName>
                                        </p:attrNameLst>
                                      </p:cBhvr>
                                      <p:to>
                                        <p:strVal val="visible"/>
                                      </p:to>
                                    </p:set>
                                    <p:anim calcmode="lin" valueType="num">
                                      <p:cBhvr additive="base">
                                        <p:cTn id="265" dur="500" fill="hold"/>
                                        <p:tgtEl>
                                          <p:spTgt spid="46"/>
                                        </p:tgtEl>
                                        <p:attrNameLst>
                                          <p:attrName>ppt_x</p:attrName>
                                        </p:attrNameLst>
                                      </p:cBhvr>
                                      <p:tavLst>
                                        <p:tav tm="0">
                                          <p:val>
                                            <p:strVal val="#ppt_x"/>
                                          </p:val>
                                        </p:tav>
                                        <p:tav tm="100000">
                                          <p:val>
                                            <p:strVal val="#ppt_x"/>
                                          </p:val>
                                        </p:tav>
                                      </p:tavLst>
                                    </p:anim>
                                    <p:anim calcmode="lin" valueType="num">
                                      <p:cBhvr additive="base">
                                        <p:cTn id="26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 presetClass="entr" presetSubtype="4" fill="hold" grpId="0" nodeType="clickEffect">
                                  <p:stCondLst>
                                    <p:cond delay="0"/>
                                  </p:stCondLst>
                                  <p:childTnLst>
                                    <p:set>
                                      <p:cBhvr>
                                        <p:cTn id="270" dur="1" fill="hold">
                                          <p:stCondLst>
                                            <p:cond delay="0"/>
                                          </p:stCondLst>
                                        </p:cTn>
                                        <p:tgtEl>
                                          <p:spTgt spid="104"/>
                                        </p:tgtEl>
                                        <p:attrNameLst>
                                          <p:attrName>style.visibility</p:attrName>
                                        </p:attrNameLst>
                                      </p:cBhvr>
                                      <p:to>
                                        <p:strVal val="visible"/>
                                      </p:to>
                                    </p:set>
                                    <p:anim calcmode="lin" valueType="num">
                                      <p:cBhvr additive="base">
                                        <p:cTn id="271" dur="500" fill="hold"/>
                                        <p:tgtEl>
                                          <p:spTgt spid="104"/>
                                        </p:tgtEl>
                                        <p:attrNameLst>
                                          <p:attrName>ppt_x</p:attrName>
                                        </p:attrNameLst>
                                      </p:cBhvr>
                                      <p:tavLst>
                                        <p:tav tm="0">
                                          <p:val>
                                            <p:strVal val="#ppt_x"/>
                                          </p:val>
                                        </p:tav>
                                        <p:tav tm="100000">
                                          <p:val>
                                            <p:strVal val="#ppt_x"/>
                                          </p:val>
                                        </p:tav>
                                      </p:tavLst>
                                    </p:anim>
                                    <p:anim calcmode="lin" valueType="num">
                                      <p:cBhvr additive="base">
                                        <p:cTn id="27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2" presetClass="entr" presetSubtype="4" fill="hold" grpId="0" nodeType="clickEffect">
                                  <p:stCondLst>
                                    <p:cond delay="0"/>
                                  </p:stCondLst>
                                  <p:childTnLst>
                                    <p:set>
                                      <p:cBhvr>
                                        <p:cTn id="276" dur="1" fill="hold">
                                          <p:stCondLst>
                                            <p:cond delay="0"/>
                                          </p:stCondLst>
                                        </p:cTn>
                                        <p:tgtEl>
                                          <p:spTgt spid="105"/>
                                        </p:tgtEl>
                                        <p:attrNameLst>
                                          <p:attrName>style.visibility</p:attrName>
                                        </p:attrNameLst>
                                      </p:cBhvr>
                                      <p:to>
                                        <p:strVal val="visible"/>
                                      </p:to>
                                    </p:set>
                                    <p:anim calcmode="lin" valueType="num">
                                      <p:cBhvr additive="base">
                                        <p:cTn id="277" dur="500" fill="hold"/>
                                        <p:tgtEl>
                                          <p:spTgt spid="105"/>
                                        </p:tgtEl>
                                        <p:attrNameLst>
                                          <p:attrName>ppt_x</p:attrName>
                                        </p:attrNameLst>
                                      </p:cBhvr>
                                      <p:tavLst>
                                        <p:tav tm="0">
                                          <p:val>
                                            <p:strVal val="#ppt_x"/>
                                          </p:val>
                                        </p:tav>
                                        <p:tav tm="100000">
                                          <p:val>
                                            <p:strVal val="#ppt_x"/>
                                          </p:val>
                                        </p:tav>
                                      </p:tavLst>
                                    </p:anim>
                                    <p:anim calcmode="lin" valueType="num">
                                      <p:cBhvr additive="base">
                                        <p:cTn id="27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2" presetClass="entr" presetSubtype="4" fill="hold" grpId="0" nodeType="clickEffect">
                                  <p:stCondLst>
                                    <p:cond delay="0"/>
                                  </p:stCondLst>
                                  <p:childTnLst>
                                    <p:set>
                                      <p:cBhvr>
                                        <p:cTn id="282" dur="1" fill="hold">
                                          <p:stCondLst>
                                            <p:cond delay="0"/>
                                          </p:stCondLst>
                                        </p:cTn>
                                        <p:tgtEl>
                                          <p:spTgt spid="47"/>
                                        </p:tgtEl>
                                        <p:attrNameLst>
                                          <p:attrName>style.visibility</p:attrName>
                                        </p:attrNameLst>
                                      </p:cBhvr>
                                      <p:to>
                                        <p:strVal val="visible"/>
                                      </p:to>
                                    </p:set>
                                    <p:anim calcmode="lin" valueType="num">
                                      <p:cBhvr additive="base">
                                        <p:cTn id="283" dur="500" fill="hold"/>
                                        <p:tgtEl>
                                          <p:spTgt spid="47"/>
                                        </p:tgtEl>
                                        <p:attrNameLst>
                                          <p:attrName>ppt_x</p:attrName>
                                        </p:attrNameLst>
                                      </p:cBhvr>
                                      <p:tavLst>
                                        <p:tav tm="0">
                                          <p:val>
                                            <p:strVal val="#ppt_x"/>
                                          </p:val>
                                        </p:tav>
                                        <p:tav tm="100000">
                                          <p:val>
                                            <p:strVal val="#ppt_x"/>
                                          </p:val>
                                        </p:tav>
                                      </p:tavLst>
                                    </p:anim>
                                    <p:anim calcmode="lin" valueType="num">
                                      <p:cBhvr additive="base">
                                        <p:cTn id="28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85" fill="hold">
                      <p:stCondLst>
                        <p:cond delay="indefinite"/>
                      </p:stCondLst>
                      <p:childTnLst>
                        <p:par>
                          <p:cTn id="286" fill="hold">
                            <p:stCondLst>
                              <p:cond delay="0"/>
                            </p:stCondLst>
                            <p:childTnLst>
                              <p:par>
                                <p:cTn id="287" presetID="2" presetClass="entr" presetSubtype="4" fill="hold" grpId="0" nodeType="clickEffect">
                                  <p:stCondLst>
                                    <p:cond delay="0"/>
                                  </p:stCondLst>
                                  <p:childTnLst>
                                    <p:set>
                                      <p:cBhvr>
                                        <p:cTn id="288" dur="1" fill="hold">
                                          <p:stCondLst>
                                            <p:cond delay="0"/>
                                          </p:stCondLst>
                                        </p:cTn>
                                        <p:tgtEl>
                                          <p:spTgt spid="103"/>
                                        </p:tgtEl>
                                        <p:attrNameLst>
                                          <p:attrName>style.visibility</p:attrName>
                                        </p:attrNameLst>
                                      </p:cBhvr>
                                      <p:to>
                                        <p:strVal val="visible"/>
                                      </p:to>
                                    </p:set>
                                    <p:anim calcmode="lin" valueType="num">
                                      <p:cBhvr additive="base">
                                        <p:cTn id="289" dur="500" fill="hold"/>
                                        <p:tgtEl>
                                          <p:spTgt spid="103"/>
                                        </p:tgtEl>
                                        <p:attrNameLst>
                                          <p:attrName>ppt_x</p:attrName>
                                        </p:attrNameLst>
                                      </p:cBhvr>
                                      <p:tavLst>
                                        <p:tav tm="0">
                                          <p:val>
                                            <p:strVal val="#ppt_x"/>
                                          </p:val>
                                        </p:tav>
                                        <p:tav tm="100000">
                                          <p:val>
                                            <p:strVal val="#ppt_x"/>
                                          </p:val>
                                        </p:tav>
                                      </p:tavLst>
                                    </p:anim>
                                    <p:anim calcmode="lin" valueType="num">
                                      <p:cBhvr additive="base">
                                        <p:cTn id="290"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presetID="2" presetClass="entr" presetSubtype="4" fill="hold" grpId="0" nodeType="clickEffect">
                                  <p:stCondLst>
                                    <p:cond delay="0"/>
                                  </p:stCondLst>
                                  <p:childTnLst>
                                    <p:set>
                                      <p:cBhvr>
                                        <p:cTn id="294" dur="1" fill="hold">
                                          <p:stCondLst>
                                            <p:cond delay="0"/>
                                          </p:stCondLst>
                                        </p:cTn>
                                        <p:tgtEl>
                                          <p:spTgt spid="106"/>
                                        </p:tgtEl>
                                        <p:attrNameLst>
                                          <p:attrName>style.visibility</p:attrName>
                                        </p:attrNameLst>
                                      </p:cBhvr>
                                      <p:to>
                                        <p:strVal val="visible"/>
                                      </p:to>
                                    </p:set>
                                    <p:anim calcmode="lin" valueType="num">
                                      <p:cBhvr additive="base">
                                        <p:cTn id="295" dur="500" fill="hold"/>
                                        <p:tgtEl>
                                          <p:spTgt spid="106"/>
                                        </p:tgtEl>
                                        <p:attrNameLst>
                                          <p:attrName>ppt_x</p:attrName>
                                        </p:attrNameLst>
                                      </p:cBhvr>
                                      <p:tavLst>
                                        <p:tav tm="0">
                                          <p:val>
                                            <p:strVal val="#ppt_x"/>
                                          </p:val>
                                        </p:tav>
                                        <p:tav tm="100000">
                                          <p:val>
                                            <p:strVal val="#ppt_x"/>
                                          </p:val>
                                        </p:tav>
                                      </p:tavLst>
                                    </p:anim>
                                    <p:anim calcmode="lin" valueType="num">
                                      <p:cBhvr additive="base">
                                        <p:cTn id="296"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ldLvl="0" animBg="1"/>
      <p:bldP spid="72" grpId="0" bldLvl="0" animBg="1"/>
      <p:bldP spid="73" grpId="0" bldLvl="0" animBg="1"/>
      <p:bldP spid="77" grpId="0" bldLvl="0" animBg="1"/>
      <p:bldP spid="78" grpId="0" bldLvl="0" animBg="1"/>
      <p:bldP spid="79" grpId="0" bldLvl="0" animBg="1"/>
      <p:bldP spid="84" grpId="0" bldLvl="0" animBg="1"/>
      <p:bldP spid="85" grpId="0" bldLvl="0" animBg="1"/>
      <p:bldP spid="86" grpId="0" bldLvl="0" animBg="1"/>
      <p:bldP spid="90" grpId="0" bldLvl="0" animBg="1"/>
      <p:bldP spid="91" grpId="0" bldLvl="0" animBg="1"/>
      <p:bldP spid="92" grpId="0" bldLvl="0" animBg="1"/>
      <p:bldP spid="97" grpId="0" bldLvl="0" animBg="1"/>
      <p:bldP spid="99" grpId="0" bldLvl="0" animBg="1"/>
      <p:bldP spid="100" grpId="0" bldLvl="0" animBg="1"/>
      <p:bldP spid="101" grpId="0" bldLvl="0" animBg="1"/>
      <p:bldP spid="102" grpId="0" bldLvl="0" animBg="1"/>
      <p:bldP spid="3" grpId="0" bldLvl="0" animBg="1"/>
      <p:bldP spid="4" grpId="0" bldLvl="0" animBg="1"/>
      <p:bldP spid="7" grpId="0" bldLvl="0" animBg="1"/>
      <p:bldP spid="11" grpId="0" bldLvl="0" animBg="1"/>
      <p:bldP spid="12" grpId="0" bldLvl="0" animBg="1"/>
      <p:bldP spid="13" grpId="0" bldLvl="0" animBg="1"/>
      <p:bldP spid="18" grpId="0" bldLvl="0" animBg="1"/>
      <p:bldP spid="20" grpId="0" bldLvl="0" animBg="1"/>
      <p:bldP spid="33" grpId="0" bldLvl="0" animBg="1"/>
      <p:bldP spid="34" grpId="0" bldLvl="0" animBg="1"/>
      <p:bldP spid="38" grpId="0" bldLvl="0" animBg="1"/>
      <p:bldP spid="39" grpId="0" bldLvl="0" animBg="1"/>
      <p:bldP spid="40" grpId="0" bldLvl="0" animBg="1"/>
      <p:bldP spid="45" grpId="0" bldLvl="0" animBg="1"/>
      <p:bldP spid="47" grpId="0" bldLvl="0" animBg="1"/>
      <p:bldP spid="103" grpId="0" bldLvl="0" animBg="1"/>
      <p:bldP spid="104" grpId="0" bldLvl="0" animBg="1"/>
      <p:bldP spid="105" grpId="0" bldLvl="0" animBg="1"/>
      <p:bldP spid="10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与或图搜索</a:t>
            </a:r>
            <a:endParaRPr lang="zh-CN" altLang="en-US"/>
          </a:p>
        </p:txBody>
      </p:sp>
      <p:sp>
        <p:nvSpPr>
          <p:cNvPr id="6" name="内容占位符 5"/>
          <p:cNvSpPr/>
          <p:nvPr>
            <p:ph idx="1"/>
          </p:nvPr>
        </p:nvSpPr>
        <p:spPr>
          <a:xfrm>
            <a:off x="647700" y="1253490"/>
            <a:ext cx="10515600" cy="4351338"/>
          </a:xfrm>
        </p:spPr>
        <p:txBody>
          <a:bodyPr/>
          <a:p>
            <a:r>
              <a:rPr lang="zh-CN" altLang="en-US" smtClean="0">
                <a:solidFill>
                  <a:schemeClr val="tx1"/>
                </a:solidFill>
                <a:sym typeface="+mn-ea"/>
              </a:rPr>
              <a:t>解图</a:t>
            </a:r>
            <a:r>
              <a:rPr lang="zh-CN" altLang="en-US" smtClean="0">
                <a:solidFill>
                  <a:schemeClr val="tx1"/>
                </a:solidFill>
                <a:sym typeface="+mn-ea"/>
              </a:rPr>
              <a:t>的代价</a:t>
            </a:r>
            <a:endParaRPr lang="zh-CN" altLang="en-US" smtClean="0">
              <a:solidFill>
                <a:schemeClr val="tx1"/>
              </a:solidFill>
              <a:sym typeface="+mn-ea"/>
            </a:endParaRPr>
          </a:p>
          <a:p>
            <a:pPr marL="692150" lvl="1" indent="-347345"/>
            <a:r>
              <a:rPr lang="zh-CN" altLang="en-US" sz="2400" b="1" dirty="0">
                <a:sym typeface="+mn-ea"/>
              </a:rPr>
              <a:t>以</a:t>
            </a:r>
            <a:r>
              <a:rPr lang="en-US" altLang="zh-CN" sz="2400" b="1" dirty="0">
                <a:solidFill>
                  <a:srgbClr val="FF0000"/>
                </a:solidFill>
                <a:sym typeface="+mn-ea"/>
              </a:rPr>
              <a:t>C(n)</a:t>
            </a:r>
            <a:r>
              <a:rPr lang="zh-CN" altLang="en-US" sz="2400" b="1" dirty="0">
                <a:sym typeface="+mn-ea"/>
              </a:rPr>
              <a:t>指示节点</a:t>
            </a:r>
            <a:r>
              <a:rPr lang="en-US" altLang="zh-CN" sz="2400" b="1" dirty="0">
                <a:solidFill>
                  <a:srgbClr val="0000FF"/>
                </a:solidFill>
                <a:sym typeface="+mn-ea"/>
              </a:rPr>
              <a:t>n</a:t>
            </a:r>
            <a:r>
              <a:rPr lang="zh-CN" altLang="en-US" sz="2400" b="1" dirty="0">
                <a:sym typeface="+mn-ea"/>
              </a:rPr>
              <a:t>到</a:t>
            </a:r>
            <a:r>
              <a:rPr lang="zh-CN" altLang="en-US" sz="2400" b="1" dirty="0">
                <a:solidFill>
                  <a:srgbClr val="0000FF"/>
                </a:solidFill>
                <a:sym typeface="+mn-ea"/>
              </a:rPr>
              <a:t>终节点集合</a:t>
            </a:r>
            <a:r>
              <a:rPr lang="zh-CN" altLang="en-US" sz="2400" b="1" dirty="0">
                <a:solidFill>
                  <a:srgbClr val="FF0000"/>
                </a:solidFill>
                <a:sym typeface="+mn-ea"/>
              </a:rPr>
              <a:t>解图</a:t>
            </a:r>
            <a:r>
              <a:rPr lang="zh-CN" altLang="en-US" sz="2400" b="1" dirty="0">
                <a:sym typeface="+mn-ea"/>
              </a:rPr>
              <a:t>的代价，并令</a:t>
            </a:r>
            <a:r>
              <a:rPr lang="en-US" altLang="zh-CN" sz="2400" b="1" dirty="0">
                <a:solidFill>
                  <a:srgbClr val="FF0000"/>
                </a:solidFill>
                <a:sym typeface="+mn-ea"/>
              </a:rPr>
              <a:t>K-</a:t>
            </a:r>
            <a:r>
              <a:rPr lang="zh-CN" altLang="en-US" sz="2400" b="1" dirty="0">
                <a:solidFill>
                  <a:srgbClr val="FF0000"/>
                </a:solidFill>
                <a:sym typeface="+mn-ea"/>
              </a:rPr>
              <a:t>连接的代价就为</a:t>
            </a:r>
            <a:r>
              <a:rPr lang="en-US" altLang="zh-CN" sz="2400" b="1" dirty="0">
                <a:solidFill>
                  <a:srgbClr val="FF0000"/>
                </a:solidFill>
                <a:sym typeface="+mn-ea"/>
              </a:rPr>
              <a:t>K</a:t>
            </a:r>
            <a:r>
              <a:rPr lang="en-US" altLang="zh-CN" sz="2400" b="1" dirty="0">
                <a:sym typeface="+mn-ea"/>
              </a:rPr>
              <a:t>, </a:t>
            </a:r>
            <a:r>
              <a:rPr lang="zh-CN" altLang="en-US" sz="2400" b="1" dirty="0">
                <a:sym typeface="+mn-ea"/>
              </a:rPr>
              <a:t>则 </a:t>
            </a:r>
            <a:endParaRPr lang="zh-CN" altLang="en-US" sz="2400" b="1" dirty="0"/>
          </a:p>
          <a:p>
            <a:pPr marL="987425" lvl="2" indent="-293370"/>
            <a:r>
              <a:rPr lang="zh-CN" altLang="en-US" sz="2400" b="1" dirty="0">
                <a:sym typeface="+mn-ea"/>
              </a:rPr>
              <a:t>若</a:t>
            </a:r>
            <a:r>
              <a:rPr lang="en-US" altLang="zh-CN" sz="2400" b="1" dirty="0">
                <a:solidFill>
                  <a:srgbClr val="0000FF"/>
                </a:solidFill>
                <a:sym typeface="+mn-ea"/>
              </a:rPr>
              <a:t>n</a:t>
            </a:r>
            <a:r>
              <a:rPr lang="zh-CN" altLang="en-US" sz="2400" b="1" dirty="0">
                <a:sym typeface="+mn-ea"/>
              </a:rPr>
              <a:t>是终节点，则</a:t>
            </a:r>
            <a:r>
              <a:rPr lang="en-US" altLang="zh-CN" sz="2400" b="1" dirty="0">
                <a:solidFill>
                  <a:srgbClr val="0000FF"/>
                </a:solidFill>
                <a:sym typeface="+mn-ea"/>
              </a:rPr>
              <a:t>C(n) = 0</a:t>
            </a:r>
            <a:r>
              <a:rPr lang="zh-CN" altLang="en-US" sz="2400" b="1" dirty="0">
                <a:sym typeface="+mn-ea"/>
              </a:rPr>
              <a:t>；</a:t>
            </a:r>
            <a:endParaRPr lang="zh-CN" altLang="en-US" sz="2400" b="1" dirty="0"/>
          </a:p>
          <a:p>
            <a:pPr marL="987425" lvl="2" indent="-293370"/>
            <a:r>
              <a:rPr lang="zh-CN" altLang="en-US" sz="2400" b="1" dirty="0">
                <a:sym typeface="+mn-ea"/>
              </a:rPr>
              <a:t>若</a:t>
            </a:r>
            <a:r>
              <a:rPr lang="en-US" altLang="zh-CN" sz="2400" b="1" dirty="0">
                <a:solidFill>
                  <a:srgbClr val="0000FF"/>
                </a:solidFill>
                <a:sym typeface="+mn-ea"/>
              </a:rPr>
              <a:t>n</a:t>
            </a:r>
            <a:r>
              <a:rPr lang="zh-CN" altLang="en-US" sz="2400" b="1" dirty="0">
                <a:sym typeface="+mn-ea"/>
              </a:rPr>
              <a:t>有一</a:t>
            </a:r>
            <a:r>
              <a:rPr lang="en-US" altLang="zh-CN" sz="2400" b="1" dirty="0">
                <a:solidFill>
                  <a:srgbClr val="0000FF"/>
                </a:solidFill>
                <a:sym typeface="+mn-ea"/>
              </a:rPr>
              <a:t>K-</a:t>
            </a:r>
            <a:r>
              <a:rPr lang="zh-CN" altLang="en-US" sz="2400" b="1" dirty="0">
                <a:solidFill>
                  <a:srgbClr val="0000FF"/>
                </a:solidFill>
                <a:sym typeface="+mn-ea"/>
              </a:rPr>
              <a:t>连接</a:t>
            </a:r>
            <a:r>
              <a:rPr lang="zh-CN" altLang="en-US" sz="2400" b="1" dirty="0">
                <a:sym typeface="+mn-ea"/>
              </a:rPr>
              <a:t>指向子节点</a:t>
            </a:r>
            <a:r>
              <a:rPr lang="en-US" altLang="zh-CN" sz="2400" b="1" dirty="0">
                <a:sym typeface="+mn-ea"/>
              </a:rPr>
              <a:t>n1</a:t>
            </a:r>
            <a:r>
              <a:rPr lang="zh-CN" altLang="en-US" sz="2400" b="1" dirty="0">
                <a:sym typeface="+mn-ea"/>
              </a:rPr>
              <a:t>，</a:t>
            </a:r>
            <a:r>
              <a:rPr lang="en-US" altLang="zh-CN" sz="2400" b="1" dirty="0">
                <a:sym typeface="+mn-ea"/>
              </a:rPr>
              <a:t>n2</a:t>
            </a:r>
            <a:r>
              <a:rPr lang="zh-CN" altLang="en-US" sz="2400" b="1" dirty="0">
                <a:sym typeface="+mn-ea"/>
              </a:rPr>
              <a:t>，</a:t>
            </a:r>
            <a:r>
              <a:rPr lang="en-US" altLang="zh-CN" sz="2400" b="1" dirty="0">
                <a:sym typeface="+mn-ea"/>
              </a:rPr>
              <a:t>…nk,</a:t>
            </a:r>
            <a:r>
              <a:rPr lang="zh-CN" altLang="en-US" sz="2400" b="1" dirty="0">
                <a:sym typeface="+mn-ea"/>
              </a:rPr>
              <a:t>且这些子节点每个都有到终节点集合的解图</a:t>
            </a:r>
            <a:r>
              <a:rPr lang="en-US" altLang="zh-CN" sz="2400" b="1" dirty="0">
                <a:sym typeface="+mn-ea"/>
              </a:rPr>
              <a:t>,</a:t>
            </a:r>
            <a:r>
              <a:rPr lang="zh-CN" altLang="en-US" sz="2400" b="1" dirty="0">
                <a:sym typeface="+mn-ea"/>
              </a:rPr>
              <a:t>则</a:t>
            </a:r>
            <a:r>
              <a:rPr lang="en-US" altLang="zh-CN" sz="2400" b="1" dirty="0">
                <a:solidFill>
                  <a:srgbClr val="0000FF"/>
                </a:solidFill>
                <a:sym typeface="+mn-ea"/>
              </a:rPr>
              <a:t>C(n)</a:t>
            </a:r>
            <a:r>
              <a:rPr lang="en-US" altLang="zh-CN" sz="2400" b="1" dirty="0">
                <a:sym typeface="+mn-ea"/>
              </a:rPr>
              <a:t> = </a:t>
            </a:r>
            <a:r>
              <a:rPr lang="en-US" altLang="zh-CN" sz="2400" b="1" dirty="0">
                <a:solidFill>
                  <a:srgbClr val="0000FF"/>
                </a:solidFill>
                <a:sym typeface="+mn-ea"/>
              </a:rPr>
              <a:t>K</a:t>
            </a:r>
            <a:r>
              <a:rPr lang="en-US" altLang="zh-CN" sz="2400" b="1" dirty="0">
                <a:sym typeface="+mn-ea"/>
              </a:rPr>
              <a:t> + C(n</a:t>
            </a:r>
            <a:r>
              <a:rPr lang="en-US" altLang="zh-CN" sz="2400" b="1" baseline="-25000" dirty="0">
                <a:sym typeface="+mn-ea"/>
              </a:rPr>
              <a:t>1</a:t>
            </a:r>
            <a:r>
              <a:rPr lang="en-US" altLang="zh-CN" sz="2400" b="1" dirty="0">
                <a:sym typeface="+mn-ea"/>
              </a:rPr>
              <a:t>) + C(n</a:t>
            </a:r>
            <a:r>
              <a:rPr lang="en-US" altLang="zh-CN" sz="2400" b="1" baseline="-25000" dirty="0">
                <a:sym typeface="+mn-ea"/>
              </a:rPr>
              <a:t>2</a:t>
            </a:r>
            <a:r>
              <a:rPr lang="en-US" altLang="zh-CN" sz="2400" b="1" dirty="0">
                <a:sym typeface="+mn-ea"/>
              </a:rPr>
              <a:t>) + … + C(n</a:t>
            </a:r>
            <a:r>
              <a:rPr lang="en-US" altLang="zh-CN" sz="2400" b="1" baseline="-25000" dirty="0">
                <a:sym typeface="+mn-ea"/>
              </a:rPr>
              <a:t>k</a:t>
            </a:r>
            <a:r>
              <a:rPr lang="en-US" altLang="zh-CN" sz="2400" b="1" dirty="0">
                <a:sym typeface="+mn-ea"/>
              </a:rPr>
              <a:t>) </a:t>
            </a:r>
            <a:endParaRPr lang="en-US" altLang="zh-CN" sz="2400" b="1" dirty="0"/>
          </a:p>
          <a:p>
            <a:pPr lvl="1"/>
            <a:endParaRPr lang="zh-CN" altLang="en-US" smtClean="0">
              <a:solidFill>
                <a:schemeClr val="tx1"/>
              </a:solidFill>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 name="图片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1105" y="1325245"/>
            <a:ext cx="7884795" cy="4351655"/>
          </a:xfrm>
          <a:prstGeom prst="rect">
            <a:avLst/>
          </a:prstGeom>
        </p:spPr>
      </p:pic>
      <p:sp>
        <p:nvSpPr>
          <p:cNvPr id="2" name="标题 1"/>
          <p:cNvSpPr>
            <a:spLocks noGrp="1"/>
          </p:cNvSpPr>
          <p:nvPr>
            <p:ph type="title"/>
          </p:nvPr>
        </p:nvSpPr>
        <p:spPr/>
        <p:txBody>
          <a:bodyPr/>
          <a:p>
            <a:r>
              <a:rPr lang="en-US" altLang="zh-CN"/>
              <a:t>AO*</a:t>
            </a:r>
            <a:r>
              <a:rPr lang="zh-CN" altLang="en-US"/>
              <a:t>算法</a:t>
            </a:r>
            <a:endParaRPr lang="zh-CN" altLang="en-US"/>
          </a:p>
        </p:txBody>
      </p:sp>
      <p:sp>
        <p:nvSpPr>
          <p:cNvPr id="6" name="内容占位符 5"/>
          <p:cNvSpPr/>
          <p:nvPr>
            <p:ph idx="1"/>
          </p:nvPr>
        </p:nvSpPr>
        <p:spPr>
          <a:xfrm>
            <a:off x="647700" y="1253490"/>
            <a:ext cx="10515600" cy="4351338"/>
          </a:xfrm>
        </p:spPr>
        <p:txBody>
          <a:bodyPr/>
          <a:p>
            <a:r>
              <a:rPr lang="zh-CN" altLang="en-US" smtClean="0">
                <a:solidFill>
                  <a:schemeClr val="tx1"/>
                </a:solidFill>
                <a:sym typeface="+mn-ea"/>
              </a:rPr>
              <a:t>解图</a:t>
            </a:r>
            <a:r>
              <a:rPr lang="zh-CN" altLang="en-US" smtClean="0">
                <a:solidFill>
                  <a:schemeClr val="tx1"/>
                </a:solidFill>
                <a:sym typeface="+mn-ea"/>
              </a:rPr>
              <a:t>的代价</a:t>
            </a:r>
            <a:endParaRPr lang="zh-CN" altLang="en-US" smtClean="0">
              <a:solidFill>
                <a:schemeClr val="tx1"/>
              </a:solidFill>
              <a:sym typeface="+mn-ea"/>
            </a:endParaRPr>
          </a:p>
          <a:p>
            <a:pPr lvl="1"/>
            <a:endParaRPr lang="zh-CN" altLang="en-US" smtClean="0">
              <a:solidFill>
                <a:schemeClr val="tx1"/>
              </a:solidFill>
              <a:sym typeface="+mn-ea"/>
            </a:endParaRPr>
          </a:p>
        </p:txBody>
      </p:sp>
      <p:sp>
        <p:nvSpPr>
          <p:cNvPr id="23" name="文本框 22"/>
          <p:cNvSpPr txBox="1"/>
          <p:nvPr/>
        </p:nvSpPr>
        <p:spPr>
          <a:xfrm>
            <a:off x="1730375" y="5998210"/>
            <a:ext cx="4064000" cy="368300"/>
          </a:xfrm>
          <a:prstGeom prst="rect">
            <a:avLst/>
          </a:prstGeom>
          <a:noFill/>
        </p:spPr>
        <p:txBody>
          <a:bodyPr wrap="square" rtlCol="0">
            <a:spAutoFit/>
          </a:bodyPr>
          <a:p>
            <a:pPr algn="l"/>
            <a:r>
              <a:rPr lang="zh-CN" altLang="en-US" dirty="0" smtClean="0">
                <a:solidFill>
                  <a:schemeClr val="tx1"/>
                </a:solidFill>
                <a:latin typeface="微软雅黑" charset="-122"/>
                <a:ea typeface="微软雅黑" charset="-122"/>
                <a:sym typeface="+mn-ea"/>
              </a:rPr>
              <a:t>计算其中一个解图的代价</a:t>
            </a:r>
            <a:endParaRPr lang="zh-CN" altLang="en-US" dirty="0" smtClean="0">
              <a:solidFill>
                <a:schemeClr val="tx1"/>
              </a:solidFill>
              <a:latin typeface="微软雅黑" charset="-122"/>
              <a:ea typeface="微软雅黑" charset="-122"/>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AO*</a:t>
            </a:r>
            <a:r>
              <a:rPr lang="zh-CN" altLang="en-US"/>
              <a:t>算法</a:t>
            </a:r>
            <a:endParaRPr lang="zh-CN" altLang="en-US"/>
          </a:p>
        </p:txBody>
      </p:sp>
      <p:pic>
        <p:nvPicPr>
          <p:cNvPr id="3" name="图片 2"/>
          <p:cNvPicPr>
            <a:picLocks noChangeAspect="1"/>
          </p:cNvPicPr>
          <p:nvPr/>
        </p:nvPicPr>
        <p:blipFill>
          <a:blip r:embed="rId1"/>
          <a:stretch>
            <a:fillRect/>
          </a:stretch>
        </p:blipFill>
        <p:spPr>
          <a:xfrm>
            <a:off x="-52705" y="1701800"/>
            <a:ext cx="6303010" cy="4394200"/>
          </a:xfrm>
          <a:prstGeom prst="rect">
            <a:avLst/>
          </a:prstGeom>
        </p:spPr>
      </p:pic>
      <p:pic>
        <p:nvPicPr>
          <p:cNvPr id="4" name="图片 3"/>
          <p:cNvPicPr>
            <a:picLocks noChangeAspect="1"/>
          </p:cNvPicPr>
          <p:nvPr/>
        </p:nvPicPr>
        <p:blipFill>
          <a:blip r:embed="rId2"/>
          <a:stretch>
            <a:fillRect/>
          </a:stretch>
        </p:blipFill>
        <p:spPr>
          <a:xfrm>
            <a:off x="6250305" y="0"/>
            <a:ext cx="4802505" cy="4046220"/>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745" y="0"/>
            <a:ext cx="3083560" cy="1701800"/>
          </a:xfrm>
          <a:prstGeom prst="rect">
            <a:avLst/>
          </a:prstGeom>
        </p:spPr>
      </p:pic>
      <p:pic>
        <p:nvPicPr>
          <p:cNvPr id="5" name="图片 4"/>
          <p:cNvPicPr>
            <a:picLocks noChangeAspect="1"/>
          </p:cNvPicPr>
          <p:nvPr/>
        </p:nvPicPr>
        <p:blipFill>
          <a:blip r:embed="rId4"/>
          <a:stretch>
            <a:fillRect/>
          </a:stretch>
        </p:blipFill>
        <p:spPr>
          <a:xfrm>
            <a:off x="6250305" y="4045585"/>
            <a:ext cx="4979035" cy="281305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AO*</a:t>
            </a:r>
            <a:r>
              <a:rPr lang="zh-CN" altLang="en-US"/>
              <a:t>算法举例</a:t>
            </a:r>
            <a:endParaRPr lang="en-US" altLang="zh-CN"/>
          </a:p>
        </p:txBody>
      </p:sp>
      <p:pic>
        <p:nvPicPr>
          <p:cNvPr id="4" name="图片 3"/>
          <p:cNvPicPr>
            <a:picLocks noChangeAspect="1"/>
          </p:cNvPicPr>
          <p:nvPr/>
        </p:nvPicPr>
        <p:blipFill>
          <a:blip r:embed="rId1"/>
          <a:stretch>
            <a:fillRect/>
          </a:stretch>
        </p:blipFill>
        <p:spPr>
          <a:xfrm>
            <a:off x="1711325" y="1431290"/>
            <a:ext cx="7607300" cy="49276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AO*</a:t>
            </a:r>
            <a:r>
              <a:rPr lang="zh-CN" altLang="en-US"/>
              <a:t>算法举例</a:t>
            </a:r>
            <a:endParaRPr lang="en-US" altLang="zh-CN"/>
          </a:p>
        </p:txBody>
      </p:sp>
      <p:pic>
        <p:nvPicPr>
          <p:cNvPr id="3" name="图片 2"/>
          <p:cNvPicPr>
            <a:picLocks noChangeAspect="1"/>
          </p:cNvPicPr>
          <p:nvPr/>
        </p:nvPicPr>
        <p:blipFill>
          <a:blip r:embed="rId1"/>
          <a:stretch>
            <a:fillRect/>
          </a:stretch>
        </p:blipFill>
        <p:spPr>
          <a:xfrm>
            <a:off x="0" y="3783330"/>
            <a:ext cx="4564380" cy="2936875"/>
          </a:xfrm>
          <a:prstGeom prst="rect">
            <a:avLst/>
          </a:prstGeom>
        </p:spPr>
      </p:pic>
      <p:pic>
        <p:nvPicPr>
          <p:cNvPr id="5" name="图片 4"/>
          <p:cNvPicPr>
            <a:picLocks noChangeAspect="1"/>
          </p:cNvPicPr>
          <p:nvPr/>
        </p:nvPicPr>
        <p:blipFill>
          <a:blip r:embed="rId2"/>
          <a:stretch>
            <a:fillRect/>
          </a:stretch>
        </p:blipFill>
        <p:spPr>
          <a:xfrm>
            <a:off x="5980430" y="316865"/>
            <a:ext cx="5182870" cy="3335655"/>
          </a:xfrm>
          <a:prstGeom prst="rect">
            <a:avLst/>
          </a:prstGeom>
        </p:spPr>
      </p:pic>
      <p:pic>
        <p:nvPicPr>
          <p:cNvPr id="6" name="图片 5"/>
          <p:cNvPicPr>
            <a:picLocks noChangeAspect="1"/>
          </p:cNvPicPr>
          <p:nvPr/>
        </p:nvPicPr>
        <p:blipFill>
          <a:blip r:embed="rId3"/>
          <a:stretch>
            <a:fillRect/>
          </a:stretch>
        </p:blipFill>
        <p:spPr>
          <a:xfrm>
            <a:off x="6289675" y="3644900"/>
            <a:ext cx="4563745" cy="3213100"/>
          </a:xfrm>
          <a:prstGeom prst="rect">
            <a:avLst/>
          </a:prstGeom>
        </p:spPr>
      </p:pic>
      <p:pic>
        <p:nvPicPr>
          <p:cNvPr id="7" name="图片 6"/>
          <p:cNvPicPr>
            <a:picLocks noChangeAspect="1"/>
          </p:cNvPicPr>
          <p:nvPr/>
        </p:nvPicPr>
        <p:blipFill>
          <a:blip r:embed="rId4"/>
          <a:stretch>
            <a:fillRect/>
          </a:stretch>
        </p:blipFill>
        <p:spPr>
          <a:xfrm>
            <a:off x="647700" y="1482725"/>
            <a:ext cx="3337560" cy="216217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AO*</a:t>
            </a:r>
            <a:r>
              <a:rPr lang="zh-CN" altLang="en-US"/>
              <a:t>算法举例</a:t>
            </a:r>
            <a:endParaRPr lang="en-US" altLang="zh-CN"/>
          </a:p>
        </p:txBody>
      </p:sp>
      <p:pic>
        <p:nvPicPr>
          <p:cNvPr id="3" name="图片 2"/>
          <p:cNvPicPr>
            <a:picLocks noChangeAspect="1"/>
          </p:cNvPicPr>
          <p:nvPr/>
        </p:nvPicPr>
        <p:blipFill>
          <a:blip r:embed="rId1"/>
          <a:stretch>
            <a:fillRect/>
          </a:stretch>
        </p:blipFill>
        <p:spPr>
          <a:xfrm>
            <a:off x="4375150" y="184150"/>
            <a:ext cx="7816215" cy="667385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a:t>
            </a:r>
            <a:r>
              <a:rPr lang="zh-CN" altLang="en-US"/>
              <a:t>搜索算法（八数码</a:t>
            </a:r>
            <a:r>
              <a:rPr lang="zh-CN" altLang="en-US"/>
              <a:t>问题）</a:t>
            </a:r>
            <a:endParaRPr lang="zh-CN" altLang="en-US"/>
          </a:p>
        </p:txBody>
      </p:sp>
      <p:sp>
        <p:nvSpPr>
          <p:cNvPr id="3" name="内容占位符 2"/>
          <p:cNvSpPr>
            <a:spLocks noGrp="1"/>
          </p:cNvSpPr>
          <p:nvPr>
            <p:ph idx="1"/>
          </p:nvPr>
        </p:nvSpPr>
        <p:spPr/>
        <p:txBody>
          <a:bodyPr/>
          <a:p>
            <a:pPr marL="361950" indent="-266700" eaLnBrk="1" hangingPunct="1">
              <a:lnSpc>
                <a:spcPct val="110000"/>
              </a:lnSpc>
              <a:buClr>
                <a:srgbClr val="0000FF"/>
              </a:buClr>
            </a:pPr>
            <a:r>
              <a:rPr lang="zh-CN" altLang="en-US" b="1" dirty="0">
                <a:latin typeface="Times New Roman" panose="02020603050405020304" pitchFamily="18" charset="0"/>
                <a:cs typeface="Times New Roman" panose="02020603050405020304" pitchFamily="18" charset="0"/>
                <a:sym typeface="+mn-ea"/>
              </a:rPr>
              <a:t>估价函数定义为  </a:t>
            </a:r>
            <a:r>
              <a:rPr lang="en-US" altLang="zh-CN" b="1" i="1" dirty="0">
                <a:solidFill>
                  <a:schemeClr val="accent2"/>
                </a:solidFill>
                <a:latin typeface="Times New Roman" panose="02020603050405020304" pitchFamily="18" charset="0"/>
                <a:cs typeface="Times New Roman" panose="02020603050405020304" pitchFamily="18" charset="0"/>
                <a:sym typeface="+mn-ea"/>
              </a:rPr>
              <a:t>f</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r>
              <a:rPr lang="en-US" altLang="zh-CN" b="1" i="1" dirty="0">
                <a:solidFill>
                  <a:schemeClr val="accent2"/>
                </a:solidFill>
                <a:latin typeface="Times New Roman" panose="02020603050405020304" pitchFamily="18" charset="0"/>
                <a:cs typeface="Times New Roman" panose="02020603050405020304" pitchFamily="18" charset="0"/>
                <a:sym typeface="+mn-ea"/>
              </a:rPr>
              <a:t>n</a:t>
            </a:r>
            <a:r>
              <a:rPr lang="en-US" altLang="zh-CN" b="1" dirty="0">
                <a:solidFill>
                  <a:schemeClr val="accent2"/>
                </a:solidFill>
                <a:latin typeface="Times New Roman" panose="02020603050405020304" pitchFamily="18" charset="0"/>
                <a:cs typeface="Times New Roman" panose="02020603050405020304" pitchFamily="18" charset="0"/>
                <a:sym typeface="+mn-ea"/>
              </a:rPr>
              <a:t>) = </a:t>
            </a:r>
            <a:r>
              <a:rPr lang="en-US" altLang="zh-CN" b="1" i="1" dirty="0">
                <a:solidFill>
                  <a:schemeClr val="accent2"/>
                </a:solidFill>
                <a:latin typeface="Times New Roman" panose="02020603050405020304" pitchFamily="18" charset="0"/>
                <a:cs typeface="Times New Roman" panose="02020603050405020304" pitchFamily="18" charset="0"/>
                <a:sym typeface="+mn-ea"/>
              </a:rPr>
              <a:t>g</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r>
              <a:rPr lang="en-US" altLang="zh-CN" b="1" i="1" dirty="0">
                <a:solidFill>
                  <a:schemeClr val="accent2"/>
                </a:solidFill>
                <a:latin typeface="Times New Roman" panose="02020603050405020304" pitchFamily="18" charset="0"/>
                <a:cs typeface="Times New Roman" panose="02020603050405020304" pitchFamily="18" charset="0"/>
                <a:sym typeface="+mn-ea"/>
              </a:rPr>
              <a:t>n</a:t>
            </a:r>
            <a:r>
              <a:rPr lang="en-US" altLang="zh-CN" b="1" dirty="0">
                <a:solidFill>
                  <a:schemeClr val="accent2"/>
                </a:solidFill>
                <a:latin typeface="Times New Roman" panose="02020603050405020304" pitchFamily="18" charset="0"/>
                <a:cs typeface="Times New Roman" panose="02020603050405020304" pitchFamily="18" charset="0"/>
                <a:sym typeface="+mn-ea"/>
              </a:rPr>
              <a:t>) + </a:t>
            </a:r>
            <a:r>
              <a:rPr lang="en-US" altLang="zh-CN" b="1" i="1" dirty="0">
                <a:solidFill>
                  <a:schemeClr val="accent2"/>
                </a:solidFill>
                <a:latin typeface="Times New Roman" panose="02020603050405020304" pitchFamily="18" charset="0"/>
                <a:cs typeface="Times New Roman" panose="02020603050405020304" pitchFamily="18" charset="0"/>
                <a:sym typeface="+mn-ea"/>
              </a:rPr>
              <a:t>h</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r>
              <a:rPr lang="en-US" altLang="zh-CN" b="1" i="1" dirty="0">
                <a:solidFill>
                  <a:schemeClr val="accent2"/>
                </a:solidFill>
                <a:latin typeface="Times New Roman" panose="02020603050405020304" pitchFamily="18" charset="0"/>
                <a:cs typeface="Times New Roman" panose="02020603050405020304" pitchFamily="18" charset="0"/>
                <a:sym typeface="+mn-ea"/>
              </a:rPr>
              <a:t>n</a:t>
            </a:r>
            <a:r>
              <a:rPr lang="en-US" altLang="zh-CN" b="1" i="1" dirty="0">
                <a:latin typeface="Times New Roman" panose="02020603050405020304" pitchFamily="18" charset="0"/>
                <a:cs typeface="Times New Roman" panose="02020603050405020304" pitchFamily="18" charset="0"/>
                <a:sym typeface="+mn-ea"/>
              </a:rPr>
              <a:t> </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endParaRPr lang="en-US" altLang="zh-CN" b="1" dirty="0">
              <a:solidFill>
                <a:schemeClr val="accent2"/>
              </a:solidFill>
              <a:latin typeface="Times New Roman" panose="02020603050405020304" pitchFamily="18" charset="0"/>
              <a:cs typeface="Times New Roman" panose="02020603050405020304" pitchFamily="18" charset="0"/>
            </a:endParaRPr>
          </a:p>
          <a:p>
            <a:pPr marL="361950" indent="-266700" eaLnBrk="1" hangingPunct="1">
              <a:lnSpc>
                <a:spcPct val="110000"/>
              </a:lnSpc>
              <a:buClr>
                <a:srgbClr val="0000FF"/>
              </a:buClr>
            </a:pPr>
            <a:r>
              <a:rPr lang="en-US" altLang="zh-CN" b="1" i="1" dirty="0">
                <a:latin typeface="Times New Roman" panose="02020603050405020304" pitchFamily="18" charset="0"/>
                <a:cs typeface="Times New Roman" panose="02020603050405020304" pitchFamily="18" charset="0"/>
                <a:sym typeface="+mn-ea"/>
              </a:rPr>
              <a:t> g</a:t>
            </a:r>
            <a:r>
              <a:rPr lang="en-US" altLang="zh-CN" b="1" dirty="0">
                <a:latin typeface="Times New Roman" panose="02020603050405020304" pitchFamily="18" charset="0"/>
                <a:cs typeface="Times New Roman" panose="02020603050405020304" pitchFamily="18" charset="0"/>
                <a:sym typeface="+mn-ea"/>
              </a:rPr>
              <a:t>(</a:t>
            </a:r>
            <a:r>
              <a:rPr lang="en-US" altLang="zh-CN" b="1" i="1" dirty="0">
                <a:latin typeface="Times New Roman" panose="02020603050405020304" pitchFamily="18" charset="0"/>
                <a:cs typeface="Times New Roman" panose="02020603050405020304" pitchFamily="18" charset="0"/>
                <a:sym typeface="+mn-ea"/>
              </a:rPr>
              <a:t>n</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：节点 </a:t>
            </a:r>
            <a:r>
              <a:rPr lang="en-US" altLang="zh-CN" b="1" i="1" dirty="0">
                <a:latin typeface="Times New Roman" panose="02020603050405020304" pitchFamily="18" charset="0"/>
                <a:cs typeface="Times New Roman" panose="02020603050405020304" pitchFamily="18" charset="0"/>
                <a:sym typeface="+mn-ea"/>
              </a:rPr>
              <a:t>n </a:t>
            </a:r>
            <a:r>
              <a:rPr lang="zh-CN" altLang="en-US" b="1" dirty="0">
                <a:latin typeface="Times New Roman" panose="02020603050405020304" pitchFamily="18" charset="0"/>
                <a:cs typeface="Times New Roman" panose="02020603050405020304" pitchFamily="18" charset="0"/>
                <a:sym typeface="+mn-ea"/>
              </a:rPr>
              <a:t>的深度，如 </a:t>
            </a:r>
            <a:r>
              <a:rPr lang="en-US" altLang="zh-CN" b="1" i="1" dirty="0">
                <a:solidFill>
                  <a:schemeClr val="accent2"/>
                </a:solidFill>
                <a:latin typeface="Times New Roman" panose="02020603050405020304" pitchFamily="18" charset="0"/>
                <a:cs typeface="Times New Roman" panose="02020603050405020304" pitchFamily="18" charset="0"/>
                <a:sym typeface="+mn-ea"/>
              </a:rPr>
              <a:t>g </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r>
              <a:rPr lang="en-US" altLang="zh-CN" b="1" i="1" dirty="0">
                <a:solidFill>
                  <a:schemeClr val="accent2"/>
                </a:solidFill>
                <a:latin typeface="Times New Roman" panose="02020603050405020304" pitchFamily="18" charset="0"/>
                <a:cs typeface="Times New Roman" panose="02020603050405020304" pitchFamily="18" charset="0"/>
                <a:sym typeface="+mn-ea"/>
              </a:rPr>
              <a:t>S</a:t>
            </a:r>
            <a:r>
              <a:rPr lang="en-US" altLang="zh-CN" b="1" i="1" baseline="-25000" dirty="0">
                <a:solidFill>
                  <a:schemeClr val="accent2"/>
                </a:solidFill>
                <a:latin typeface="Times New Roman" panose="02020603050405020304" pitchFamily="18" charset="0"/>
                <a:cs typeface="Times New Roman" panose="02020603050405020304" pitchFamily="18" charset="0"/>
                <a:sym typeface="+mn-ea"/>
              </a:rPr>
              <a:t>0</a:t>
            </a:r>
            <a:r>
              <a:rPr lang="en-US" altLang="zh-CN" b="1" dirty="0">
                <a:solidFill>
                  <a:schemeClr val="accent2"/>
                </a:solidFill>
                <a:latin typeface="Times New Roman" panose="02020603050405020304" pitchFamily="18" charset="0"/>
                <a:cs typeface="Times New Roman" panose="02020603050405020304" pitchFamily="18" charset="0"/>
                <a:sym typeface="+mn-ea"/>
              </a:rPr>
              <a:t>)=0</a:t>
            </a:r>
            <a:endParaRPr lang="zh-CN" altLang="en-US" b="1" dirty="0">
              <a:latin typeface="Times New Roman" panose="02020603050405020304" pitchFamily="18" charset="0"/>
              <a:cs typeface="Times New Roman" panose="02020603050405020304" pitchFamily="18" charset="0"/>
            </a:endParaRPr>
          </a:p>
          <a:p>
            <a:pPr marL="361950" indent="-266700" eaLnBrk="1" hangingPunct="1">
              <a:lnSpc>
                <a:spcPct val="110000"/>
              </a:lnSpc>
              <a:buClr>
                <a:srgbClr val="0000FF"/>
              </a:buClr>
            </a:pPr>
            <a:r>
              <a:rPr lang="zh-CN" altLang="en-US" b="1" i="1" dirty="0">
                <a:latin typeface="Times New Roman" panose="02020603050405020304" pitchFamily="18" charset="0"/>
                <a:cs typeface="Times New Roman" panose="02020603050405020304" pitchFamily="18" charset="0"/>
                <a:sym typeface="+mn-ea"/>
              </a:rPr>
              <a:t> </a:t>
            </a:r>
            <a:r>
              <a:rPr lang="en-US" altLang="zh-CN" b="1" i="1" dirty="0">
                <a:latin typeface="Times New Roman" panose="02020603050405020304" pitchFamily="18" charset="0"/>
                <a:cs typeface="Times New Roman" panose="02020603050405020304" pitchFamily="18" charset="0"/>
                <a:sym typeface="+mn-ea"/>
              </a:rPr>
              <a:t>h</a:t>
            </a:r>
            <a:r>
              <a:rPr lang="en-US" altLang="zh-CN" b="1" dirty="0">
                <a:latin typeface="Times New Roman" panose="02020603050405020304" pitchFamily="18" charset="0"/>
                <a:cs typeface="Times New Roman" panose="02020603050405020304" pitchFamily="18" charset="0"/>
                <a:sym typeface="+mn-ea"/>
              </a:rPr>
              <a:t>(</a:t>
            </a:r>
            <a:r>
              <a:rPr lang="en-US" altLang="zh-CN" b="1" i="1" dirty="0">
                <a:latin typeface="Times New Roman" panose="02020603050405020304" pitchFamily="18" charset="0"/>
                <a:cs typeface="Times New Roman" panose="02020603050405020304" pitchFamily="18" charset="0"/>
                <a:sym typeface="+mn-ea"/>
              </a:rPr>
              <a:t>n</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：节点 </a:t>
            </a:r>
            <a:r>
              <a:rPr lang="en-US" altLang="zh-CN" b="1" i="1" dirty="0">
                <a:latin typeface="Times New Roman" panose="02020603050405020304" pitchFamily="18" charset="0"/>
                <a:cs typeface="Times New Roman" panose="02020603050405020304" pitchFamily="18" charset="0"/>
                <a:sym typeface="+mn-ea"/>
              </a:rPr>
              <a:t>n </a:t>
            </a:r>
            <a:r>
              <a:rPr lang="zh-CN" altLang="en-US" b="1" dirty="0">
                <a:latin typeface="Times New Roman" panose="02020603050405020304" pitchFamily="18" charset="0"/>
                <a:cs typeface="Times New Roman" panose="02020603050405020304" pitchFamily="18" charset="0"/>
                <a:sym typeface="+mn-ea"/>
              </a:rPr>
              <a:t>与目标棋局不相同的位数（包括空格），简称“不在位数”，如</a:t>
            </a:r>
            <a:r>
              <a:rPr lang="zh-CN" altLang="en-US" b="1" i="1" dirty="0">
                <a:solidFill>
                  <a:schemeClr val="accent2"/>
                </a:solidFill>
                <a:latin typeface="Times New Roman" panose="02020603050405020304" pitchFamily="18" charset="0"/>
                <a:cs typeface="Times New Roman" panose="02020603050405020304" pitchFamily="18" charset="0"/>
                <a:sym typeface="+mn-ea"/>
              </a:rPr>
              <a:t>    </a:t>
            </a:r>
            <a:r>
              <a:rPr lang="en-US" altLang="zh-CN" b="1" i="1" dirty="0">
                <a:solidFill>
                  <a:schemeClr val="accent2"/>
                </a:solidFill>
                <a:latin typeface="Times New Roman" panose="02020603050405020304" pitchFamily="18" charset="0"/>
                <a:cs typeface="Times New Roman" panose="02020603050405020304" pitchFamily="18" charset="0"/>
                <a:sym typeface="+mn-ea"/>
              </a:rPr>
              <a:t>h </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r>
              <a:rPr lang="en-US" altLang="zh-CN" b="1" i="1" dirty="0">
                <a:solidFill>
                  <a:schemeClr val="accent2"/>
                </a:solidFill>
                <a:latin typeface="Times New Roman" panose="02020603050405020304" pitchFamily="18" charset="0"/>
                <a:cs typeface="Times New Roman" panose="02020603050405020304" pitchFamily="18" charset="0"/>
                <a:sym typeface="+mn-ea"/>
              </a:rPr>
              <a:t>S</a:t>
            </a:r>
            <a:r>
              <a:rPr lang="en-US" altLang="zh-CN" b="1" i="1" baseline="-25000" dirty="0">
                <a:solidFill>
                  <a:schemeClr val="accent2"/>
                </a:solidFill>
                <a:latin typeface="Times New Roman" panose="02020603050405020304" pitchFamily="18" charset="0"/>
                <a:cs typeface="Times New Roman" panose="02020603050405020304" pitchFamily="18" charset="0"/>
                <a:sym typeface="+mn-ea"/>
              </a:rPr>
              <a:t>0</a:t>
            </a:r>
            <a:r>
              <a:rPr lang="en-US" altLang="zh-CN" b="1" dirty="0">
                <a:solidFill>
                  <a:schemeClr val="accent2"/>
                </a:solidFill>
                <a:latin typeface="Times New Roman" panose="02020603050405020304" pitchFamily="18" charset="0"/>
                <a:cs typeface="Times New Roman" panose="02020603050405020304" pitchFamily="18" charset="0"/>
                <a:sym typeface="+mn-ea"/>
              </a:rPr>
              <a:t>)=5</a:t>
            </a:r>
            <a:endParaRPr lang="zh-CN" altLang="en-US" b="1" dirty="0">
              <a:solidFill>
                <a:schemeClr val="accent2"/>
              </a:solidFill>
              <a:latin typeface="Times New Roman" panose="02020603050405020304" pitchFamily="18" charset="0"/>
              <a:ea typeface="Times New Roman" panose="02020603050405020304" pitchFamily="18" charset="0"/>
            </a:endParaRPr>
          </a:p>
          <a:p>
            <a:endParaRPr lang="zh-CN" altLang="en-US"/>
          </a:p>
        </p:txBody>
      </p:sp>
      <p:graphicFrame>
        <p:nvGraphicFramePr>
          <p:cNvPr id="7" name="表格 6"/>
          <p:cNvGraphicFramePr>
            <a:graphicFrameLocks noGrp="1"/>
          </p:cNvGraphicFramePr>
          <p:nvPr/>
        </p:nvGraphicFramePr>
        <p:xfrm>
          <a:off x="2800350" y="4365625"/>
          <a:ext cx="1733550" cy="1611630"/>
        </p:xfrm>
        <a:graphic>
          <a:graphicData uri="http://schemas.openxmlformats.org/drawingml/2006/table">
            <a:tbl>
              <a:tblPr/>
              <a:tblGrid>
                <a:gridCol w="577850"/>
                <a:gridCol w="577850"/>
                <a:gridCol w="577850"/>
              </a:tblGrid>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50863">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8" name="表格 7"/>
          <p:cNvGraphicFramePr>
            <a:graphicFrameLocks noGrp="1"/>
          </p:cNvGraphicFramePr>
          <p:nvPr/>
        </p:nvGraphicFramePr>
        <p:xfrm>
          <a:off x="7053263" y="4292600"/>
          <a:ext cx="1790700" cy="1590675"/>
        </p:xfrm>
        <a:graphic>
          <a:graphicData uri="http://schemas.openxmlformats.org/drawingml/2006/table">
            <a:tbl>
              <a:tblPr/>
              <a:tblGrid>
                <a:gridCol w="596900"/>
                <a:gridCol w="596900"/>
                <a:gridCol w="596900"/>
              </a:tblGrid>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sp>
        <p:nvSpPr>
          <p:cNvPr id="9" name="AutoShape 55"/>
          <p:cNvSpPr>
            <a:spLocks noChangeArrowheads="1"/>
          </p:cNvSpPr>
          <p:nvPr/>
        </p:nvSpPr>
        <p:spPr bwMode="auto">
          <a:xfrm>
            <a:off x="5286375" y="4772025"/>
            <a:ext cx="1103313" cy="4492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bg1"/>
              </a:gs>
              <a:gs pos="50000">
                <a:srgbClr val="FFFF00"/>
              </a:gs>
              <a:gs pos="100000">
                <a:schemeClr val="bg1"/>
              </a:gs>
            </a:gsLst>
            <a:lin ang="5400000" scaled="1"/>
          </a:gradFill>
          <a:ln w="9525">
            <a:solidFill>
              <a:srgbClr val="FF6600"/>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704020202020204" pitchFamily="34" charset="0"/>
              <a:ea typeface="宋体" pitchFamily="2" charset="-122"/>
              <a:cs typeface="+mn-cs"/>
            </a:endParaRPr>
          </a:p>
        </p:txBody>
      </p:sp>
      <p:sp>
        <p:nvSpPr>
          <p:cNvPr id="10" name="Text Box 56"/>
          <p:cNvSpPr txBox="1"/>
          <p:nvPr/>
        </p:nvSpPr>
        <p:spPr>
          <a:xfrm>
            <a:off x="2795588" y="5995988"/>
            <a:ext cx="1939925" cy="457200"/>
          </a:xfrm>
          <a:prstGeom prst="rect">
            <a:avLst/>
          </a:prstGeom>
          <a:noFill/>
          <a:ln w="9525">
            <a:noFill/>
          </a:ln>
        </p:spPr>
        <p:txBody>
          <a:bodyPr>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zh-CN" altLang="en-US" sz="2400" dirty="0"/>
              <a:t>初始状态 </a:t>
            </a:r>
            <a:r>
              <a:rPr lang="en-US" altLang="zh-CN" sz="2400" i="1" dirty="0">
                <a:latin typeface="Times New Roman" panose="02020603050405020304" pitchFamily="18" charset="0"/>
              </a:rPr>
              <a:t>S</a:t>
            </a:r>
            <a:r>
              <a:rPr lang="en-US" altLang="zh-CN" sz="2400" baseline="-25000" dirty="0">
                <a:latin typeface="Times New Roman" panose="02020603050405020304" pitchFamily="18" charset="0"/>
              </a:rPr>
              <a:t>0</a:t>
            </a:r>
            <a:endParaRPr lang="en-US" altLang="zh-CN" sz="2400" baseline="-25000" dirty="0">
              <a:latin typeface="Times New Roman" panose="02020603050405020304" pitchFamily="18" charset="0"/>
            </a:endParaRPr>
          </a:p>
        </p:txBody>
      </p:sp>
      <p:sp>
        <p:nvSpPr>
          <p:cNvPr id="11" name="Text Box 57"/>
          <p:cNvSpPr txBox="1"/>
          <p:nvPr/>
        </p:nvSpPr>
        <p:spPr>
          <a:xfrm>
            <a:off x="7332663" y="5970588"/>
            <a:ext cx="1655762" cy="457200"/>
          </a:xfrm>
          <a:prstGeom prst="rect">
            <a:avLst/>
          </a:prstGeom>
          <a:noFill/>
          <a:ln w="9525">
            <a:noFill/>
          </a:ln>
        </p:spPr>
        <p:txBody>
          <a:bodyPr>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zh-CN" altLang="en-US" sz="2400" dirty="0"/>
              <a:t>目标状态</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AO*</a:t>
            </a:r>
            <a:r>
              <a:rPr lang="zh-CN" altLang="en-US"/>
              <a:t>算法举例</a:t>
            </a:r>
            <a:endParaRPr lang="en-US" altLang="zh-CN"/>
          </a:p>
        </p:txBody>
      </p:sp>
      <p:pic>
        <p:nvPicPr>
          <p:cNvPr id="3" name="图片 2"/>
          <p:cNvPicPr>
            <a:picLocks noChangeAspect="1"/>
          </p:cNvPicPr>
          <p:nvPr/>
        </p:nvPicPr>
        <p:blipFill>
          <a:blip r:embed="rId1"/>
          <a:stretch>
            <a:fillRect/>
          </a:stretch>
        </p:blipFill>
        <p:spPr>
          <a:xfrm>
            <a:off x="300355" y="1272540"/>
            <a:ext cx="3646170" cy="3113405"/>
          </a:xfrm>
          <a:prstGeom prst="rect">
            <a:avLst/>
          </a:prstGeom>
        </p:spPr>
      </p:pic>
      <p:pic>
        <p:nvPicPr>
          <p:cNvPr id="4" name="图片 3"/>
          <p:cNvPicPr>
            <a:picLocks noChangeAspect="1"/>
          </p:cNvPicPr>
          <p:nvPr/>
        </p:nvPicPr>
        <p:blipFill>
          <a:blip r:embed="rId2"/>
          <a:stretch>
            <a:fillRect/>
          </a:stretch>
        </p:blipFill>
        <p:spPr>
          <a:xfrm>
            <a:off x="0" y="4538980"/>
            <a:ext cx="4113530" cy="2025015"/>
          </a:xfrm>
          <a:prstGeom prst="rect">
            <a:avLst/>
          </a:prstGeom>
        </p:spPr>
      </p:pic>
      <p:pic>
        <p:nvPicPr>
          <p:cNvPr id="5" name="图片 4"/>
          <p:cNvPicPr>
            <a:picLocks noChangeAspect="1"/>
          </p:cNvPicPr>
          <p:nvPr/>
        </p:nvPicPr>
        <p:blipFill>
          <a:blip r:embed="rId3"/>
          <a:stretch>
            <a:fillRect/>
          </a:stretch>
        </p:blipFill>
        <p:spPr>
          <a:xfrm>
            <a:off x="3946525" y="1298575"/>
            <a:ext cx="3773170" cy="5384800"/>
          </a:xfrm>
          <a:prstGeom prst="rect">
            <a:avLst/>
          </a:prstGeom>
        </p:spPr>
      </p:pic>
      <p:pic>
        <p:nvPicPr>
          <p:cNvPr id="6" name="图片 5"/>
          <p:cNvPicPr>
            <a:picLocks noChangeAspect="1"/>
          </p:cNvPicPr>
          <p:nvPr/>
        </p:nvPicPr>
        <p:blipFill>
          <a:blip r:embed="rId4"/>
          <a:stretch>
            <a:fillRect/>
          </a:stretch>
        </p:blipFill>
        <p:spPr>
          <a:xfrm>
            <a:off x="7719695" y="973455"/>
            <a:ext cx="4321810" cy="570992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AO*</a:t>
            </a:r>
            <a:r>
              <a:rPr lang="zh-CN" altLang="en-US"/>
              <a:t>算法（</a:t>
            </a:r>
            <a:r>
              <a:rPr lang="zh-CN" altLang="en-US"/>
              <a:t>真题）</a:t>
            </a:r>
            <a:endParaRPr lang="zh-CN" altLang="en-US"/>
          </a:p>
        </p:txBody>
      </p:sp>
      <p:sp>
        <p:nvSpPr>
          <p:cNvPr id="4" name="文本框 3"/>
          <p:cNvSpPr txBox="1"/>
          <p:nvPr/>
        </p:nvSpPr>
        <p:spPr>
          <a:xfrm>
            <a:off x="647700" y="1782445"/>
            <a:ext cx="7052310" cy="3230245"/>
          </a:xfrm>
          <a:prstGeom prst="rect">
            <a:avLst/>
          </a:prstGeom>
          <a:noFill/>
        </p:spPr>
        <p:txBody>
          <a:bodyPr wrap="square" rtlCol="0" anchor="t">
            <a:spAutoFit/>
          </a:bodyPr>
          <a:p>
            <a:r>
              <a:rPr lang="zh-CN" altLang="en-US" sz="2400">
                <a:solidFill>
                  <a:schemeClr val="tx1"/>
                </a:solidFill>
                <a:uFillTx/>
                <a:latin typeface="Times New Roman" panose="02020603050405020304" pitchFamily="18" charset="0"/>
                <a:ea typeface="宋体-简" panose="02010800040101010101" charset="-122"/>
              </a:rPr>
              <a:t>如右侧与或图所示，请采用</a:t>
            </a:r>
            <a:r>
              <a:rPr lang="en-US" altLang="zh-CN" sz="2400">
                <a:solidFill>
                  <a:schemeClr val="tx1"/>
                </a:solidFill>
                <a:uFillTx/>
                <a:latin typeface="Times New Roman" panose="02020603050405020304" pitchFamily="18" charset="0"/>
                <a:ea typeface="宋体-简" panose="02010800040101010101" charset="-122"/>
              </a:rPr>
              <a:t>AO*</a:t>
            </a:r>
            <a:r>
              <a:rPr lang="zh-CN" altLang="en-US" sz="2400">
                <a:solidFill>
                  <a:schemeClr val="tx1"/>
                </a:solidFill>
                <a:uFillTx/>
                <a:latin typeface="Times New Roman" panose="02020603050405020304" pitchFamily="18" charset="0"/>
                <a:ea typeface="宋体-简" panose="02010800040101010101" charset="-122"/>
              </a:rPr>
              <a:t>搜索算法来搜索解图，并且写出具体搜索进程。其且写出具体搜索过程，其中带阴影的为终结点，并且可解（10分）。假定在搜索过程中扩展出来的某些节点的启发式函数</a:t>
            </a:r>
            <a:r>
              <a:rPr lang="en-US" altLang="zh-CN" sz="2400">
                <a:solidFill>
                  <a:schemeClr val="tx1"/>
                </a:solidFill>
                <a:uFillTx/>
                <a:latin typeface="Times New Roman" panose="02020603050405020304" pitchFamily="18" charset="0"/>
                <a:ea typeface="宋体-简" panose="02010800040101010101" charset="-122"/>
              </a:rPr>
              <a:t>h(n)</a:t>
            </a:r>
            <a:r>
              <a:rPr lang="zh-CN" altLang="en-US" sz="2400">
                <a:solidFill>
                  <a:schemeClr val="tx1"/>
                </a:solidFill>
                <a:uFillTx/>
                <a:latin typeface="Times New Roman" panose="02020603050405020304" pitchFamily="18" charset="0"/>
                <a:ea typeface="宋体-简" panose="02010800040101010101" charset="-122"/>
              </a:rPr>
              <a:t>的估算如下：</a:t>
            </a:r>
            <a:endParaRPr lang="zh-CN" altLang="en-US" sz="2400">
              <a:solidFill>
                <a:schemeClr val="tx1"/>
              </a:solidFill>
              <a:uFillTx/>
              <a:latin typeface="Times New Roman" panose="02020603050405020304" pitchFamily="18" charset="0"/>
              <a:ea typeface="宋体-简" panose="02010800040101010101" charset="-122"/>
            </a:endParaRPr>
          </a:p>
          <a:p>
            <a:r>
              <a:rPr lang="en-US" altLang="zh-CN" sz="2400">
                <a:solidFill>
                  <a:schemeClr val="tx1"/>
                </a:solidFill>
                <a:uFillTx/>
                <a:latin typeface="Times New Roman" panose="02020603050405020304" pitchFamily="18" charset="0"/>
                <a:ea typeface="宋体-简" panose="02010800040101010101" charset="-122"/>
                <a:sym typeface="+mn-ea"/>
              </a:rPr>
              <a:t>h(n</a:t>
            </a:r>
            <a:r>
              <a:rPr lang="en-US" altLang="zh-CN" sz="2400" baseline="-25000">
                <a:solidFill>
                  <a:schemeClr val="tx1"/>
                </a:solidFill>
                <a:uFillTx/>
                <a:latin typeface="Times New Roman" panose="02020603050405020304" pitchFamily="18" charset="0"/>
                <a:ea typeface="宋体-简" panose="02010800040101010101" charset="-122"/>
                <a:sym typeface="+mn-ea"/>
              </a:rPr>
              <a:t>0</a:t>
            </a:r>
            <a:r>
              <a:rPr lang="en-US" altLang="zh-CN" sz="2400">
                <a:solidFill>
                  <a:schemeClr val="tx1"/>
                </a:solidFill>
                <a:uFillTx/>
                <a:latin typeface="Times New Roman" panose="02020603050405020304" pitchFamily="18" charset="0"/>
                <a:ea typeface="宋体-简" panose="02010800040101010101" charset="-122"/>
                <a:sym typeface="+mn-ea"/>
              </a:rPr>
              <a:t>)=3,</a:t>
            </a:r>
            <a:r>
              <a:rPr lang="en-US" altLang="zh-CN" sz="2400">
                <a:solidFill>
                  <a:schemeClr val="tx1"/>
                </a:solidFill>
                <a:uFillTx/>
                <a:latin typeface="Times New Roman" panose="02020603050405020304" pitchFamily="18" charset="0"/>
                <a:ea typeface="宋体-简" panose="02010800040101010101" charset="-122"/>
                <a:sym typeface="+mn-ea"/>
              </a:rPr>
              <a:t>h(n</a:t>
            </a:r>
            <a:r>
              <a:rPr lang="en-US" altLang="zh-CN" sz="2400" baseline="-25000">
                <a:solidFill>
                  <a:schemeClr val="tx1"/>
                </a:solidFill>
                <a:uFillTx/>
                <a:latin typeface="Times New Roman" panose="02020603050405020304" pitchFamily="18" charset="0"/>
                <a:ea typeface="宋体-简" panose="02010800040101010101" charset="-122"/>
                <a:sym typeface="+mn-ea"/>
              </a:rPr>
              <a:t>1</a:t>
            </a:r>
            <a:r>
              <a:rPr lang="en-US" altLang="zh-CN" sz="2400">
                <a:solidFill>
                  <a:schemeClr val="tx1"/>
                </a:solidFill>
                <a:uFillTx/>
                <a:latin typeface="Times New Roman" panose="02020603050405020304" pitchFamily="18" charset="0"/>
                <a:ea typeface="宋体-简" panose="02010800040101010101" charset="-122"/>
                <a:sym typeface="+mn-ea"/>
              </a:rPr>
              <a:t>)=2,h(n</a:t>
            </a:r>
            <a:r>
              <a:rPr lang="en-US" altLang="zh-CN" sz="2400" baseline="-25000">
                <a:solidFill>
                  <a:schemeClr val="tx1"/>
                </a:solidFill>
                <a:uFillTx/>
                <a:latin typeface="Times New Roman" panose="02020603050405020304" pitchFamily="18" charset="0"/>
                <a:ea typeface="宋体-简" panose="02010800040101010101" charset="-122"/>
                <a:sym typeface="+mn-ea"/>
              </a:rPr>
              <a:t>2</a:t>
            </a:r>
            <a:r>
              <a:rPr lang="en-US" altLang="zh-CN" sz="2400">
                <a:solidFill>
                  <a:schemeClr val="tx1"/>
                </a:solidFill>
                <a:uFillTx/>
                <a:latin typeface="Times New Roman" panose="02020603050405020304" pitchFamily="18" charset="0"/>
                <a:ea typeface="宋体-简" panose="02010800040101010101" charset="-122"/>
                <a:sym typeface="+mn-ea"/>
              </a:rPr>
              <a:t>)=1,h(n</a:t>
            </a:r>
            <a:r>
              <a:rPr lang="en-US" altLang="zh-CN" sz="2400" baseline="-25000">
                <a:solidFill>
                  <a:schemeClr val="tx1"/>
                </a:solidFill>
                <a:uFillTx/>
                <a:latin typeface="Times New Roman" panose="02020603050405020304" pitchFamily="18" charset="0"/>
                <a:ea typeface="宋体-简" panose="02010800040101010101" charset="-122"/>
                <a:sym typeface="+mn-ea"/>
              </a:rPr>
              <a:t>3</a:t>
            </a:r>
            <a:r>
              <a:rPr lang="en-US" altLang="zh-CN" sz="2400">
                <a:solidFill>
                  <a:schemeClr val="tx1"/>
                </a:solidFill>
                <a:uFillTx/>
                <a:latin typeface="Times New Roman" panose="02020603050405020304" pitchFamily="18" charset="0"/>
                <a:ea typeface="宋体-简" panose="02010800040101010101" charset="-122"/>
                <a:sym typeface="+mn-ea"/>
              </a:rPr>
              <a:t>)=1,h(n</a:t>
            </a:r>
            <a:r>
              <a:rPr lang="en-US" altLang="zh-CN" sz="2400" baseline="-25000">
                <a:solidFill>
                  <a:schemeClr val="tx1"/>
                </a:solidFill>
                <a:uFillTx/>
                <a:latin typeface="Times New Roman" panose="02020603050405020304" pitchFamily="18" charset="0"/>
                <a:ea typeface="宋体-简" panose="02010800040101010101" charset="-122"/>
                <a:sym typeface="+mn-ea"/>
              </a:rPr>
              <a:t>4</a:t>
            </a:r>
            <a:r>
              <a:rPr lang="en-US" altLang="zh-CN" sz="2400">
                <a:solidFill>
                  <a:schemeClr val="tx1"/>
                </a:solidFill>
                <a:uFillTx/>
                <a:latin typeface="Times New Roman" panose="02020603050405020304" pitchFamily="18" charset="0"/>
                <a:ea typeface="宋体-简" panose="02010800040101010101" charset="-122"/>
                <a:sym typeface="+mn-ea"/>
              </a:rPr>
              <a:t>)=4</a:t>
            </a:r>
            <a:endParaRPr lang="zh-CN" altLang="en-US" sz="2400">
              <a:solidFill>
                <a:schemeClr val="tx1"/>
              </a:solidFill>
              <a:uFillTx/>
              <a:latin typeface="Times New Roman" panose="02020603050405020304" pitchFamily="18" charset="0"/>
              <a:ea typeface="宋体-简" panose="02010800040101010101" charset="-122"/>
            </a:endParaRPr>
          </a:p>
          <a:p>
            <a:r>
              <a:rPr lang="en-US" altLang="zh-CN" sz="2400">
                <a:solidFill>
                  <a:schemeClr val="tx1"/>
                </a:solidFill>
                <a:uFillTx/>
                <a:latin typeface="Times New Roman" panose="02020603050405020304" pitchFamily="18" charset="0"/>
                <a:ea typeface="宋体-简" panose="02010800040101010101" charset="-122"/>
                <a:sym typeface="+mn-ea"/>
              </a:rPr>
              <a:t>h(n</a:t>
            </a:r>
            <a:r>
              <a:rPr lang="en-US" altLang="zh-CN" sz="2400" baseline="-25000">
                <a:solidFill>
                  <a:schemeClr val="tx1"/>
                </a:solidFill>
                <a:uFillTx/>
                <a:latin typeface="Times New Roman" panose="02020603050405020304" pitchFamily="18" charset="0"/>
                <a:ea typeface="宋体-简" panose="02010800040101010101" charset="-122"/>
                <a:sym typeface="+mn-ea"/>
              </a:rPr>
              <a:t>5</a:t>
            </a:r>
            <a:r>
              <a:rPr lang="en-US" altLang="zh-CN" sz="2400">
                <a:solidFill>
                  <a:schemeClr val="tx1"/>
                </a:solidFill>
                <a:uFillTx/>
                <a:latin typeface="Times New Roman" panose="02020603050405020304" pitchFamily="18" charset="0"/>
                <a:ea typeface="宋体-简" panose="02010800040101010101" charset="-122"/>
                <a:sym typeface="+mn-ea"/>
              </a:rPr>
              <a:t>)=2,h(n</a:t>
            </a:r>
            <a:r>
              <a:rPr lang="en-US" altLang="zh-CN" sz="2400" baseline="-25000">
                <a:solidFill>
                  <a:schemeClr val="tx1"/>
                </a:solidFill>
                <a:uFillTx/>
                <a:latin typeface="Times New Roman" panose="02020603050405020304" pitchFamily="18" charset="0"/>
                <a:ea typeface="宋体-简" panose="02010800040101010101" charset="-122"/>
                <a:sym typeface="+mn-ea"/>
              </a:rPr>
              <a:t>6</a:t>
            </a:r>
            <a:r>
              <a:rPr lang="en-US" altLang="zh-CN" sz="2400">
                <a:solidFill>
                  <a:schemeClr val="tx1"/>
                </a:solidFill>
                <a:uFillTx/>
                <a:latin typeface="Times New Roman" panose="02020603050405020304" pitchFamily="18" charset="0"/>
                <a:ea typeface="宋体-简" panose="02010800040101010101" charset="-122"/>
                <a:sym typeface="+mn-ea"/>
              </a:rPr>
              <a:t>)=2,h(n</a:t>
            </a:r>
            <a:r>
              <a:rPr lang="en-US" altLang="zh-CN" sz="2400" baseline="-25000">
                <a:solidFill>
                  <a:schemeClr val="tx1"/>
                </a:solidFill>
                <a:uFillTx/>
                <a:latin typeface="Times New Roman" panose="02020603050405020304" pitchFamily="18" charset="0"/>
                <a:ea typeface="宋体-简" panose="02010800040101010101" charset="-122"/>
                <a:sym typeface="+mn-ea"/>
              </a:rPr>
              <a:t>7</a:t>
            </a:r>
            <a:r>
              <a:rPr lang="en-US" altLang="zh-CN" sz="2400">
                <a:solidFill>
                  <a:schemeClr val="tx1"/>
                </a:solidFill>
                <a:uFillTx/>
                <a:latin typeface="Times New Roman" panose="02020603050405020304" pitchFamily="18" charset="0"/>
                <a:ea typeface="宋体-简" panose="02010800040101010101" charset="-122"/>
                <a:sym typeface="+mn-ea"/>
              </a:rPr>
              <a:t>)=1,h(n</a:t>
            </a:r>
            <a:r>
              <a:rPr lang="en-US" altLang="zh-CN" sz="2400" baseline="-25000">
                <a:solidFill>
                  <a:schemeClr val="tx1"/>
                </a:solidFill>
                <a:uFillTx/>
                <a:latin typeface="Times New Roman" panose="02020603050405020304" pitchFamily="18" charset="0"/>
                <a:ea typeface="宋体-简" panose="02010800040101010101" charset="-122"/>
                <a:sym typeface="+mn-ea"/>
              </a:rPr>
              <a:t>8</a:t>
            </a:r>
            <a:r>
              <a:rPr lang="en-US" altLang="zh-CN" sz="2400">
                <a:solidFill>
                  <a:schemeClr val="tx1"/>
                </a:solidFill>
                <a:uFillTx/>
                <a:latin typeface="Times New Roman" panose="02020603050405020304" pitchFamily="18" charset="0"/>
                <a:ea typeface="宋体-简" panose="02010800040101010101" charset="-122"/>
                <a:sym typeface="+mn-ea"/>
              </a:rPr>
              <a:t>)=1,h(n13)=3</a:t>
            </a:r>
            <a:endParaRPr lang="zh-CN" altLang="en-US" sz="2400">
              <a:solidFill>
                <a:schemeClr val="tx1"/>
              </a:solidFill>
              <a:uFillTx/>
              <a:latin typeface="Times New Roman" panose="02020603050405020304" pitchFamily="18" charset="0"/>
              <a:ea typeface="宋体-简" panose="02010800040101010101" charset="-122"/>
            </a:endParaRPr>
          </a:p>
          <a:p>
            <a:endParaRPr lang="zh-CN" altLang="en-US"/>
          </a:p>
          <a:p>
            <a:endParaRPr lang="zh-CN" altLang="en-US"/>
          </a:p>
        </p:txBody>
      </p:sp>
      <p:grpSp>
        <p:nvGrpSpPr>
          <p:cNvPr id="9" name="组合 8"/>
          <p:cNvGrpSpPr/>
          <p:nvPr/>
        </p:nvGrpSpPr>
        <p:grpSpPr>
          <a:xfrm>
            <a:off x="6934200" y="1295400"/>
            <a:ext cx="4953000" cy="4267200"/>
            <a:chOff x="5520" y="2043"/>
            <a:chExt cx="7800" cy="6720"/>
          </a:xfrm>
        </p:grpSpPr>
        <p:cxnSp>
          <p:nvCxnSpPr>
            <p:cNvPr id="45061" name="AutoShape 4"/>
            <p:cNvCxnSpPr>
              <a:stCxn id="45062" idx="4"/>
              <a:endCxn id="45063" idx="0"/>
            </p:cNvCxnSpPr>
            <p:nvPr/>
          </p:nvCxnSpPr>
          <p:spPr>
            <a:xfrm flipH="1">
              <a:off x="7140" y="2673"/>
              <a:ext cx="2760" cy="900"/>
            </a:xfrm>
            <a:prstGeom prst="straightConnector1">
              <a:avLst/>
            </a:prstGeom>
            <a:ln w="38100" cap="flat" cmpd="sng">
              <a:solidFill>
                <a:schemeClr val="tx1"/>
              </a:solidFill>
              <a:prstDash val="solid"/>
              <a:headEnd type="none" w="med" len="med"/>
              <a:tailEnd type="triangle" w="med" len="med"/>
            </a:ln>
          </p:spPr>
        </p:cxnSp>
        <p:sp>
          <p:nvSpPr>
            <p:cNvPr id="45062" name="Oval 5"/>
            <p:cNvSpPr/>
            <p:nvPr/>
          </p:nvSpPr>
          <p:spPr>
            <a:xfrm>
              <a:off x="9600" y="204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0</a:t>
              </a:r>
              <a:endParaRPr lang="en-US" altLang="zh-CN" sz="2400" b="1" dirty="0">
                <a:solidFill>
                  <a:srgbClr val="0000FF"/>
                </a:solidFill>
                <a:latin typeface="Verdana" panose="020B0604030504040204" pitchFamily="34" charset="0"/>
              </a:endParaRPr>
            </a:p>
          </p:txBody>
        </p:sp>
        <p:sp>
          <p:nvSpPr>
            <p:cNvPr id="45063" name="Oval 6"/>
            <p:cNvSpPr/>
            <p:nvPr/>
          </p:nvSpPr>
          <p:spPr>
            <a:xfrm>
              <a:off x="6840" y="360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1</a:t>
              </a:r>
              <a:endParaRPr lang="en-US" altLang="zh-CN" sz="2400" b="1" dirty="0">
                <a:solidFill>
                  <a:srgbClr val="0000FF"/>
                </a:solidFill>
                <a:latin typeface="Verdana" panose="020B0604030504040204" pitchFamily="34" charset="0"/>
              </a:endParaRPr>
            </a:p>
          </p:txBody>
        </p:sp>
        <p:sp>
          <p:nvSpPr>
            <p:cNvPr id="45064" name="Oval 7"/>
            <p:cNvSpPr/>
            <p:nvPr/>
          </p:nvSpPr>
          <p:spPr>
            <a:xfrm>
              <a:off x="8280" y="360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2</a:t>
              </a:r>
              <a:endParaRPr lang="en-US" altLang="zh-CN" sz="2400" b="1" dirty="0">
                <a:solidFill>
                  <a:srgbClr val="0000FF"/>
                </a:solidFill>
                <a:latin typeface="Verdana" panose="020B0604030504040204" pitchFamily="34" charset="0"/>
              </a:endParaRPr>
            </a:p>
          </p:txBody>
        </p:sp>
        <p:sp>
          <p:nvSpPr>
            <p:cNvPr id="45065" name="Oval 8"/>
            <p:cNvSpPr/>
            <p:nvPr/>
          </p:nvSpPr>
          <p:spPr>
            <a:xfrm>
              <a:off x="9720" y="360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3</a:t>
              </a:r>
              <a:endParaRPr lang="en-US" altLang="zh-CN" sz="2400" b="1" dirty="0">
                <a:solidFill>
                  <a:srgbClr val="0000FF"/>
                </a:solidFill>
                <a:latin typeface="Verdana" panose="020B0604030504040204" pitchFamily="34" charset="0"/>
              </a:endParaRPr>
            </a:p>
          </p:txBody>
        </p:sp>
        <p:sp>
          <p:nvSpPr>
            <p:cNvPr id="45066" name="Oval 9"/>
            <p:cNvSpPr/>
            <p:nvPr/>
          </p:nvSpPr>
          <p:spPr>
            <a:xfrm>
              <a:off x="12360" y="360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5</a:t>
              </a:r>
              <a:endParaRPr lang="en-US" altLang="zh-CN" sz="2400" b="1" dirty="0">
                <a:solidFill>
                  <a:srgbClr val="0000FF"/>
                </a:solidFill>
                <a:latin typeface="Verdana" panose="020B0604030504040204" pitchFamily="34" charset="0"/>
              </a:endParaRPr>
            </a:p>
          </p:txBody>
        </p:sp>
        <p:sp>
          <p:nvSpPr>
            <p:cNvPr id="45067" name="Oval 10"/>
            <p:cNvSpPr/>
            <p:nvPr/>
          </p:nvSpPr>
          <p:spPr>
            <a:xfrm>
              <a:off x="11040" y="360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4</a:t>
              </a:r>
              <a:endParaRPr lang="en-US" altLang="zh-CN" sz="2400" b="1" dirty="0">
                <a:solidFill>
                  <a:srgbClr val="0000FF"/>
                </a:solidFill>
                <a:latin typeface="Verdana" panose="020B0604030504040204" pitchFamily="34" charset="0"/>
              </a:endParaRPr>
            </a:p>
          </p:txBody>
        </p:sp>
        <p:cxnSp>
          <p:nvCxnSpPr>
            <p:cNvPr id="45068" name="AutoShape 11"/>
            <p:cNvCxnSpPr>
              <a:stCxn id="45062" idx="4"/>
              <a:endCxn id="45064" idx="0"/>
            </p:cNvCxnSpPr>
            <p:nvPr/>
          </p:nvCxnSpPr>
          <p:spPr>
            <a:xfrm flipH="1">
              <a:off x="8580" y="2673"/>
              <a:ext cx="1320" cy="900"/>
            </a:xfrm>
            <a:prstGeom prst="straightConnector1">
              <a:avLst/>
            </a:prstGeom>
            <a:ln w="38100" cap="flat" cmpd="sng">
              <a:solidFill>
                <a:schemeClr val="tx1"/>
              </a:solidFill>
              <a:prstDash val="solid"/>
              <a:headEnd type="none" w="med" len="med"/>
              <a:tailEnd type="triangle" w="med" len="med"/>
            </a:ln>
          </p:spPr>
        </p:cxnSp>
        <p:cxnSp>
          <p:nvCxnSpPr>
            <p:cNvPr id="45069" name="AutoShape 12"/>
            <p:cNvCxnSpPr>
              <a:stCxn id="45062" idx="4"/>
              <a:endCxn id="45065" idx="0"/>
            </p:cNvCxnSpPr>
            <p:nvPr/>
          </p:nvCxnSpPr>
          <p:spPr>
            <a:xfrm>
              <a:off x="9900" y="2673"/>
              <a:ext cx="120" cy="900"/>
            </a:xfrm>
            <a:prstGeom prst="straightConnector1">
              <a:avLst/>
            </a:prstGeom>
            <a:ln w="38100" cap="flat" cmpd="sng">
              <a:solidFill>
                <a:schemeClr val="tx1"/>
              </a:solidFill>
              <a:prstDash val="solid"/>
              <a:headEnd type="none" w="med" len="med"/>
              <a:tailEnd type="triangle" w="med" len="med"/>
            </a:ln>
          </p:spPr>
        </p:cxnSp>
        <p:cxnSp>
          <p:nvCxnSpPr>
            <p:cNvPr id="45070" name="AutoShape 13"/>
            <p:cNvCxnSpPr>
              <a:stCxn id="45062" idx="4"/>
              <a:endCxn id="45066" idx="0"/>
            </p:cNvCxnSpPr>
            <p:nvPr/>
          </p:nvCxnSpPr>
          <p:spPr>
            <a:xfrm>
              <a:off x="9900" y="2673"/>
              <a:ext cx="2760" cy="900"/>
            </a:xfrm>
            <a:prstGeom prst="straightConnector1">
              <a:avLst/>
            </a:prstGeom>
            <a:ln w="38100" cap="flat" cmpd="sng">
              <a:solidFill>
                <a:schemeClr val="tx1"/>
              </a:solidFill>
              <a:prstDash val="solid"/>
              <a:headEnd type="none" w="med" len="med"/>
              <a:tailEnd type="triangle" w="med" len="med"/>
            </a:ln>
          </p:spPr>
        </p:cxnSp>
        <p:cxnSp>
          <p:nvCxnSpPr>
            <p:cNvPr id="45071" name="AutoShape 14"/>
            <p:cNvCxnSpPr>
              <a:stCxn id="45062" idx="4"/>
              <a:endCxn id="45067" idx="0"/>
            </p:cNvCxnSpPr>
            <p:nvPr/>
          </p:nvCxnSpPr>
          <p:spPr>
            <a:xfrm>
              <a:off x="9900" y="2673"/>
              <a:ext cx="1440" cy="900"/>
            </a:xfrm>
            <a:prstGeom prst="straightConnector1">
              <a:avLst/>
            </a:prstGeom>
            <a:ln w="38100" cap="flat" cmpd="sng">
              <a:solidFill>
                <a:schemeClr val="tx1"/>
              </a:solidFill>
              <a:prstDash val="solid"/>
              <a:headEnd type="none" w="med" len="med"/>
              <a:tailEnd type="triangle" w="med" len="med"/>
            </a:ln>
          </p:spPr>
        </p:cxnSp>
        <p:sp>
          <p:nvSpPr>
            <p:cNvPr id="45072" name="Arc 15"/>
            <p:cNvSpPr/>
            <p:nvPr/>
          </p:nvSpPr>
          <p:spPr>
            <a:xfrm rot="7851470">
              <a:off x="8895" y="2788"/>
              <a:ext cx="610" cy="317"/>
            </a:xfrm>
            <a:custGeom>
              <a:avLst/>
              <a:gdLst/>
              <a:ahLst/>
              <a:cxnLst>
                <a:cxn ang="0">
                  <a:pos x="2147483646" y="531119218"/>
                </a:cxn>
                <a:cxn ang="0">
                  <a:pos x="2147483646" y="2147483646"/>
                </a:cxn>
                <a:cxn ang="0">
                  <a:pos x="0" y="0"/>
                </a:cxn>
              </a:cxnLst>
              <a:pathLst>
                <a:path w="21598" h="11302" fill="none">
                  <a:moveTo>
                    <a:pt x="21597" y="293"/>
                  </a:moveTo>
                  <a:cubicBezTo>
                    <a:pt x="21545" y="4183"/>
                    <a:pt x="20442" y="7987"/>
                    <a:pt x="18407" y="11302"/>
                  </a:cubicBezTo>
                </a:path>
                <a:path w="21598" h="11302" stroke="0">
                  <a:moveTo>
                    <a:pt x="21597" y="293"/>
                  </a:moveTo>
                  <a:cubicBezTo>
                    <a:pt x="21545" y="4183"/>
                    <a:pt x="20442" y="7987"/>
                    <a:pt x="18407" y="11302"/>
                  </a:cubicBezTo>
                  <a:lnTo>
                    <a:pt x="0" y="0"/>
                  </a:lnTo>
                  <a:lnTo>
                    <a:pt x="21597" y="293"/>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45073" name="Arc 16"/>
            <p:cNvSpPr/>
            <p:nvPr/>
          </p:nvSpPr>
          <p:spPr>
            <a:xfrm rot="10557047">
              <a:off x="9960" y="2523"/>
              <a:ext cx="520" cy="607"/>
            </a:xfrm>
            <a:custGeom>
              <a:avLst/>
              <a:gdLst/>
              <a:ahLst/>
              <a:cxnLst>
                <a:cxn ang="0">
                  <a:pos x="0" y="2147483646"/>
                </a:cxn>
                <a:cxn ang="0">
                  <a:pos x="2147483646" y="0"/>
                </a:cxn>
                <a:cxn ang="0">
                  <a:pos x="2147483646" y="2147483646"/>
                </a:cxn>
              </a:cxnLst>
              <a:pathLst>
                <a:path w="18375" h="21587" fill="none">
                  <a:moveTo>
                    <a:pt x="-1" y="10232"/>
                  </a:moveTo>
                  <a:cubicBezTo>
                    <a:pt x="3794" y="4091"/>
                    <a:pt x="10406" y="252"/>
                    <a:pt x="17621" y="0"/>
                  </a:cubicBezTo>
                </a:path>
                <a:path w="18375" h="21587" stroke="0">
                  <a:moveTo>
                    <a:pt x="-1" y="10232"/>
                  </a:moveTo>
                  <a:cubicBezTo>
                    <a:pt x="3794" y="4091"/>
                    <a:pt x="10406" y="252"/>
                    <a:pt x="17621" y="0"/>
                  </a:cubicBezTo>
                  <a:lnTo>
                    <a:pt x="18375" y="21587"/>
                  </a:lnTo>
                  <a:lnTo>
                    <a:pt x="-1" y="10232"/>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45074" name="Oval 17"/>
            <p:cNvSpPr/>
            <p:nvPr/>
          </p:nvSpPr>
          <p:spPr>
            <a:xfrm>
              <a:off x="6240" y="528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6</a:t>
              </a:r>
              <a:endParaRPr lang="en-US" altLang="zh-CN" sz="2400" b="1" dirty="0">
                <a:solidFill>
                  <a:srgbClr val="0000FF"/>
                </a:solidFill>
                <a:latin typeface="Verdana" panose="020B0604030504040204" pitchFamily="34" charset="0"/>
              </a:endParaRPr>
            </a:p>
          </p:txBody>
        </p:sp>
        <p:sp>
          <p:nvSpPr>
            <p:cNvPr id="45075" name="Oval 18"/>
            <p:cNvSpPr/>
            <p:nvPr/>
          </p:nvSpPr>
          <p:spPr>
            <a:xfrm>
              <a:off x="6960" y="528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7</a:t>
              </a:r>
              <a:endParaRPr lang="en-US" altLang="zh-CN" sz="2400" b="1" dirty="0">
                <a:solidFill>
                  <a:srgbClr val="0000FF"/>
                </a:solidFill>
                <a:latin typeface="Verdana" panose="020B0604030504040204" pitchFamily="34" charset="0"/>
              </a:endParaRPr>
            </a:p>
          </p:txBody>
        </p:sp>
        <p:sp>
          <p:nvSpPr>
            <p:cNvPr id="45076" name="Oval 19"/>
            <p:cNvSpPr/>
            <p:nvPr/>
          </p:nvSpPr>
          <p:spPr>
            <a:xfrm>
              <a:off x="7680" y="528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8</a:t>
              </a:r>
              <a:endParaRPr lang="en-US" altLang="zh-CN" sz="2400" b="1" dirty="0">
                <a:solidFill>
                  <a:srgbClr val="0000FF"/>
                </a:solidFill>
                <a:latin typeface="Verdana" panose="020B0604030504040204" pitchFamily="34" charset="0"/>
              </a:endParaRPr>
            </a:p>
          </p:txBody>
        </p:sp>
        <p:cxnSp>
          <p:nvCxnSpPr>
            <p:cNvPr id="45077" name="AutoShape 20"/>
            <p:cNvCxnSpPr>
              <a:stCxn id="45063" idx="4"/>
              <a:endCxn id="45074" idx="0"/>
            </p:cNvCxnSpPr>
            <p:nvPr/>
          </p:nvCxnSpPr>
          <p:spPr>
            <a:xfrm flipH="1">
              <a:off x="6540" y="4233"/>
              <a:ext cx="600" cy="1020"/>
            </a:xfrm>
            <a:prstGeom prst="straightConnector1">
              <a:avLst/>
            </a:prstGeom>
            <a:ln w="38100" cap="flat" cmpd="sng">
              <a:solidFill>
                <a:schemeClr val="tx1"/>
              </a:solidFill>
              <a:prstDash val="solid"/>
              <a:headEnd type="none" w="med" len="med"/>
              <a:tailEnd type="triangle" w="med" len="med"/>
            </a:ln>
          </p:spPr>
        </p:cxnSp>
        <p:cxnSp>
          <p:nvCxnSpPr>
            <p:cNvPr id="45078" name="AutoShape 21"/>
            <p:cNvCxnSpPr>
              <a:stCxn id="45063" idx="4"/>
              <a:endCxn id="45075" idx="0"/>
            </p:cNvCxnSpPr>
            <p:nvPr/>
          </p:nvCxnSpPr>
          <p:spPr>
            <a:xfrm>
              <a:off x="7140" y="4233"/>
              <a:ext cx="120" cy="1020"/>
            </a:xfrm>
            <a:prstGeom prst="straightConnector1">
              <a:avLst/>
            </a:prstGeom>
            <a:ln w="38100" cap="flat" cmpd="sng">
              <a:solidFill>
                <a:schemeClr val="tx1"/>
              </a:solidFill>
              <a:prstDash val="solid"/>
              <a:headEnd type="none" w="med" len="med"/>
              <a:tailEnd type="triangle" w="med" len="med"/>
            </a:ln>
          </p:spPr>
        </p:cxnSp>
        <p:cxnSp>
          <p:nvCxnSpPr>
            <p:cNvPr id="45079" name="AutoShape 22"/>
            <p:cNvCxnSpPr>
              <a:stCxn id="45063" idx="4"/>
              <a:endCxn id="45076" idx="0"/>
            </p:cNvCxnSpPr>
            <p:nvPr/>
          </p:nvCxnSpPr>
          <p:spPr>
            <a:xfrm>
              <a:off x="7140" y="4233"/>
              <a:ext cx="840" cy="1020"/>
            </a:xfrm>
            <a:prstGeom prst="straightConnector1">
              <a:avLst/>
            </a:prstGeom>
            <a:ln w="38100" cap="flat" cmpd="sng">
              <a:solidFill>
                <a:schemeClr val="tx1"/>
              </a:solidFill>
              <a:prstDash val="solid"/>
              <a:headEnd type="none" w="med" len="med"/>
              <a:tailEnd type="triangle" w="med" len="med"/>
            </a:ln>
          </p:spPr>
        </p:cxnSp>
        <p:sp>
          <p:nvSpPr>
            <p:cNvPr id="45080" name="Oval 23"/>
            <p:cNvSpPr/>
            <p:nvPr/>
          </p:nvSpPr>
          <p:spPr>
            <a:xfrm>
              <a:off x="9000" y="5283"/>
              <a:ext cx="600" cy="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9</a:t>
              </a:r>
              <a:endParaRPr lang="en-US" altLang="zh-CN" sz="2400" b="1" dirty="0">
                <a:solidFill>
                  <a:srgbClr val="0000FF"/>
                </a:solidFill>
                <a:latin typeface="Verdana" panose="020B0604030504040204" pitchFamily="34" charset="0"/>
              </a:endParaRPr>
            </a:p>
          </p:txBody>
        </p:sp>
        <p:sp>
          <p:nvSpPr>
            <p:cNvPr id="45081" name="Oval 24"/>
            <p:cNvSpPr/>
            <p:nvPr/>
          </p:nvSpPr>
          <p:spPr>
            <a:xfrm>
              <a:off x="10440" y="528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10</a:t>
              </a:r>
              <a:endParaRPr lang="en-US" altLang="zh-CN" sz="2400" b="1" dirty="0">
                <a:solidFill>
                  <a:srgbClr val="0000FF"/>
                </a:solidFill>
                <a:latin typeface="Verdana" panose="020B0604030504040204" pitchFamily="34" charset="0"/>
              </a:endParaRPr>
            </a:p>
          </p:txBody>
        </p:sp>
        <p:sp>
          <p:nvSpPr>
            <p:cNvPr id="45082" name="Oval 25"/>
            <p:cNvSpPr/>
            <p:nvPr/>
          </p:nvSpPr>
          <p:spPr>
            <a:xfrm>
              <a:off x="11760" y="528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11</a:t>
              </a:r>
              <a:endParaRPr lang="en-US" altLang="zh-CN" sz="2400" b="1" dirty="0">
                <a:solidFill>
                  <a:srgbClr val="0000FF"/>
                </a:solidFill>
                <a:latin typeface="Verdana" panose="020B0604030504040204" pitchFamily="34" charset="0"/>
              </a:endParaRPr>
            </a:p>
          </p:txBody>
        </p:sp>
        <p:sp>
          <p:nvSpPr>
            <p:cNvPr id="45083" name="Oval 26"/>
            <p:cNvSpPr/>
            <p:nvPr/>
          </p:nvSpPr>
          <p:spPr>
            <a:xfrm>
              <a:off x="12720" y="5283"/>
              <a:ext cx="600" cy="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12</a:t>
              </a:r>
              <a:endParaRPr lang="en-US" altLang="zh-CN" sz="2400" b="1" dirty="0">
                <a:solidFill>
                  <a:srgbClr val="0000FF"/>
                </a:solidFill>
                <a:latin typeface="Verdana" panose="020B0604030504040204" pitchFamily="34" charset="0"/>
              </a:endParaRPr>
            </a:p>
          </p:txBody>
        </p:sp>
        <p:cxnSp>
          <p:nvCxnSpPr>
            <p:cNvPr id="45084" name="AutoShape 27"/>
            <p:cNvCxnSpPr/>
            <p:nvPr/>
          </p:nvCxnSpPr>
          <p:spPr>
            <a:xfrm>
              <a:off x="8580" y="4233"/>
              <a:ext cx="720" cy="1020"/>
            </a:xfrm>
            <a:prstGeom prst="straightConnector1">
              <a:avLst/>
            </a:prstGeom>
            <a:ln w="38100" cap="flat" cmpd="sng">
              <a:solidFill>
                <a:schemeClr val="tx1"/>
              </a:solidFill>
              <a:prstDash val="solid"/>
              <a:headEnd type="none" w="med" len="med"/>
              <a:tailEnd type="triangle" w="med" len="med"/>
            </a:ln>
          </p:spPr>
        </p:cxnSp>
        <p:cxnSp>
          <p:nvCxnSpPr>
            <p:cNvPr id="45085" name="AutoShape 28"/>
            <p:cNvCxnSpPr>
              <a:stCxn id="45065" idx="4"/>
              <a:endCxn id="45080" idx="0"/>
            </p:cNvCxnSpPr>
            <p:nvPr/>
          </p:nvCxnSpPr>
          <p:spPr>
            <a:xfrm flipH="1">
              <a:off x="9300" y="4233"/>
              <a:ext cx="720" cy="1020"/>
            </a:xfrm>
            <a:prstGeom prst="straightConnector1">
              <a:avLst/>
            </a:prstGeom>
            <a:ln w="38100" cap="flat" cmpd="sng">
              <a:solidFill>
                <a:schemeClr val="tx1"/>
              </a:solidFill>
              <a:prstDash val="solid"/>
              <a:headEnd type="none" w="med" len="med"/>
              <a:tailEnd type="triangle" w="med" len="med"/>
            </a:ln>
          </p:spPr>
        </p:cxnSp>
        <p:cxnSp>
          <p:nvCxnSpPr>
            <p:cNvPr id="45086" name="AutoShape 29"/>
            <p:cNvCxnSpPr>
              <a:stCxn id="45065" idx="4"/>
              <a:endCxn id="45081" idx="0"/>
            </p:cNvCxnSpPr>
            <p:nvPr/>
          </p:nvCxnSpPr>
          <p:spPr>
            <a:xfrm>
              <a:off x="10020" y="4233"/>
              <a:ext cx="720" cy="1020"/>
            </a:xfrm>
            <a:prstGeom prst="straightConnector1">
              <a:avLst/>
            </a:prstGeom>
            <a:ln w="38100" cap="flat" cmpd="sng">
              <a:solidFill>
                <a:schemeClr val="tx1"/>
              </a:solidFill>
              <a:prstDash val="solid"/>
              <a:headEnd type="none" w="med" len="med"/>
              <a:tailEnd type="triangle" w="med" len="med"/>
            </a:ln>
          </p:spPr>
        </p:cxnSp>
        <p:cxnSp>
          <p:nvCxnSpPr>
            <p:cNvPr id="45087" name="AutoShape 30"/>
            <p:cNvCxnSpPr>
              <a:stCxn id="45067" idx="4"/>
              <a:endCxn id="45081" idx="0"/>
            </p:cNvCxnSpPr>
            <p:nvPr/>
          </p:nvCxnSpPr>
          <p:spPr>
            <a:xfrm flipH="1">
              <a:off x="10740" y="4233"/>
              <a:ext cx="600" cy="1020"/>
            </a:xfrm>
            <a:prstGeom prst="straightConnector1">
              <a:avLst/>
            </a:prstGeom>
            <a:ln w="38100" cap="flat" cmpd="sng">
              <a:solidFill>
                <a:schemeClr val="tx1"/>
              </a:solidFill>
              <a:prstDash val="solid"/>
              <a:headEnd type="none" w="med" len="med"/>
              <a:tailEnd type="triangle" w="med" len="med"/>
            </a:ln>
          </p:spPr>
        </p:cxnSp>
        <p:cxnSp>
          <p:nvCxnSpPr>
            <p:cNvPr id="45088" name="AutoShape 31"/>
            <p:cNvCxnSpPr>
              <a:stCxn id="45067" idx="4"/>
              <a:endCxn id="45082" idx="0"/>
            </p:cNvCxnSpPr>
            <p:nvPr/>
          </p:nvCxnSpPr>
          <p:spPr>
            <a:xfrm>
              <a:off x="11340" y="4233"/>
              <a:ext cx="720" cy="1020"/>
            </a:xfrm>
            <a:prstGeom prst="straightConnector1">
              <a:avLst/>
            </a:prstGeom>
            <a:ln w="38100" cap="flat" cmpd="sng">
              <a:solidFill>
                <a:schemeClr val="tx1"/>
              </a:solidFill>
              <a:prstDash val="solid"/>
              <a:headEnd type="none" w="med" len="med"/>
              <a:tailEnd type="triangle" w="med" len="med"/>
            </a:ln>
          </p:spPr>
        </p:cxnSp>
        <p:cxnSp>
          <p:nvCxnSpPr>
            <p:cNvPr id="45089" name="AutoShape 32"/>
            <p:cNvCxnSpPr>
              <a:stCxn id="45066" idx="4"/>
              <a:endCxn id="45082" idx="0"/>
            </p:cNvCxnSpPr>
            <p:nvPr/>
          </p:nvCxnSpPr>
          <p:spPr>
            <a:xfrm flipH="1">
              <a:off x="12060" y="4233"/>
              <a:ext cx="600" cy="1020"/>
            </a:xfrm>
            <a:prstGeom prst="straightConnector1">
              <a:avLst/>
            </a:prstGeom>
            <a:ln w="38100" cap="flat" cmpd="sng">
              <a:solidFill>
                <a:schemeClr val="tx1"/>
              </a:solidFill>
              <a:prstDash val="solid"/>
              <a:headEnd type="none" w="med" len="med"/>
              <a:tailEnd type="triangle" w="med" len="med"/>
            </a:ln>
          </p:spPr>
        </p:cxnSp>
        <p:cxnSp>
          <p:nvCxnSpPr>
            <p:cNvPr id="45090" name="AutoShape 33"/>
            <p:cNvCxnSpPr>
              <a:stCxn id="45066" idx="4"/>
              <a:endCxn id="45083" idx="0"/>
            </p:cNvCxnSpPr>
            <p:nvPr/>
          </p:nvCxnSpPr>
          <p:spPr>
            <a:xfrm>
              <a:off x="12660" y="4233"/>
              <a:ext cx="360" cy="1020"/>
            </a:xfrm>
            <a:prstGeom prst="straightConnector1">
              <a:avLst/>
            </a:prstGeom>
            <a:ln w="38100" cap="flat" cmpd="sng">
              <a:solidFill>
                <a:schemeClr val="tx1"/>
              </a:solidFill>
              <a:prstDash val="solid"/>
              <a:headEnd type="none" w="med" len="med"/>
              <a:tailEnd type="triangle" w="med" len="med"/>
            </a:ln>
          </p:spPr>
        </p:cxnSp>
        <p:sp>
          <p:nvSpPr>
            <p:cNvPr id="45091" name="Oval 34"/>
            <p:cNvSpPr/>
            <p:nvPr/>
          </p:nvSpPr>
          <p:spPr>
            <a:xfrm>
              <a:off x="6000" y="6723"/>
              <a:ext cx="600" cy="6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13</a:t>
              </a:r>
              <a:endParaRPr lang="en-US" altLang="zh-CN" sz="2400" b="1" dirty="0">
                <a:solidFill>
                  <a:srgbClr val="0000FF"/>
                </a:solidFill>
                <a:latin typeface="Verdana" panose="020B0604030504040204" pitchFamily="34" charset="0"/>
              </a:endParaRPr>
            </a:p>
          </p:txBody>
        </p:sp>
        <p:sp>
          <p:nvSpPr>
            <p:cNvPr id="45092" name="Oval 35"/>
            <p:cNvSpPr/>
            <p:nvPr/>
          </p:nvSpPr>
          <p:spPr>
            <a:xfrm>
              <a:off x="7200" y="6723"/>
              <a:ext cx="600" cy="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14</a:t>
              </a:r>
              <a:endParaRPr lang="en-US" altLang="zh-CN" sz="2400" b="1" dirty="0">
                <a:solidFill>
                  <a:srgbClr val="0000FF"/>
                </a:solidFill>
                <a:latin typeface="Verdana" panose="020B0604030504040204" pitchFamily="34" charset="0"/>
              </a:endParaRPr>
            </a:p>
          </p:txBody>
        </p:sp>
        <p:sp>
          <p:nvSpPr>
            <p:cNvPr id="45093" name="Oval 36"/>
            <p:cNvSpPr/>
            <p:nvPr/>
          </p:nvSpPr>
          <p:spPr>
            <a:xfrm>
              <a:off x="8160" y="6723"/>
              <a:ext cx="600" cy="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15</a:t>
              </a:r>
              <a:endParaRPr lang="en-US" altLang="zh-CN" sz="2400" b="1" dirty="0">
                <a:solidFill>
                  <a:srgbClr val="0000FF"/>
                </a:solidFill>
                <a:latin typeface="Verdana" panose="020B0604030504040204" pitchFamily="34" charset="0"/>
              </a:endParaRPr>
            </a:p>
          </p:txBody>
        </p:sp>
        <p:sp>
          <p:nvSpPr>
            <p:cNvPr id="45094" name="Oval 37"/>
            <p:cNvSpPr/>
            <p:nvPr/>
          </p:nvSpPr>
          <p:spPr>
            <a:xfrm>
              <a:off x="9840" y="6723"/>
              <a:ext cx="600" cy="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16</a:t>
              </a:r>
              <a:endParaRPr lang="en-US" altLang="zh-CN" sz="2400" b="1" dirty="0">
                <a:solidFill>
                  <a:srgbClr val="0000FF"/>
                </a:solidFill>
                <a:latin typeface="Verdana" panose="020B0604030504040204" pitchFamily="34" charset="0"/>
              </a:endParaRPr>
            </a:p>
          </p:txBody>
        </p:sp>
        <p:sp>
          <p:nvSpPr>
            <p:cNvPr id="45095" name="Oval 38"/>
            <p:cNvSpPr/>
            <p:nvPr/>
          </p:nvSpPr>
          <p:spPr>
            <a:xfrm>
              <a:off x="11040" y="6723"/>
              <a:ext cx="600" cy="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17</a:t>
              </a:r>
              <a:endParaRPr lang="en-US" altLang="zh-CN" sz="2400" b="1" dirty="0">
                <a:solidFill>
                  <a:srgbClr val="0000FF"/>
                </a:solidFill>
                <a:latin typeface="Verdana" panose="020B0604030504040204" pitchFamily="34" charset="0"/>
              </a:endParaRPr>
            </a:p>
          </p:txBody>
        </p:sp>
        <p:cxnSp>
          <p:nvCxnSpPr>
            <p:cNvPr id="45096" name="AutoShape 39"/>
            <p:cNvCxnSpPr>
              <a:stCxn id="45074" idx="4"/>
              <a:endCxn id="45091" idx="0"/>
            </p:cNvCxnSpPr>
            <p:nvPr/>
          </p:nvCxnSpPr>
          <p:spPr>
            <a:xfrm flipH="1">
              <a:off x="6300" y="5913"/>
              <a:ext cx="240" cy="780"/>
            </a:xfrm>
            <a:prstGeom prst="straightConnector1">
              <a:avLst/>
            </a:prstGeom>
            <a:ln w="38100" cap="flat" cmpd="sng">
              <a:solidFill>
                <a:schemeClr val="tx1"/>
              </a:solidFill>
              <a:prstDash val="solid"/>
              <a:headEnd type="none" w="med" len="med"/>
              <a:tailEnd type="triangle" w="med" len="med"/>
            </a:ln>
          </p:spPr>
        </p:cxnSp>
        <p:cxnSp>
          <p:nvCxnSpPr>
            <p:cNvPr id="45097" name="AutoShape 40"/>
            <p:cNvCxnSpPr>
              <a:stCxn id="45074" idx="4"/>
              <a:endCxn id="45092" idx="0"/>
            </p:cNvCxnSpPr>
            <p:nvPr/>
          </p:nvCxnSpPr>
          <p:spPr>
            <a:xfrm>
              <a:off x="6540" y="5913"/>
              <a:ext cx="960" cy="780"/>
            </a:xfrm>
            <a:prstGeom prst="straightConnector1">
              <a:avLst/>
            </a:prstGeom>
            <a:ln w="38100" cap="flat" cmpd="sng">
              <a:solidFill>
                <a:schemeClr val="tx1"/>
              </a:solidFill>
              <a:prstDash val="solid"/>
              <a:headEnd type="none" w="med" len="med"/>
              <a:tailEnd type="triangle" w="med" len="med"/>
            </a:ln>
          </p:spPr>
        </p:cxnSp>
        <p:sp>
          <p:nvSpPr>
            <p:cNvPr id="45098" name="Arc 41"/>
            <p:cNvSpPr/>
            <p:nvPr/>
          </p:nvSpPr>
          <p:spPr>
            <a:xfrm rot="4035433">
              <a:off x="6933" y="4108"/>
              <a:ext cx="610" cy="317"/>
            </a:xfrm>
            <a:custGeom>
              <a:avLst/>
              <a:gdLst/>
              <a:ahLst/>
              <a:cxnLst>
                <a:cxn ang="0">
                  <a:pos x="2147483646" y="531127025"/>
                </a:cxn>
                <a:cxn ang="0">
                  <a:pos x="2147483646" y="2147483646"/>
                </a:cxn>
                <a:cxn ang="0">
                  <a:pos x="0" y="0"/>
                </a:cxn>
              </a:cxnLst>
              <a:pathLst>
                <a:path w="21598" h="11302" fill="none">
                  <a:moveTo>
                    <a:pt x="21597" y="293"/>
                  </a:moveTo>
                  <a:cubicBezTo>
                    <a:pt x="21545" y="4183"/>
                    <a:pt x="20442" y="7987"/>
                    <a:pt x="18407" y="11302"/>
                  </a:cubicBezTo>
                </a:path>
                <a:path w="21598" h="11302" stroke="0">
                  <a:moveTo>
                    <a:pt x="21597" y="293"/>
                  </a:moveTo>
                  <a:cubicBezTo>
                    <a:pt x="21545" y="4183"/>
                    <a:pt x="20442" y="7987"/>
                    <a:pt x="18407" y="11302"/>
                  </a:cubicBezTo>
                  <a:lnTo>
                    <a:pt x="0" y="0"/>
                  </a:lnTo>
                  <a:lnTo>
                    <a:pt x="21597" y="293"/>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45099" name="Arc 42"/>
            <p:cNvSpPr/>
            <p:nvPr/>
          </p:nvSpPr>
          <p:spPr>
            <a:xfrm rot="4035433">
              <a:off x="10911" y="4089"/>
              <a:ext cx="610" cy="380"/>
            </a:xfrm>
            <a:custGeom>
              <a:avLst/>
              <a:gdLst/>
              <a:ahLst/>
              <a:cxnLst>
                <a:cxn ang="0">
                  <a:pos x="2147483646" y="0"/>
                </a:cxn>
                <a:cxn ang="0">
                  <a:pos x="2147483646" y="2147483646"/>
                </a:cxn>
                <a:cxn ang="0">
                  <a:pos x="0" y="2147483646"/>
                </a:cxn>
              </a:cxnLst>
              <a:pathLst>
                <a:path w="21600" h="13515" fill="none">
                  <a:moveTo>
                    <a:pt x="21486" y="-1"/>
                  </a:moveTo>
                  <a:cubicBezTo>
                    <a:pt x="21562" y="735"/>
                    <a:pt x="21600" y="1473"/>
                    <a:pt x="21600" y="2213"/>
                  </a:cubicBezTo>
                  <a:cubicBezTo>
                    <a:pt x="21600" y="6202"/>
                    <a:pt x="20494" y="10114"/>
                    <a:pt x="18407" y="13515"/>
                  </a:cubicBezTo>
                </a:path>
                <a:path w="21600" h="13515" stroke="0">
                  <a:moveTo>
                    <a:pt x="21486" y="-1"/>
                  </a:moveTo>
                  <a:cubicBezTo>
                    <a:pt x="21562" y="735"/>
                    <a:pt x="21600" y="1473"/>
                    <a:pt x="21600" y="2213"/>
                  </a:cubicBezTo>
                  <a:cubicBezTo>
                    <a:pt x="21600" y="6202"/>
                    <a:pt x="20494" y="10114"/>
                    <a:pt x="18407" y="13515"/>
                  </a:cubicBezTo>
                  <a:lnTo>
                    <a:pt x="0" y="2213"/>
                  </a:lnTo>
                  <a:lnTo>
                    <a:pt x="21486"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45100" name="Arc 43"/>
            <p:cNvSpPr/>
            <p:nvPr/>
          </p:nvSpPr>
          <p:spPr>
            <a:xfrm rot="4035433">
              <a:off x="12213" y="4228"/>
              <a:ext cx="610" cy="317"/>
            </a:xfrm>
            <a:custGeom>
              <a:avLst/>
              <a:gdLst/>
              <a:ahLst/>
              <a:cxnLst>
                <a:cxn ang="0">
                  <a:pos x="2147483646" y="531127025"/>
                </a:cxn>
                <a:cxn ang="0">
                  <a:pos x="2147483646" y="2147483646"/>
                </a:cxn>
                <a:cxn ang="0">
                  <a:pos x="0" y="0"/>
                </a:cxn>
              </a:cxnLst>
              <a:pathLst>
                <a:path w="21598" h="11302" fill="none">
                  <a:moveTo>
                    <a:pt x="21597" y="293"/>
                  </a:moveTo>
                  <a:cubicBezTo>
                    <a:pt x="21545" y="4183"/>
                    <a:pt x="20442" y="7987"/>
                    <a:pt x="18407" y="11302"/>
                  </a:cubicBezTo>
                </a:path>
                <a:path w="21598" h="11302" stroke="0">
                  <a:moveTo>
                    <a:pt x="21597" y="293"/>
                  </a:moveTo>
                  <a:cubicBezTo>
                    <a:pt x="21545" y="4183"/>
                    <a:pt x="20442" y="7987"/>
                    <a:pt x="18407" y="11302"/>
                  </a:cubicBezTo>
                  <a:lnTo>
                    <a:pt x="0" y="0"/>
                  </a:lnTo>
                  <a:lnTo>
                    <a:pt x="21597" y="293"/>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cxnSp>
          <p:nvCxnSpPr>
            <p:cNvPr id="45101" name="AutoShape 44"/>
            <p:cNvCxnSpPr>
              <a:stCxn id="45075" idx="4"/>
              <a:endCxn id="45092" idx="0"/>
            </p:cNvCxnSpPr>
            <p:nvPr/>
          </p:nvCxnSpPr>
          <p:spPr>
            <a:xfrm>
              <a:off x="7260" y="5913"/>
              <a:ext cx="240" cy="780"/>
            </a:xfrm>
            <a:prstGeom prst="straightConnector1">
              <a:avLst/>
            </a:prstGeom>
            <a:ln w="38100" cap="flat" cmpd="sng">
              <a:solidFill>
                <a:schemeClr val="tx1"/>
              </a:solidFill>
              <a:prstDash val="solid"/>
              <a:headEnd type="none" w="med" len="med"/>
              <a:tailEnd type="triangle" w="med" len="med"/>
            </a:ln>
          </p:spPr>
        </p:cxnSp>
        <p:cxnSp>
          <p:nvCxnSpPr>
            <p:cNvPr id="45102" name="AutoShape 45"/>
            <p:cNvCxnSpPr>
              <a:stCxn id="45076" idx="4"/>
              <a:endCxn id="45092" idx="0"/>
            </p:cNvCxnSpPr>
            <p:nvPr/>
          </p:nvCxnSpPr>
          <p:spPr>
            <a:xfrm flipH="1">
              <a:off x="7500" y="5913"/>
              <a:ext cx="480" cy="780"/>
            </a:xfrm>
            <a:prstGeom prst="straightConnector1">
              <a:avLst/>
            </a:prstGeom>
            <a:ln w="38100" cap="flat" cmpd="sng">
              <a:solidFill>
                <a:schemeClr val="tx1"/>
              </a:solidFill>
              <a:prstDash val="solid"/>
              <a:headEnd type="none" w="med" len="med"/>
              <a:tailEnd type="triangle" w="med" len="med"/>
            </a:ln>
          </p:spPr>
        </p:cxnSp>
        <p:cxnSp>
          <p:nvCxnSpPr>
            <p:cNvPr id="45103" name="AutoShape 46"/>
            <p:cNvCxnSpPr>
              <a:stCxn id="45076" idx="4"/>
              <a:endCxn id="45093" idx="0"/>
            </p:cNvCxnSpPr>
            <p:nvPr/>
          </p:nvCxnSpPr>
          <p:spPr>
            <a:xfrm>
              <a:off x="7980" y="5913"/>
              <a:ext cx="480" cy="780"/>
            </a:xfrm>
            <a:prstGeom prst="straightConnector1">
              <a:avLst/>
            </a:prstGeom>
            <a:ln w="38100" cap="flat" cmpd="sng">
              <a:solidFill>
                <a:schemeClr val="tx1"/>
              </a:solidFill>
              <a:prstDash val="solid"/>
              <a:headEnd type="none" w="med" len="med"/>
              <a:tailEnd type="triangle" w="med" len="med"/>
            </a:ln>
          </p:spPr>
        </p:cxnSp>
        <p:cxnSp>
          <p:nvCxnSpPr>
            <p:cNvPr id="45104" name="AutoShape 47"/>
            <p:cNvCxnSpPr>
              <a:stCxn id="45081" idx="4"/>
              <a:endCxn id="45094" idx="0"/>
            </p:cNvCxnSpPr>
            <p:nvPr/>
          </p:nvCxnSpPr>
          <p:spPr>
            <a:xfrm flipH="1">
              <a:off x="10140" y="5913"/>
              <a:ext cx="600" cy="780"/>
            </a:xfrm>
            <a:prstGeom prst="straightConnector1">
              <a:avLst/>
            </a:prstGeom>
            <a:ln w="38100" cap="flat" cmpd="sng">
              <a:solidFill>
                <a:schemeClr val="tx1"/>
              </a:solidFill>
              <a:prstDash val="solid"/>
              <a:headEnd type="none" w="med" len="med"/>
              <a:tailEnd type="triangle" w="med" len="med"/>
            </a:ln>
          </p:spPr>
        </p:cxnSp>
        <p:cxnSp>
          <p:nvCxnSpPr>
            <p:cNvPr id="45105" name="AutoShape 48"/>
            <p:cNvCxnSpPr>
              <a:stCxn id="45081" idx="4"/>
              <a:endCxn id="45095" idx="0"/>
            </p:cNvCxnSpPr>
            <p:nvPr/>
          </p:nvCxnSpPr>
          <p:spPr>
            <a:xfrm>
              <a:off x="10740" y="5913"/>
              <a:ext cx="600" cy="780"/>
            </a:xfrm>
            <a:prstGeom prst="straightConnector1">
              <a:avLst/>
            </a:prstGeom>
            <a:ln w="38100" cap="flat" cmpd="sng">
              <a:solidFill>
                <a:schemeClr val="tx1"/>
              </a:solidFill>
              <a:prstDash val="solid"/>
              <a:headEnd type="none" w="med" len="med"/>
              <a:tailEnd type="triangle" w="med" len="med"/>
            </a:ln>
          </p:spPr>
        </p:cxnSp>
        <p:cxnSp>
          <p:nvCxnSpPr>
            <p:cNvPr id="45106" name="AutoShape 49"/>
            <p:cNvCxnSpPr>
              <a:stCxn id="45082" idx="4"/>
              <a:endCxn id="45095" idx="0"/>
            </p:cNvCxnSpPr>
            <p:nvPr/>
          </p:nvCxnSpPr>
          <p:spPr>
            <a:xfrm flipH="1">
              <a:off x="11340" y="5913"/>
              <a:ext cx="720" cy="780"/>
            </a:xfrm>
            <a:prstGeom prst="straightConnector1">
              <a:avLst/>
            </a:prstGeom>
            <a:ln w="38100" cap="flat" cmpd="sng">
              <a:solidFill>
                <a:schemeClr val="tx1"/>
              </a:solidFill>
              <a:prstDash val="solid"/>
              <a:headEnd type="none" w="med" len="med"/>
              <a:tailEnd type="triangle" w="med" len="med"/>
            </a:ln>
          </p:spPr>
        </p:cxnSp>
        <p:sp>
          <p:nvSpPr>
            <p:cNvPr id="45107" name="Arc 50"/>
            <p:cNvSpPr/>
            <p:nvPr/>
          </p:nvSpPr>
          <p:spPr>
            <a:xfrm rot="4035433">
              <a:off x="10325" y="5758"/>
              <a:ext cx="610" cy="380"/>
            </a:xfrm>
            <a:custGeom>
              <a:avLst/>
              <a:gdLst/>
              <a:ahLst/>
              <a:cxnLst>
                <a:cxn ang="0">
                  <a:pos x="2147483646" y="0"/>
                </a:cxn>
                <a:cxn ang="0">
                  <a:pos x="2147483646" y="2147483646"/>
                </a:cxn>
                <a:cxn ang="0">
                  <a:pos x="0" y="2147483646"/>
                </a:cxn>
              </a:cxnLst>
              <a:pathLst>
                <a:path w="21600" h="13515" fill="none">
                  <a:moveTo>
                    <a:pt x="21486" y="-1"/>
                  </a:moveTo>
                  <a:cubicBezTo>
                    <a:pt x="21562" y="735"/>
                    <a:pt x="21600" y="1473"/>
                    <a:pt x="21600" y="2213"/>
                  </a:cubicBezTo>
                  <a:cubicBezTo>
                    <a:pt x="21600" y="6202"/>
                    <a:pt x="20494" y="10114"/>
                    <a:pt x="18407" y="13515"/>
                  </a:cubicBezTo>
                </a:path>
                <a:path w="21600" h="13515" stroke="0">
                  <a:moveTo>
                    <a:pt x="21486" y="-1"/>
                  </a:moveTo>
                  <a:cubicBezTo>
                    <a:pt x="21562" y="735"/>
                    <a:pt x="21600" y="1473"/>
                    <a:pt x="21600" y="2213"/>
                  </a:cubicBezTo>
                  <a:cubicBezTo>
                    <a:pt x="21600" y="6202"/>
                    <a:pt x="20494" y="10114"/>
                    <a:pt x="18407" y="13515"/>
                  </a:cubicBezTo>
                  <a:lnTo>
                    <a:pt x="0" y="2213"/>
                  </a:lnTo>
                  <a:lnTo>
                    <a:pt x="21486"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45108" name="Arc 51"/>
            <p:cNvSpPr/>
            <p:nvPr/>
          </p:nvSpPr>
          <p:spPr>
            <a:xfrm rot="4035433">
              <a:off x="7565" y="5638"/>
              <a:ext cx="610" cy="380"/>
            </a:xfrm>
            <a:custGeom>
              <a:avLst/>
              <a:gdLst/>
              <a:ahLst/>
              <a:cxnLst>
                <a:cxn ang="0">
                  <a:pos x="2147483646" y="0"/>
                </a:cxn>
                <a:cxn ang="0">
                  <a:pos x="2147483646" y="2147483646"/>
                </a:cxn>
                <a:cxn ang="0">
                  <a:pos x="0" y="2147483646"/>
                </a:cxn>
              </a:cxnLst>
              <a:pathLst>
                <a:path w="21600" h="13515" fill="none">
                  <a:moveTo>
                    <a:pt x="21486" y="-1"/>
                  </a:moveTo>
                  <a:cubicBezTo>
                    <a:pt x="21562" y="735"/>
                    <a:pt x="21600" y="1473"/>
                    <a:pt x="21600" y="2213"/>
                  </a:cubicBezTo>
                  <a:cubicBezTo>
                    <a:pt x="21600" y="6202"/>
                    <a:pt x="20494" y="10114"/>
                    <a:pt x="18407" y="13515"/>
                  </a:cubicBezTo>
                </a:path>
                <a:path w="21600" h="13515" stroke="0">
                  <a:moveTo>
                    <a:pt x="21486" y="-1"/>
                  </a:moveTo>
                  <a:cubicBezTo>
                    <a:pt x="21562" y="735"/>
                    <a:pt x="21600" y="1473"/>
                    <a:pt x="21600" y="2213"/>
                  </a:cubicBezTo>
                  <a:cubicBezTo>
                    <a:pt x="21600" y="6202"/>
                    <a:pt x="20494" y="10114"/>
                    <a:pt x="18407" y="13515"/>
                  </a:cubicBezTo>
                  <a:lnTo>
                    <a:pt x="0" y="2213"/>
                  </a:lnTo>
                  <a:lnTo>
                    <a:pt x="21486"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45109" name="Arc 52"/>
            <p:cNvSpPr/>
            <p:nvPr/>
          </p:nvSpPr>
          <p:spPr>
            <a:xfrm rot="4035433">
              <a:off x="6245" y="5638"/>
              <a:ext cx="610" cy="380"/>
            </a:xfrm>
            <a:custGeom>
              <a:avLst/>
              <a:gdLst/>
              <a:ahLst/>
              <a:cxnLst>
                <a:cxn ang="0">
                  <a:pos x="2147483646" y="0"/>
                </a:cxn>
                <a:cxn ang="0">
                  <a:pos x="2147483646" y="2147483646"/>
                </a:cxn>
                <a:cxn ang="0">
                  <a:pos x="0" y="2147483646"/>
                </a:cxn>
              </a:cxnLst>
              <a:pathLst>
                <a:path w="21600" h="13515" fill="none">
                  <a:moveTo>
                    <a:pt x="21486" y="-1"/>
                  </a:moveTo>
                  <a:cubicBezTo>
                    <a:pt x="21562" y="735"/>
                    <a:pt x="21600" y="1473"/>
                    <a:pt x="21600" y="2213"/>
                  </a:cubicBezTo>
                  <a:cubicBezTo>
                    <a:pt x="21600" y="6202"/>
                    <a:pt x="20494" y="10114"/>
                    <a:pt x="18407" y="13515"/>
                  </a:cubicBezTo>
                </a:path>
                <a:path w="21600" h="13515" stroke="0">
                  <a:moveTo>
                    <a:pt x="21486" y="-1"/>
                  </a:moveTo>
                  <a:cubicBezTo>
                    <a:pt x="21562" y="735"/>
                    <a:pt x="21600" y="1473"/>
                    <a:pt x="21600" y="2213"/>
                  </a:cubicBezTo>
                  <a:cubicBezTo>
                    <a:pt x="21600" y="6202"/>
                    <a:pt x="20494" y="10114"/>
                    <a:pt x="18407" y="13515"/>
                  </a:cubicBezTo>
                  <a:lnTo>
                    <a:pt x="0" y="2213"/>
                  </a:lnTo>
                  <a:lnTo>
                    <a:pt x="21486" y="-1"/>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45110" name="Oval 53"/>
            <p:cNvSpPr/>
            <p:nvPr/>
          </p:nvSpPr>
          <p:spPr>
            <a:xfrm>
              <a:off x="5520" y="8163"/>
              <a:ext cx="600" cy="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18</a:t>
              </a:r>
              <a:endParaRPr lang="en-US" altLang="zh-CN" sz="2400" b="1" dirty="0">
                <a:solidFill>
                  <a:srgbClr val="0000FF"/>
                </a:solidFill>
                <a:latin typeface="Verdana" panose="020B0604030504040204" pitchFamily="34" charset="0"/>
              </a:endParaRPr>
            </a:p>
          </p:txBody>
        </p:sp>
        <p:sp>
          <p:nvSpPr>
            <p:cNvPr id="45111" name="Oval 54"/>
            <p:cNvSpPr/>
            <p:nvPr/>
          </p:nvSpPr>
          <p:spPr>
            <a:xfrm>
              <a:off x="6360" y="8163"/>
              <a:ext cx="600" cy="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19</a:t>
              </a:r>
              <a:endParaRPr lang="en-US" altLang="zh-CN" sz="2400" b="1" dirty="0">
                <a:solidFill>
                  <a:srgbClr val="0000FF"/>
                </a:solidFill>
                <a:latin typeface="Verdana" panose="020B0604030504040204" pitchFamily="34" charset="0"/>
              </a:endParaRPr>
            </a:p>
          </p:txBody>
        </p:sp>
        <p:sp>
          <p:nvSpPr>
            <p:cNvPr id="45112" name="Oval 55"/>
            <p:cNvSpPr/>
            <p:nvPr/>
          </p:nvSpPr>
          <p:spPr>
            <a:xfrm>
              <a:off x="7320" y="8163"/>
              <a:ext cx="600" cy="600"/>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0000FF"/>
                  </a:solidFill>
                  <a:latin typeface="Verdana" panose="020B0604030504040204" pitchFamily="34" charset="0"/>
                </a:rPr>
                <a:t>20</a:t>
              </a:r>
              <a:endParaRPr lang="en-US" altLang="zh-CN" sz="2400" b="1" dirty="0">
                <a:solidFill>
                  <a:srgbClr val="0000FF"/>
                </a:solidFill>
                <a:latin typeface="Verdana" panose="020B0604030504040204" pitchFamily="34" charset="0"/>
              </a:endParaRPr>
            </a:p>
          </p:txBody>
        </p:sp>
        <p:cxnSp>
          <p:nvCxnSpPr>
            <p:cNvPr id="45113" name="AutoShape 56"/>
            <p:cNvCxnSpPr>
              <a:stCxn id="45091" idx="4"/>
              <a:endCxn id="45110" idx="0"/>
            </p:cNvCxnSpPr>
            <p:nvPr/>
          </p:nvCxnSpPr>
          <p:spPr>
            <a:xfrm flipH="1">
              <a:off x="5820" y="7353"/>
              <a:ext cx="480" cy="780"/>
            </a:xfrm>
            <a:prstGeom prst="straightConnector1">
              <a:avLst/>
            </a:prstGeom>
            <a:ln w="38100" cap="flat" cmpd="sng">
              <a:solidFill>
                <a:schemeClr val="tx1"/>
              </a:solidFill>
              <a:prstDash val="solid"/>
              <a:headEnd type="none" w="med" len="med"/>
              <a:tailEnd type="triangle" w="med" len="med"/>
            </a:ln>
          </p:spPr>
        </p:cxnSp>
        <p:cxnSp>
          <p:nvCxnSpPr>
            <p:cNvPr id="45114" name="AutoShape 57"/>
            <p:cNvCxnSpPr>
              <a:stCxn id="45091" idx="4"/>
              <a:endCxn id="45111" idx="0"/>
            </p:cNvCxnSpPr>
            <p:nvPr/>
          </p:nvCxnSpPr>
          <p:spPr>
            <a:xfrm>
              <a:off x="6300" y="7353"/>
              <a:ext cx="360" cy="780"/>
            </a:xfrm>
            <a:prstGeom prst="straightConnector1">
              <a:avLst/>
            </a:prstGeom>
            <a:ln w="38100" cap="flat" cmpd="sng">
              <a:solidFill>
                <a:schemeClr val="tx1"/>
              </a:solidFill>
              <a:prstDash val="solid"/>
              <a:headEnd type="none" w="med" len="med"/>
              <a:tailEnd type="triangle" w="med" len="med"/>
            </a:ln>
          </p:spPr>
        </p:cxnSp>
        <p:cxnSp>
          <p:nvCxnSpPr>
            <p:cNvPr id="45115" name="AutoShape 58"/>
            <p:cNvCxnSpPr>
              <a:stCxn id="45091" idx="4"/>
              <a:endCxn id="45112" idx="0"/>
            </p:cNvCxnSpPr>
            <p:nvPr/>
          </p:nvCxnSpPr>
          <p:spPr>
            <a:xfrm>
              <a:off x="6300" y="7353"/>
              <a:ext cx="1320" cy="780"/>
            </a:xfrm>
            <a:prstGeom prst="straightConnector1">
              <a:avLst/>
            </a:prstGeom>
            <a:ln w="38100" cap="flat" cmpd="sng">
              <a:solidFill>
                <a:schemeClr val="tx1"/>
              </a:solidFill>
              <a:prstDash val="solid"/>
              <a:headEnd type="none" w="med" len="med"/>
              <a:tailEnd type="triangle" w="med" len="med"/>
            </a:ln>
          </p:spPr>
        </p:cxnSp>
        <p:sp>
          <p:nvSpPr>
            <p:cNvPr id="45116" name="Arc 59"/>
            <p:cNvSpPr/>
            <p:nvPr/>
          </p:nvSpPr>
          <p:spPr>
            <a:xfrm rot="5041693">
              <a:off x="6063" y="7140"/>
              <a:ext cx="600" cy="725"/>
            </a:xfrm>
            <a:custGeom>
              <a:avLst/>
              <a:gdLst/>
              <a:ahLst/>
              <a:cxnLst>
                <a:cxn ang="0">
                  <a:pos x="2147483646" y="0"/>
                </a:cxn>
                <a:cxn ang="0">
                  <a:pos x="2147483646" y="2147483646"/>
                </a:cxn>
                <a:cxn ang="0">
                  <a:pos x="0" y="2147483646"/>
                </a:cxn>
              </a:cxnLst>
              <a:pathLst>
                <a:path w="21600" h="25777" fill="none">
                  <a:moveTo>
                    <a:pt x="16436" y="0"/>
                  </a:moveTo>
                  <a:cubicBezTo>
                    <a:pt x="19769" y="3908"/>
                    <a:pt x="21600" y="8877"/>
                    <a:pt x="21600" y="14014"/>
                  </a:cubicBezTo>
                  <a:cubicBezTo>
                    <a:pt x="21600" y="18189"/>
                    <a:pt x="20389" y="22275"/>
                    <a:pt x="18116" y="25777"/>
                  </a:cubicBezTo>
                </a:path>
                <a:path w="21600" h="25777" stroke="0">
                  <a:moveTo>
                    <a:pt x="16436" y="0"/>
                  </a:moveTo>
                  <a:cubicBezTo>
                    <a:pt x="19769" y="3908"/>
                    <a:pt x="21600" y="8877"/>
                    <a:pt x="21600" y="14014"/>
                  </a:cubicBezTo>
                  <a:cubicBezTo>
                    <a:pt x="21600" y="18189"/>
                    <a:pt x="20389" y="22275"/>
                    <a:pt x="18116" y="25777"/>
                  </a:cubicBezTo>
                  <a:lnTo>
                    <a:pt x="0" y="14014"/>
                  </a:lnTo>
                  <a:lnTo>
                    <a:pt x="16436" y="0"/>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2.</a:t>
            </a:r>
            <a:r>
              <a:rPr lang="zh-CN" altLang="en-US">
                <a:latin typeface="金山云技术体" charset="-122"/>
                <a:ea typeface="金山云技术体" charset="-122"/>
                <a:cs typeface="金山云技术体" charset="-122"/>
              </a:rPr>
              <a:t>确定</a:t>
            </a:r>
            <a:r>
              <a:rPr lang="zh-CN" altLang="en-US">
                <a:latin typeface="金山云技术体" charset="-122"/>
                <a:ea typeface="金山云技术体" charset="-122"/>
                <a:cs typeface="金山云技术体" charset="-122"/>
              </a:rPr>
              <a:t>性推理</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en-US" altLang="zh-CN">
                <a:latin typeface="金山云技术体" charset="-122"/>
                <a:ea typeface="金山云技术体" charset="-122"/>
                <a:cs typeface="金山云技术体" charset="-122"/>
              </a:rPr>
              <a:t>2.1 </a:t>
            </a:r>
            <a:r>
              <a:rPr lang="zh-CN" altLang="en-US">
                <a:latin typeface="金山云技术体" charset="-122"/>
                <a:ea typeface="金山云技术体" charset="-122"/>
                <a:cs typeface="金山云技术体" charset="-122"/>
              </a:rPr>
              <a:t>谓词</a:t>
            </a:r>
            <a:r>
              <a:rPr lang="zh-CN" altLang="en-US">
                <a:latin typeface="金山云技术体" charset="-122"/>
                <a:ea typeface="金山云技术体" charset="-122"/>
                <a:cs typeface="金山云技术体" charset="-122"/>
              </a:rPr>
              <a:t>表示</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2.1 </a:t>
            </a:r>
            <a:r>
              <a:rPr lang="zh-CN" altLang="en-US">
                <a:latin typeface="金山云技术体" charset="-122"/>
                <a:ea typeface="金山云技术体" charset="-122"/>
                <a:cs typeface="金山云技术体" charset="-122"/>
                <a:sym typeface="+mn-ea"/>
              </a:rPr>
              <a:t>谓词</a:t>
            </a:r>
            <a:endParaRPr lang="zh-CN" altLang="en-US"/>
          </a:p>
        </p:txBody>
      </p:sp>
      <p:sp>
        <p:nvSpPr>
          <p:cNvPr id="3" name="内容占位符 2"/>
          <p:cNvSpPr>
            <a:spLocks noGrp="1"/>
          </p:cNvSpPr>
          <p:nvPr>
            <p:ph idx="1"/>
          </p:nvPr>
        </p:nvSpPr>
        <p:spPr/>
        <p:txBody>
          <a:bodyPr>
            <a:normAutofit lnSpcReduction="20000"/>
          </a:bodyPr>
          <a:p>
            <a:pPr marL="0" lvl="0" indent="0" eaLnBrk="1" hangingPunct="1">
              <a:lnSpc>
                <a:spcPct val="100000"/>
              </a:lnSpc>
              <a:buFont typeface="Wingdings" panose="05000000000000000000" pitchFamily="2" charset="2"/>
              <a:buChar char="§"/>
            </a:pPr>
            <a:r>
              <a:rPr lang="en-US" altLang="zh-CN" b="1" dirty="0">
                <a:latin typeface="Times New Roman" panose="02020603050405020304" pitchFamily="18" charset="0"/>
                <a:sym typeface="+mn-ea"/>
              </a:rPr>
              <a:t>“</a:t>
            </a:r>
            <a:r>
              <a:rPr lang="zh-CN" altLang="en-US" b="1" dirty="0">
                <a:solidFill>
                  <a:schemeClr val="accent2"/>
                </a:solidFill>
                <a:latin typeface="Times New Roman" panose="02020603050405020304" pitchFamily="18" charset="0"/>
                <a:sym typeface="+mn-ea"/>
              </a:rPr>
              <a:t>老张是一个教师</a:t>
            </a:r>
            <a:r>
              <a:rPr lang="zh-CN" altLang="en-US" b="1" dirty="0">
                <a:latin typeface="Times New Roman" panose="02020603050405020304" pitchFamily="18" charset="0"/>
                <a:sym typeface="+mn-ea"/>
              </a:rPr>
              <a:t>”：一元谓词 </a:t>
            </a:r>
            <a:r>
              <a:rPr lang="en-US" altLang="zh-CN" b="1" i="1" dirty="0">
                <a:latin typeface="Times New Roman" panose="02020603050405020304" pitchFamily="18" charset="0"/>
                <a:sym typeface="+mn-ea"/>
              </a:rPr>
              <a:t>Teacher </a:t>
            </a:r>
            <a:r>
              <a:rPr lang="en-US" altLang="zh-CN" b="1" dirty="0">
                <a:latin typeface="Times New Roman" panose="02020603050405020304" pitchFamily="18" charset="0"/>
                <a:sym typeface="+mn-ea"/>
              </a:rPr>
              <a:t>(</a:t>
            </a:r>
            <a:r>
              <a:rPr lang="en-US" altLang="zh-CN" b="1" i="1" dirty="0">
                <a:latin typeface="Times New Roman" panose="02020603050405020304" pitchFamily="18" charset="0"/>
                <a:sym typeface="+mn-ea"/>
              </a:rPr>
              <a:t>Zhang</a:t>
            </a:r>
            <a:r>
              <a:rPr lang="en-US" altLang="zh-CN" b="1" dirty="0">
                <a:latin typeface="Times New Roman" panose="02020603050405020304" pitchFamily="18" charset="0"/>
                <a:sym typeface="+mn-ea"/>
              </a:rPr>
              <a:t>)</a:t>
            </a:r>
            <a:endParaRPr lang="en-US" altLang="zh-CN" b="1" dirty="0">
              <a:latin typeface="Times New Roman" panose="02020603050405020304" pitchFamily="18" charset="0"/>
            </a:endParaRPr>
          </a:p>
          <a:p>
            <a:pPr marL="0" lvl="0" indent="0" eaLnBrk="1" hangingPunct="1">
              <a:lnSpc>
                <a:spcPct val="100000"/>
              </a:lnSpc>
              <a:buFont typeface="Wingdings" panose="05000000000000000000" pitchFamily="2" charset="2"/>
              <a:buChar char="§"/>
            </a:pPr>
            <a:r>
              <a:rPr lang="en-US" altLang="zh-CN" b="1" dirty="0">
                <a:latin typeface="Times New Roman" panose="02020603050405020304" pitchFamily="18" charset="0"/>
                <a:sym typeface="+mn-ea"/>
              </a:rPr>
              <a:t> “</a:t>
            </a:r>
            <a:r>
              <a:rPr lang="en-US" altLang="zh-CN" b="1" dirty="0">
                <a:solidFill>
                  <a:schemeClr val="accent2"/>
                </a:solidFill>
                <a:latin typeface="Times New Roman" panose="02020603050405020304" pitchFamily="18" charset="0"/>
                <a:sym typeface="+mn-ea"/>
              </a:rPr>
              <a:t>5&gt;3</a:t>
            </a:r>
            <a:r>
              <a:rPr lang="en-US" altLang="zh-CN" b="1" dirty="0">
                <a:latin typeface="Times New Roman" panose="02020603050405020304" pitchFamily="18" charset="0"/>
                <a:sym typeface="+mn-ea"/>
              </a:rPr>
              <a:t>” </a:t>
            </a:r>
            <a:r>
              <a:rPr lang="zh-CN" altLang="en-US" b="1" dirty="0">
                <a:latin typeface="Times New Roman" panose="02020603050405020304" pitchFamily="18" charset="0"/>
                <a:sym typeface="+mn-ea"/>
              </a:rPr>
              <a:t>：二元谓词 </a:t>
            </a:r>
            <a:r>
              <a:rPr lang="en-US" altLang="zh-CN" b="1" i="1" dirty="0">
                <a:latin typeface="Times New Roman" panose="02020603050405020304" pitchFamily="18" charset="0"/>
                <a:sym typeface="+mn-ea"/>
              </a:rPr>
              <a:t>Greater </a:t>
            </a:r>
            <a:r>
              <a:rPr lang="en-US" altLang="zh-CN" b="1" dirty="0">
                <a:latin typeface="Times New Roman" panose="02020603050405020304" pitchFamily="18" charset="0"/>
                <a:sym typeface="+mn-ea"/>
              </a:rPr>
              <a:t>(5, 3)</a:t>
            </a:r>
            <a:endParaRPr lang="en-US" altLang="zh-CN" b="1" dirty="0">
              <a:latin typeface="Times New Roman" panose="02020603050405020304" pitchFamily="18" charset="0"/>
            </a:endParaRPr>
          </a:p>
          <a:p>
            <a:pPr marL="0" lvl="0" indent="0" eaLnBrk="1" hangingPunct="1">
              <a:lnSpc>
                <a:spcPct val="100000"/>
              </a:lnSpc>
              <a:buFont typeface="Wingdings" panose="05000000000000000000" pitchFamily="2" charset="2"/>
              <a:buChar char="§"/>
            </a:pPr>
            <a:r>
              <a:rPr lang="en-US" altLang="zh-CN" b="1" dirty="0">
                <a:latin typeface="Times New Roman" panose="02020603050405020304" pitchFamily="18" charset="0"/>
                <a:sym typeface="+mn-ea"/>
              </a:rPr>
              <a:t> “</a:t>
            </a:r>
            <a:r>
              <a:rPr lang="en-US" altLang="zh-CN" b="1" dirty="0">
                <a:solidFill>
                  <a:schemeClr val="accent2"/>
                </a:solidFill>
                <a:latin typeface="Times New Roman" panose="02020603050405020304" pitchFamily="18" charset="0"/>
                <a:sym typeface="+mn-ea"/>
              </a:rPr>
              <a:t>Smith</a:t>
            </a:r>
            <a:r>
              <a:rPr lang="zh-CN" altLang="en-US" b="1" dirty="0">
                <a:solidFill>
                  <a:schemeClr val="accent2"/>
                </a:solidFill>
                <a:latin typeface="Times New Roman" panose="02020603050405020304" pitchFamily="18" charset="0"/>
                <a:sym typeface="+mn-ea"/>
              </a:rPr>
              <a:t>作为一个工程师为</a:t>
            </a:r>
            <a:r>
              <a:rPr lang="en-US" altLang="zh-CN" b="1" dirty="0">
                <a:solidFill>
                  <a:schemeClr val="accent2"/>
                </a:solidFill>
                <a:latin typeface="Times New Roman" panose="02020603050405020304" pitchFamily="18" charset="0"/>
                <a:sym typeface="+mn-ea"/>
              </a:rPr>
              <a:t>IBM</a:t>
            </a:r>
            <a:r>
              <a:rPr lang="zh-CN" altLang="en-US" b="1" dirty="0">
                <a:solidFill>
                  <a:schemeClr val="accent2"/>
                </a:solidFill>
                <a:latin typeface="Times New Roman" panose="02020603050405020304" pitchFamily="18" charset="0"/>
                <a:sym typeface="+mn-ea"/>
              </a:rPr>
              <a:t>工作</a:t>
            </a:r>
            <a:r>
              <a:rPr lang="zh-CN" altLang="en-US" b="1" dirty="0">
                <a:latin typeface="Times New Roman" panose="02020603050405020304" pitchFamily="18" charset="0"/>
                <a:sym typeface="+mn-ea"/>
              </a:rPr>
              <a:t>”： </a:t>
            </a:r>
            <a:endParaRPr lang="zh-CN" altLang="en-US" b="1" dirty="0">
              <a:latin typeface="Times New Roman" panose="02020603050405020304" pitchFamily="18" charset="0"/>
            </a:endParaRPr>
          </a:p>
          <a:p>
            <a:pPr marL="0" lvl="0" indent="0" algn="ctr" eaLnBrk="1" hangingPunct="1">
              <a:lnSpc>
                <a:spcPct val="100000"/>
              </a:lnSpc>
              <a:buClr>
                <a:srgbClr val="0000FF"/>
              </a:buClr>
              <a:buFontTx/>
              <a:buNone/>
            </a:pPr>
            <a:r>
              <a:rPr lang="zh-CN" altLang="en-US" b="1" dirty="0">
                <a:latin typeface="Times New Roman" panose="02020603050405020304" pitchFamily="18" charset="0"/>
                <a:sym typeface="+mn-ea"/>
              </a:rPr>
              <a:t>三元谓词 </a:t>
            </a:r>
            <a:r>
              <a:rPr lang="en-US" altLang="zh-CN" b="1" i="1" dirty="0">
                <a:latin typeface="Times New Roman" panose="02020603050405020304" pitchFamily="18" charset="0"/>
                <a:sym typeface="+mn-ea"/>
              </a:rPr>
              <a:t>Works </a:t>
            </a:r>
            <a:r>
              <a:rPr lang="en-US" altLang="zh-CN" b="1" dirty="0">
                <a:latin typeface="Times New Roman" panose="02020603050405020304" pitchFamily="18" charset="0"/>
                <a:sym typeface="+mn-ea"/>
              </a:rPr>
              <a:t>(</a:t>
            </a:r>
            <a:r>
              <a:rPr lang="en-US" altLang="zh-CN" b="1" i="1" dirty="0">
                <a:latin typeface="Times New Roman" panose="02020603050405020304" pitchFamily="18" charset="0"/>
                <a:sym typeface="+mn-ea"/>
              </a:rPr>
              <a:t>Smith</a:t>
            </a:r>
            <a:r>
              <a:rPr lang="en-US" altLang="zh-CN" b="1" dirty="0">
                <a:latin typeface="Times New Roman" panose="02020603050405020304" pitchFamily="18" charset="0"/>
                <a:sym typeface="+mn-ea"/>
              </a:rPr>
              <a:t>, </a:t>
            </a:r>
            <a:r>
              <a:rPr lang="en-US" altLang="zh-CN" b="1" i="1" dirty="0">
                <a:latin typeface="Times New Roman" panose="02020603050405020304" pitchFamily="18" charset="0"/>
                <a:sym typeface="+mn-ea"/>
              </a:rPr>
              <a:t>IBM</a:t>
            </a:r>
            <a:r>
              <a:rPr lang="en-US" altLang="zh-CN" b="1" dirty="0">
                <a:latin typeface="Times New Roman" panose="02020603050405020304" pitchFamily="18" charset="0"/>
                <a:sym typeface="+mn-ea"/>
              </a:rPr>
              <a:t>, </a:t>
            </a:r>
            <a:r>
              <a:rPr lang="en-US" altLang="zh-CN" b="1" i="1" dirty="0">
                <a:latin typeface="Times New Roman" panose="02020603050405020304" pitchFamily="18" charset="0"/>
                <a:sym typeface="+mn-ea"/>
              </a:rPr>
              <a:t>engineer</a:t>
            </a:r>
            <a:r>
              <a:rPr lang="en-US" altLang="zh-CN" b="1" dirty="0">
                <a:latin typeface="Times New Roman" panose="02020603050405020304" pitchFamily="18" charset="0"/>
                <a:sym typeface="+mn-ea"/>
              </a:rPr>
              <a:t>)</a:t>
            </a:r>
            <a:endParaRPr lang="en-US" altLang="zh-CN" b="1" dirty="0">
              <a:latin typeface="Times New Roman" panose="02020603050405020304" pitchFamily="18" charset="0"/>
            </a:endParaRPr>
          </a:p>
          <a:p>
            <a:pPr marL="533400" indent="-533400" eaLnBrk="1" hangingPunct="1"/>
            <a:r>
              <a:rPr lang="zh-CN" altLang="en-US" b="1" dirty="0">
                <a:latin typeface="Times New Roman" panose="02020603050405020304" pitchFamily="18" charset="0"/>
                <a:sym typeface="+mn-ea"/>
              </a:rPr>
              <a:t>谓词的一般形式：   </a:t>
            </a:r>
            <a:r>
              <a:rPr lang="en-US" altLang="zh-CN" b="1" i="1" dirty="0">
                <a:solidFill>
                  <a:srgbClr val="FF0000"/>
                </a:solidFill>
                <a:latin typeface="Times New Roman" panose="02020603050405020304" pitchFamily="18" charset="0"/>
                <a:sym typeface="+mn-ea"/>
              </a:rPr>
              <a:t>P </a:t>
            </a:r>
            <a:r>
              <a:rPr lang="en-US" altLang="zh-CN" b="1" dirty="0">
                <a:solidFill>
                  <a:srgbClr val="FF0000"/>
                </a:solidFill>
                <a:latin typeface="Times New Roman" panose="02020603050405020304" pitchFamily="18" charset="0"/>
                <a:sym typeface="+mn-ea"/>
              </a:rPr>
              <a:t>(</a:t>
            </a:r>
            <a:r>
              <a:rPr lang="en-US" altLang="zh-CN" b="1" i="1" dirty="0">
                <a:solidFill>
                  <a:srgbClr val="FF0000"/>
                </a:solidFill>
                <a:latin typeface="Times New Roman" panose="02020603050405020304" pitchFamily="18" charset="0"/>
                <a:sym typeface="+mn-ea"/>
              </a:rPr>
              <a:t>x</a:t>
            </a:r>
            <a:r>
              <a:rPr lang="en-US" altLang="zh-CN" b="1" baseline="-25000" dirty="0">
                <a:solidFill>
                  <a:srgbClr val="FF0000"/>
                </a:solidFill>
                <a:latin typeface="Times New Roman" panose="02020603050405020304" pitchFamily="18" charset="0"/>
                <a:sym typeface="+mn-ea"/>
              </a:rPr>
              <a:t>1</a:t>
            </a:r>
            <a:r>
              <a:rPr lang="en-US" altLang="zh-CN" b="1" dirty="0">
                <a:solidFill>
                  <a:srgbClr val="FF0000"/>
                </a:solidFill>
                <a:latin typeface="Times New Roman" panose="02020603050405020304" pitchFamily="18" charset="0"/>
                <a:sym typeface="+mn-ea"/>
              </a:rPr>
              <a:t>, </a:t>
            </a:r>
            <a:r>
              <a:rPr lang="en-US" altLang="zh-CN" b="1" i="1" dirty="0">
                <a:solidFill>
                  <a:srgbClr val="FF0000"/>
                </a:solidFill>
                <a:latin typeface="Times New Roman" panose="02020603050405020304" pitchFamily="18" charset="0"/>
                <a:sym typeface="+mn-ea"/>
              </a:rPr>
              <a:t>x</a:t>
            </a:r>
            <a:r>
              <a:rPr lang="en-US" altLang="zh-CN" b="1" baseline="-25000" dirty="0">
                <a:solidFill>
                  <a:srgbClr val="FF0000"/>
                </a:solidFill>
                <a:latin typeface="Times New Roman" panose="02020603050405020304" pitchFamily="18" charset="0"/>
                <a:sym typeface="+mn-ea"/>
              </a:rPr>
              <a:t>2</a:t>
            </a:r>
            <a:r>
              <a:rPr lang="en-US" altLang="zh-CN" b="1" dirty="0">
                <a:solidFill>
                  <a:srgbClr val="FF0000"/>
                </a:solidFill>
                <a:latin typeface="Times New Roman" panose="02020603050405020304" pitchFamily="18" charset="0"/>
                <a:sym typeface="+mn-ea"/>
              </a:rPr>
              <a:t>,</a:t>
            </a:r>
            <a:r>
              <a:rPr lang="en-US" altLang="zh-CN" b="1" baseline="9000" dirty="0">
                <a:solidFill>
                  <a:srgbClr val="FF0000"/>
                </a:solidFill>
                <a:latin typeface="Times New Roman" panose="02020603050405020304" pitchFamily="18" charset="0"/>
                <a:sym typeface="+mn-ea"/>
              </a:rPr>
              <a:t>…</a:t>
            </a:r>
            <a:r>
              <a:rPr lang="en-US" altLang="zh-CN" b="1" dirty="0">
                <a:solidFill>
                  <a:srgbClr val="FF0000"/>
                </a:solidFill>
                <a:latin typeface="Times New Roman" panose="02020603050405020304" pitchFamily="18" charset="0"/>
                <a:sym typeface="+mn-ea"/>
              </a:rPr>
              <a:t>, </a:t>
            </a:r>
            <a:r>
              <a:rPr lang="en-US" altLang="zh-CN" b="1" i="1" dirty="0">
                <a:solidFill>
                  <a:srgbClr val="FF0000"/>
                </a:solidFill>
                <a:latin typeface="Times New Roman" panose="02020603050405020304" pitchFamily="18" charset="0"/>
                <a:sym typeface="+mn-ea"/>
              </a:rPr>
              <a:t>x</a:t>
            </a:r>
            <a:r>
              <a:rPr lang="en-US" altLang="zh-CN" b="1" i="1" baseline="-25000" dirty="0">
                <a:solidFill>
                  <a:srgbClr val="FF0000"/>
                </a:solidFill>
                <a:latin typeface="Times New Roman" panose="02020603050405020304" pitchFamily="18" charset="0"/>
                <a:sym typeface="+mn-ea"/>
              </a:rPr>
              <a:t>n</a:t>
            </a:r>
            <a:r>
              <a:rPr lang="en-US" altLang="zh-CN" b="1" dirty="0">
                <a:solidFill>
                  <a:srgbClr val="FF0000"/>
                </a:solidFill>
                <a:latin typeface="Times New Roman" panose="02020603050405020304" pitchFamily="18" charset="0"/>
                <a:sym typeface="+mn-ea"/>
              </a:rPr>
              <a:t>)</a:t>
            </a:r>
            <a:endParaRPr lang="en-US" altLang="zh-CN" b="1" dirty="0">
              <a:solidFill>
                <a:srgbClr val="FF0000"/>
              </a:solidFill>
              <a:latin typeface="Times New Roman" panose="02020603050405020304" pitchFamily="18" charset="0"/>
              <a:sym typeface="+mn-ea"/>
            </a:endParaRPr>
          </a:p>
          <a:p>
            <a:pPr marL="533400" indent="-533400" eaLnBrk="1" hangingPunct="1"/>
            <a:r>
              <a:rPr lang="zh-CN" altLang="en-US" b="1" dirty="0">
                <a:latin typeface="Times New Roman" panose="02020603050405020304" pitchFamily="18" charset="0"/>
                <a:sym typeface="+mn-ea"/>
              </a:rPr>
              <a:t>谓词名 </a:t>
            </a:r>
            <a:r>
              <a:rPr lang="en-US" altLang="zh-CN" b="1" i="1" dirty="0">
                <a:latin typeface="Times New Roman" panose="02020603050405020304" pitchFamily="18" charset="0"/>
                <a:sym typeface="+mn-ea"/>
              </a:rPr>
              <a:t>P</a:t>
            </a:r>
            <a:r>
              <a:rPr lang="zh-CN" altLang="en-US" dirty="0">
                <a:latin typeface="Times New Roman" panose="02020603050405020304" pitchFamily="18" charset="0"/>
                <a:sym typeface="+mn-ea"/>
              </a:rPr>
              <a:t>：刻画个体的性质、状态或个体间的关系。</a:t>
            </a:r>
            <a:endParaRPr lang="zh-CN" altLang="en-US" dirty="0">
              <a:latin typeface="Times New Roman" panose="02020603050405020304" pitchFamily="18" charset="0"/>
            </a:endParaRPr>
          </a:p>
          <a:p>
            <a:pPr marL="533400" indent="-533400" eaLnBrk="1" hangingPunct="1"/>
            <a:r>
              <a:rPr lang="zh-CN" altLang="en-US" smtClean="0">
                <a:solidFill>
                  <a:schemeClr val="tx1"/>
                </a:solidFill>
                <a:sym typeface="+mn-ea"/>
              </a:rPr>
              <a:t>比如</a:t>
            </a:r>
            <a:endParaRPr lang="en-US" altLang="zh-CN" smtClean="0">
              <a:solidFill>
                <a:schemeClr val="tx1"/>
              </a:solidFill>
            </a:endParaRPr>
          </a:p>
          <a:p>
            <a:pPr marL="285750" indent="-285750">
              <a:buFont typeface="Arial" panose="020B0704020202020204" pitchFamily="34" charset="0"/>
              <a:buChar char="•"/>
            </a:pPr>
            <a:r>
              <a:rPr lang="en-US" altLang="zh-CN" smtClean="0">
                <a:solidFill>
                  <a:schemeClr val="tx1"/>
                </a:solidFill>
                <a:sym typeface="+mn-ea"/>
              </a:rPr>
              <a:t>"</a:t>
            </a:r>
            <a:r>
              <a:rPr lang="zh-CN" altLang="en-US">
                <a:solidFill>
                  <a:schemeClr val="tx1"/>
                </a:solidFill>
                <a:sym typeface="+mn-ea"/>
              </a:rPr>
              <a:t>猫是动物</a:t>
            </a:r>
            <a:r>
              <a:rPr lang="en-US" altLang="zh-CN">
                <a:solidFill>
                  <a:schemeClr val="tx1"/>
                </a:solidFill>
                <a:sym typeface="+mn-ea"/>
              </a:rPr>
              <a:t>"</a:t>
            </a:r>
            <a:r>
              <a:rPr lang="zh-CN" altLang="en-US">
                <a:solidFill>
                  <a:schemeClr val="tx1"/>
                </a:solidFill>
                <a:sym typeface="+mn-ea"/>
              </a:rPr>
              <a:t>一句中的</a:t>
            </a:r>
            <a:r>
              <a:rPr lang="en-US" altLang="zh-CN">
                <a:solidFill>
                  <a:schemeClr val="tx1"/>
                </a:solidFill>
                <a:sym typeface="+mn-ea"/>
              </a:rPr>
              <a:t>"</a:t>
            </a:r>
            <a:r>
              <a:rPr lang="zh-CN" altLang="en-US">
                <a:solidFill>
                  <a:schemeClr val="tx1"/>
                </a:solidFill>
                <a:sym typeface="+mn-ea"/>
              </a:rPr>
              <a:t>是</a:t>
            </a:r>
            <a:r>
              <a:rPr lang="en-US" altLang="zh-CN">
                <a:solidFill>
                  <a:schemeClr val="tx1"/>
                </a:solidFill>
                <a:sym typeface="+mn-ea"/>
              </a:rPr>
              <a:t>"</a:t>
            </a:r>
            <a:r>
              <a:rPr lang="zh-CN" altLang="en-US">
                <a:solidFill>
                  <a:schemeClr val="tx1"/>
                </a:solidFill>
                <a:sym typeface="+mn-ea"/>
              </a:rPr>
              <a:t>就是一个谓词，而</a:t>
            </a:r>
            <a:r>
              <a:rPr lang="en-US" altLang="zh-CN">
                <a:solidFill>
                  <a:schemeClr val="tx1"/>
                </a:solidFill>
                <a:sym typeface="+mn-ea"/>
              </a:rPr>
              <a:t>"</a:t>
            </a:r>
            <a:r>
              <a:rPr lang="zh-CN" altLang="en-US">
                <a:solidFill>
                  <a:schemeClr val="tx1"/>
                </a:solidFill>
                <a:sym typeface="+mn-ea"/>
              </a:rPr>
              <a:t>猫</a:t>
            </a:r>
            <a:r>
              <a:rPr lang="en-US" altLang="zh-CN">
                <a:solidFill>
                  <a:schemeClr val="tx1"/>
                </a:solidFill>
                <a:sym typeface="+mn-ea"/>
              </a:rPr>
              <a:t>"</a:t>
            </a:r>
            <a:r>
              <a:rPr lang="zh-CN" altLang="en-US">
                <a:solidFill>
                  <a:schemeClr val="tx1"/>
                </a:solidFill>
                <a:sym typeface="+mn-ea"/>
              </a:rPr>
              <a:t>是客体。</a:t>
            </a:r>
            <a:endParaRPr lang="zh-CN" altLang="en-US">
              <a:solidFill>
                <a:schemeClr val="tx1"/>
              </a:solidFill>
            </a:endParaRPr>
          </a:p>
          <a:p>
            <a:pPr marL="285750" indent="-285750">
              <a:buFont typeface="Arial" panose="020B0704020202020204" pitchFamily="34" charset="0"/>
              <a:buChar char="•"/>
            </a:pPr>
            <a:r>
              <a:rPr lang="en-US" altLang="zh-CN">
                <a:solidFill>
                  <a:schemeClr val="tx1"/>
                </a:solidFill>
                <a:sym typeface="+mn-ea"/>
              </a:rPr>
              <a:t>"3 </a:t>
            </a:r>
            <a:r>
              <a:rPr lang="zh-CN" altLang="en-US">
                <a:solidFill>
                  <a:schemeClr val="tx1"/>
                </a:solidFill>
                <a:sym typeface="+mn-ea"/>
              </a:rPr>
              <a:t>大于 </a:t>
            </a:r>
            <a:r>
              <a:rPr lang="en-US" altLang="zh-CN">
                <a:solidFill>
                  <a:schemeClr val="tx1"/>
                </a:solidFill>
                <a:sym typeface="+mn-ea"/>
              </a:rPr>
              <a:t>2"</a:t>
            </a:r>
            <a:r>
              <a:rPr lang="zh-CN" altLang="en-US">
                <a:solidFill>
                  <a:schemeClr val="tx1"/>
                </a:solidFill>
                <a:sym typeface="+mn-ea"/>
              </a:rPr>
              <a:t>中</a:t>
            </a:r>
            <a:r>
              <a:rPr lang="en-US" altLang="zh-CN">
                <a:solidFill>
                  <a:schemeClr val="tx1"/>
                </a:solidFill>
                <a:sym typeface="+mn-ea"/>
              </a:rPr>
              <a:t>"</a:t>
            </a:r>
            <a:r>
              <a:rPr lang="zh-CN" altLang="en-US">
                <a:solidFill>
                  <a:schemeClr val="tx1"/>
                </a:solidFill>
                <a:sym typeface="+mn-ea"/>
              </a:rPr>
              <a:t>大于</a:t>
            </a:r>
            <a:r>
              <a:rPr lang="en-US" altLang="zh-CN">
                <a:solidFill>
                  <a:schemeClr val="tx1"/>
                </a:solidFill>
                <a:sym typeface="+mn-ea"/>
              </a:rPr>
              <a:t>"</a:t>
            </a:r>
            <a:r>
              <a:rPr lang="zh-CN" altLang="en-US">
                <a:solidFill>
                  <a:schemeClr val="tx1"/>
                </a:solidFill>
                <a:sym typeface="+mn-ea"/>
              </a:rPr>
              <a:t>是一个谓词。</a:t>
            </a:r>
            <a:endParaRPr lang="zh-CN" altLang="en-US">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2.1 </a:t>
            </a:r>
            <a:r>
              <a:rPr lang="zh-CN" altLang="en-US">
                <a:latin typeface="金山云技术体" charset="-122"/>
                <a:ea typeface="金山云技术体" charset="-122"/>
                <a:cs typeface="金山云技术体" charset="-122"/>
                <a:sym typeface="+mn-ea"/>
              </a:rPr>
              <a:t>谓词</a:t>
            </a:r>
            <a:endParaRPr lang="zh-CN" altLang="en-US"/>
          </a:p>
        </p:txBody>
      </p:sp>
      <p:sp>
        <p:nvSpPr>
          <p:cNvPr id="3" name="内容占位符 2"/>
          <p:cNvSpPr>
            <a:spLocks noGrp="1"/>
          </p:cNvSpPr>
          <p:nvPr>
            <p:ph idx="1"/>
          </p:nvPr>
        </p:nvSpPr>
        <p:spPr>
          <a:xfrm>
            <a:off x="264160" y="1292860"/>
            <a:ext cx="12279630" cy="5983605"/>
          </a:xfrm>
        </p:spPr>
        <p:txBody>
          <a:bodyPr>
            <a:normAutofit/>
          </a:bodyPr>
          <a:p>
            <a:pPr marL="533400" indent="-533400" eaLnBrk="1" hangingPunct="1">
              <a:lnSpc>
                <a:spcPct val="135000"/>
              </a:lnSpc>
              <a:spcBef>
                <a:spcPct val="0"/>
              </a:spcBef>
              <a:spcAft>
                <a:spcPts val="0"/>
              </a:spcAft>
            </a:pPr>
            <a:r>
              <a:rPr lang="zh-CN" altLang="en-US" b="1" dirty="0">
                <a:latin typeface="Times New Roman" panose="02020603050405020304" pitchFamily="18" charset="0"/>
                <a:sym typeface="+mn-ea"/>
              </a:rPr>
              <a:t>个体是常量：一个或者一组指定的个体。</a:t>
            </a:r>
            <a:endParaRPr lang="zh-CN" altLang="en-US" b="1" dirty="0">
              <a:latin typeface="Times New Roman" panose="02020603050405020304" pitchFamily="18" charset="0"/>
              <a:sym typeface="+mn-ea"/>
            </a:endParaRPr>
          </a:p>
          <a:p>
            <a:pPr marL="457200" lvl="1" indent="0" eaLnBrk="1" hangingPunct="1">
              <a:lnSpc>
                <a:spcPct val="135000"/>
              </a:lnSpc>
              <a:spcBef>
                <a:spcPct val="0"/>
              </a:spcBef>
              <a:spcAft>
                <a:spcPts val="0"/>
              </a:spcAft>
              <a:buFont typeface="Wingdings" panose="05000000000000000000" pitchFamily="2" charset="2"/>
              <a:buChar char="§"/>
            </a:pPr>
            <a:r>
              <a:rPr lang="en-US" altLang="zh-CN" sz="2055" b="1" dirty="0">
                <a:latin typeface="Times New Roman" panose="02020603050405020304" pitchFamily="18" charset="0"/>
                <a:sym typeface="+mn-ea"/>
              </a:rPr>
              <a:t> “</a:t>
            </a:r>
            <a:r>
              <a:rPr lang="zh-CN" altLang="en-US" sz="2055" b="1" dirty="0">
                <a:solidFill>
                  <a:schemeClr val="accent2"/>
                </a:solidFill>
                <a:latin typeface="Times New Roman" panose="02020603050405020304" pitchFamily="18" charset="0"/>
                <a:sym typeface="+mn-ea"/>
              </a:rPr>
              <a:t>老张是一个教师</a:t>
            </a:r>
            <a:r>
              <a:rPr lang="zh-CN" altLang="en-US" sz="2055" b="1" dirty="0">
                <a:latin typeface="Times New Roman" panose="02020603050405020304" pitchFamily="18" charset="0"/>
                <a:sym typeface="+mn-ea"/>
              </a:rPr>
              <a:t>”：一元谓词 </a:t>
            </a:r>
            <a:r>
              <a:rPr lang="en-US" altLang="zh-CN" sz="2055" b="1" i="1" dirty="0">
                <a:latin typeface="Times New Roman" panose="02020603050405020304" pitchFamily="18" charset="0"/>
                <a:sym typeface="+mn-ea"/>
              </a:rPr>
              <a:t>Teacher </a:t>
            </a:r>
            <a:r>
              <a:rPr lang="en-US" altLang="zh-CN" sz="2055" b="1" dirty="0">
                <a:latin typeface="Times New Roman" panose="02020603050405020304" pitchFamily="18" charset="0"/>
                <a:sym typeface="+mn-ea"/>
              </a:rPr>
              <a:t>(</a:t>
            </a:r>
            <a:r>
              <a:rPr lang="en-US" altLang="zh-CN" sz="2055" b="1" i="1" dirty="0">
                <a:latin typeface="Times New Roman" panose="02020603050405020304" pitchFamily="18" charset="0"/>
                <a:sym typeface="+mn-ea"/>
              </a:rPr>
              <a:t>Zhang</a:t>
            </a:r>
            <a:r>
              <a:rPr lang="en-US" altLang="zh-CN" sz="2055" b="1" dirty="0">
                <a:latin typeface="Times New Roman" panose="02020603050405020304" pitchFamily="18" charset="0"/>
                <a:sym typeface="+mn-ea"/>
              </a:rPr>
              <a:t>)</a:t>
            </a:r>
            <a:endParaRPr lang="en-US" altLang="zh-CN" sz="2055" b="1" dirty="0">
              <a:latin typeface="Times New Roman" panose="02020603050405020304" pitchFamily="18" charset="0"/>
            </a:endParaRPr>
          </a:p>
          <a:p>
            <a:pPr marL="457200" lvl="1" indent="0" eaLnBrk="1" hangingPunct="1">
              <a:lnSpc>
                <a:spcPct val="135000"/>
              </a:lnSpc>
              <a:spcBef>
                <a:spcPct val="0"/>
              </a:spcBef>
              <a:spcAft>
                <a:spcPts val="0"/>
              </a:spcAft>
              <a:buFont typeface="Wingdings" panose="05000000000000000000" pitchFamily="2" charset="2"/>
              <a:buChar char="§"/>
            </a:pPr>
            <a:r>
              <a:rPr lang="en-US" altLang="zh-CN" sz="2055" b="1" dirty="0">
                <a:latin typeface="Times New Roman" panose="02020603050405020304" pitchFamily="18" charset="0"/>
                <a:sym typeface="+mn-ea"/>
              </a:rPr>
              <a:t> “</a:t>
            </a:r>
            <a:r>
              <a:rPr lang="en-US" altLang="zh-CN" sz="2055" b="1" dirty="0">
                <a:solidFill>
                  <a:schemeClr val="accent2"/>
                </a:solidFill>
                <a:latin typeface="Times New Roman" panose="02020603050405020304" pitchFamily="18" charset="0"/>
                <a:sym typeface="+mn-ea"/>
              </a:rPr>
              <a:t>5&gt;3</a:t>
            </a:r>
            <a:r>
              <a:rPr lang="en-US" altLang="zh-CN" sz="2055" b="1" dirty="0">
                <a:latin typeface="Times New Roman" panose="02020603050405020304" pitchFamily="18" charset="0"/>
                <a:sym typeface="+mn-ea"/>
              </a:rPr>
              <a:t>” </a:t>
            </a:r>
            <a:r>
              <a:rPr lang="zh-CN" altLang="en-US" sz="2055" b="1" dirty="0">
                <a:latin typeface="Times New Roman" panose="02020603050405020304" pitchFamily="18" charset="0"/>
                <a:sym typeface="+mn-ea"/>
              </a:rPr>
              <a:t>：二元谓词 </a:t>
            </a:r>
            <a:r>
              <a:rPr lang="en-US" altLang="zh-CN" sz="2055" b="1" i="1" dirty="0">
                <a:latin typeface="Times New Roman" panose="02020603050405020304" pitchFamily="18" charset="0"/>
                <a:sym typeface="+mn-ea"/>
              </a:rPr>
              <a:t>Greater </a:t>
            </a:r>
            <a:r>
              <a:rPr lang="en-US" altLang="zh-CN" sz="2055" b="1" dirty="0">
                <a:latin typeface="Times New Roman" panose="02020603050405020304" pitchFamily="18" charset="0"/>
                <a:sym typeface="+mn-ea"/>
              </a:rPr>
              <a:t>(5, 3)</a:t>
            </a:r>
            <a:endParaRPr lang="en-US" altLang="zh-CN" sz="2055" b="1" dirty="0">
              <a:latin typeface="Times New Roman" panose="02020603050405020304" pitchFamily="18" charset="0"/>
            </a:endParaRPr>
          </a:p>
          <a:p>
            <a:pPr marL="457200" lvl="1" indent="0" eaLnBrk="1" hangingPunct="1">
              <a:lnSpc>
                <a:spcPct val="135000"/>
              </a:lnSpc>
              <a:spcBef>
                <a:spcPct val="0"/>
              </a:spcBef>
              <a:spcAft>
                <a:spcPts val="0"/>
              </a:spcAft>
              <a:buFont typeface="Wingdings" panose="05000000000000000000" pitchFamily="2" charset="2"/>
              <a:buChar char="§"/>
            </a:pPr>
            <a:r>
              <a:rPr lang="en-US" altLang="zh-CN" sz="2055" b="1" dirty="0">
                <a:latin typeface="Times New Roman" panose="02020603050405020304" pitchFamily="18" charset="0"/>
                <a:sym typeface="+mn-ea"/>
              </a:rPr>
              <a:t> “</a:t>
            </a:r>
            <a:r>
              <a:rPr lang="en-US" altLang="zh-CN" sz="2055" b="1" dirty="0">
                <a:solidFill>
                  <a:schemeClr val="accent2"/>
                </a:solidFill>
                <a:latin typeface="Times New Roman" panose="02020603050405020304" pitchFamily="18" charset="0"/>
                <a:sym typeface="+mn-ea"/>
              </a:rPr>
              <a:t>Smith</a:t>
            </a:r>
            <a:r>
              <a:rPr lang="zh-CN" altLang="en-US" sz="2055" b="1" dirty="0">
                <a:solidFill>
                  <a:schemeClr val="accent2"/>
                </a:solidFill>
                <a:latin typeface="Times New Roman" panose="02020603050405020304" pitchFamily="18" charset="0"/>
                <a:sym typeface="+mn-ea"/>
              </a:rPr>
              <a:t>作为一个工程师为</a:t>
            </a:r>
            <a:r>
              <a:rPr lang="en-US" altLang="zh-CN" sz="2055" b="1" dirty="0">
                <a:solidFill>
                  <a:schemeClr val="accent2"/>
                </a:solidFill>
                <a:latin typeface="Times New Roman" panose="02020603050405020304" pitchFamily="18" charset="0"/>
                <a:sym typeface="+mn-ea"/>
              </a:rPr>
              <a:t>IBM</a:t>
            </a:r>
            <a:r>
              <a:rPr lang="zh-CN" altLang="en-US" sz="2055" b="1" dirty="0">
                <a:solidFill>
                  <a:schemeClr val="accent2"/>
                </a:solidFill>
                <a:latin typeface="Times New Roman" panose="02020603050405020304" pitchFamily="18" charset="0"/>
                <a:sym typeface="+mn-ea"/>
              </a:rPr>
              <a:t>工作</a:t>
            </a:r>
            <a:r>
              <a:rPr lang="zh-CN" altLang="en-US" sz="2055" b="1" dirty="0">
                <a:latin typeface="Times New Roman" panose="02020603050405020304" pitchFamily="18" charset="0"/>
                <a:sym typeface="+mn-ea"/>
              </a:rPr>
              <a:t>”： 三元谓词 </a:t>
            </a:r>
            <a:r>
              <a:rPr lang="en-US" altLang="zh-CN" sz="2055" b="1" i="1" dirty="0">
                <a:latin typeface="Times New Roman" panose="02020603050405020304" pitchFamily="18" charset="0"/>
                <a:sym typeface="+mn-ea"/>
              </a:rPr>
              <a:t>Works </a:t>
            </a:r>
            <a:r>
              <a:rPr lang="en-US" altLang="zh-CN" sz="2055" b="1" dirty="0">
                <a:latin typeface="Times New Roman" panose="02020603050405020304" pitchFamily="18" charset="0"/>
                <a:sym typeface="+mn-ea"/>
              </a:rPr>
              <a:t>(</a:t>
            </a:r>
            <a:r>
              <a:rPr lang="en-US" altLang="zh-CN" sz="2055" b="1" i="1" dirty="0">
                <a:latin typeface="Times New Roman" panose="02020603050405020304" pitchFamily="18" charset="0"/>
                <a:sym typeface="+mn-ea"/>
              </a:rPr>
              <a:t>Smith</a:t>
            </a:r>
            <a:r>
              <a:rPr lang="en-US" altLang="zh-CN" sz="2055" b="1" dirty="0">
                <a:latin typeface="Times New Roman" panose="02020603050405020304" pitchFamily="18" charset="0"/>
                <a:sym typeface="+mn-ea"/>
              </a:rPr>
              <a:t>, </a:t>
            </a:r>
            <a:r>
              <a:rPr lang="en-US" altLang="zh-CN" sz="2055" b="1" i="1" dirty="0">
                <a:latin typeface="Times New Roman" panose="02020603050405020304" pitchFamily="18" charset="0"/>
                <a:sym typeface="+mn-ea"/>
              </a:rPr>
              <a:t>IBM</a:t>
            </a:r>
            <a:r>
              <a:rPr lang="en-US" altLang="zh-CN" sz="2055" b="1" dirty="0">
                <a:latin typeface="Times New Roman" panose="02020603050405020304" pitchFamily="18" charset="0"/>
                <a:sym typeface="+mn-ea"/>
              </a:rPr>
              <a:t>, </a:t>
            </a:r>
            <a:r>
              <a:rPr lang="en-US" altLang="zh-CN" sz="2055" b="1" i="1" dirty="0">
                <a:latin typeface="Times New Roman" panose="02020603050405020304" pitchFamily="18" charset="0"/>
                <a:sym typeface="+mn-ea"/>
              </a:rPr>
              <a:t>engineer</a:t>
            </a:r>
            <a:r>
              <a:rPr lang="en-US" altLang="zh-CN" sz="2055" b="1" dirty="0">
                <a:latin typeface="Times New Roman" panose="02020603050405020304" pitchFamily="18" charset="0"/>
                <a:sym typeface="+mn-ea"/>
              </a:rPr>
              <a:t>)</a:t>
            </a:r>
            <a:endParaRPr lang="en-US" altLang="zh-CN" sz="2055" b="1" dirty="0">
              <a:latin typeface="Times New Roman" panose="02020603050405020304" pitchFamily="18" charset="0"/>
            </a:endParaRPr>
          </a:p>
          <a:p>
            <a:pPr marL="533400" indent="-533400" eaLnBrk="1" hangingPunct="1">
              <a:lnSpc>
                <a:spcPct val="135000"/>
              </a:lnSpc>
              <a:spcBef>
                <a:spcPct val="0"/>
              </a:spcBef>
              <a:spcAft>
                <a:spcPts val="0"/>
              </a:spcAft>
            </a:pPr>
            <a:r>
              <a:rPr lang="zh-CN" altLang="en-US" b="1" dirty="0">
                <a:latin typeface="Times New Roman" panose="02020603050405020304" pitchFamily="18" charset="0"/>
                <a:sym typeface="+mn-ea"/>
              </a:rPr>
              <a:t>个体是变元（变量）：</a:t>
            </a:r>
            <a:r>
              <a:rPr lang="zh-CN" altLang="en-US" dirty="0">
                <a:latin typeface="Times New Roman" panose="02020603050405020304" pitchFamily="18" charset="0"/>
                <a:sym typeface="+mn-ea"/>
              </a:rPr>
              <a:t>没有指定的一个或者一组个体</a:t>
            </a:r>
            <a:endParaRPr lang="zh-CN" altLang="en-US" dirty="0">
              <a:latin typeface="Times New Roman" panose="02020603050405020304" pitchFamily="18" charset="0"/>
              <a:sym typeface="+mn-ea"/>
            </a:endParaRPr>
          </a:p>
          <a:p>
            <a:pPr marL="990600" lvl="1" indent="-533400" eaLnBrk="1" hangingPunct="1">
              <a:lnSpc>
                <a:spcPct val="135000"/>
              </a:lnSpc>
              <a:spcBef>
                <a:spcPct val="0"/>
              </a:spcBef>
              <a:spcAft>
                <a:spcPts val="0"/>
              </a:spcAft>
            </a:pPr>
            <a:r>
              <a:rPr lang="en-US" altLang="zh-CN" b="1" dirty="0">
                <a:latin typeface="Times New Roman" panose="02020603050405020304" pitchFamily="18" charset="0"/>
                <a:sym typeface="+mn-ea"/>
              </a:rPr>
              <a:t>“</a:t>
            </a:r>
            <a:r>
              <a:rPr lang="en-US" altLang="zh-CN" b="1" i="1" dirty="0">
                <a:solidFill>
                  <a:schemeClr val="accent2"/>
                </a:solidFill>
                <a:latin typeface="Times New Roman" panose="02020603050405020304" pitchFamily="18" charset="0"/>
                <a:sym typeface="+mn-ea"/>
              </a:rPr>
              <a:t>x</a:t>
            </a:r>
            <a:r>
              <a:rPr lang="en-US" altLang="zh-CN" b="1" dirty="0">
                <a:solidFill>
                  <a:schemeClr val="accent2"/>
                </a:solidFill>
                <a:latin typeface="Times New Roman" panose="02020603050405020304" pitchFamily="18" charset="0"/>
                <a:sym typeface="+mn-ea"/>
              </a:rPr>
              <a:t>&lt;5</a:t>
            </a:r>
            <a:r>
              <a:rPr lang="en-US" altLang="zh-CN" b="1" dirty="0">
                <a:latin typeface="Times New Roman" panose="02020603050405020304" pitchFamily="18" charset="0"/>
                <a:sym typeface="+mn-ea"/>
              </a:rPr>
              <a:t>” </a:t>
            </a:r>
            <a:r>
              <a:rPr lang="zh-CN" altLang="en-US" b="1" dirty="0">
                <a:latin typeface="宋体" pitchFamily="2" charset="-122"/>
                <a:sym typeface="+mn-ea"/>
              </a:rPr>
              <a:t>：</a:t>
            </a:r>
            <a:r>
              <a:rPr lang="en-US" altLang="zh-CN" b="1" i="1" dirty="0">
                <a:latin typeface="Times New Roman" panose="02020603050405020304" pitchFamily="18" charset="0"/>
                <a:sym typeface="+mn-ea"/>
              </a:rPr>
              <a:t>Less</a:t>
            </a:r>
            <a:r>
              <a:rPr lang="en-US" altLang="zh-CN" b="1" dirty="0">
                <a:latin typeface="Times New Roman" panose="02020603050405020304" pitchFamily="18" charset="0"/>
                <a:sym typeface="+mn-ea"/>
              </a:rPr>
              <a:t>(</a:t>
            </a:r>
            <a:r>
              <a:rPr lang="en-US" altLang="zh-CN" b="1" i="1" dirty="0">
                <a:latin typeface="Times New Roman" panose="02020603050405020304" pitchFamily="18" charset="0"/>
                <a:sym typeface="+mn-ea"/>
              </a:rPr>
              <a:t>x</a:t>
            </a:r>
            <a:r>
              <a:rPr lang="en-US" altLang="zh-CN" b="1" dirty="0">
                <a:latin typeface="Times New Roman" panose="02020603050405020304" pitchFamily="18" charset="0"/>
                <a:sym typeface="+mn-ea"/>
              </a:rPr>
              <a:t>, 5)</a:t>
            </a:r>
            <a:r>
              <a:rPr lang="en-US" altLang="zh-CN" b="1" dirty="0">
                <a:sym typeface="+mn-ea"/>
              </a:rPr>
              <a:t> </a:t>
            </a:r>
            <a:endParaRPr lang="en-US" altLang="zh-CN" b="1" dirty="0">
              <a:ea typeface="Times New Roman" panose="02020603050405020304" pitchFamily="18" charset="0"/>
            </a:endParaRPr>
          </a:p>
          <a:p>
            <a:pPr marL="533400" lvl="0" indent="-533400" eaLnBrk="1" hangingPunct="1">
              <a:lnSpc>
                <a:spcPct val="135000"/>
              </a:lnSpc>
              <a:spcBef>
                <a:spcPct val="0"/>
              </a:spcBef>
              <a:spcAft>
                <a:spcPts val="0"/>
              </a:spcAft>
            </a:pPr>
            <a:r>
              <a:rPr lang="zh-CN" altLang="en-US" b="1" dirty="0">
                <a:latin typeface="宋体" pitchFamily="2" charset="-122"/>
                <a:sym typeface="+mn-ea"/>
              </a:rPr>
              <a:t>个体是</a:t>
            </a:r>
            <a:r>
              <a:rPr lang="zh-CN" altLang="en-US" b="1" dirty="0">
                <a:solidFill>
                  <a:srgbClr val="0000FF"/>
                </a:solidFill>
                <a:latin typeface="宋体" pitchFamily="2" charset="-122"/>
                <a:sym typeface="+mn-ea"/>
              </a:rPr>
              <a:t>函数</a:t>
            </a:r>
            <a:r>
              <a:rPr lang="zh-CN" altLang="en-US" b="1" dirty="0">
                <a:latin typeface="宋体" pitchFamily="2" charset="-122"/>
                <a:sym typeface="+mn-ea"/>
              </a:rPr>
              <a:t>：</a:t>
            </a:r>
            <a:r>
              <a:rPr lang="zh-CN" altLang="en-US" dirty="0">
                <a:latin typeface="宋体" pitchFamily="2" charset="-122"/>
                <a:sym typeface="+mn-ea"/>
              </a:rPr>
              <a:t>一个个体到另一个个体的映射。</a:t>
            </a:r>
            <a:endParaRPr lang="zh-CN" altLang="en-US" dirty="0">
              <a:latin typeface="宋体" pitchFamily="2" charset="-122"/>
              <a:sym typeface="+mn-ea"/>
            </a:endParaRPr>
          </a:p>
          <a:p>
            <a:pPr marL="990600" lvl="1" indent="-533400" eaLnBrk="1" hangingPunct="1">
              <a:lnSpc>
                <a:spcPct val="135000"/>
              </a:lnSpc>
              <a:spcBef>
                <a:spcPct val="0"/>
              </a:spcBef>
              <a:spcAft>
                <a:spcPts val="0"/>
              </a:spcAft>
            </a:pPr>
            <a:r>
              <a:rPr lang="en-US" altLang="zh-CN" b="1" dirty="0">
                <a:latin typeface="Times New Roman" panose="02020603050405020304" pitchFamily="18" charset="0"/>
                <a:sym typeface="+mn-ea"/>
              </a:rPr>
              <a:t> “</a:t>
            </a:r>
            <a:r>
              <a:rPr lang="zh-CN" altLang="en-US" b="1" dirty="0">
                <a:solidFill>
                  <a:schemeClr val="accent2"/>
                </a:solidFill>
                <a:latin typeface="Times New Roman" panose="02020603050405020304" pitchFamily="18" charset="0"/>
                <a:sym typeface="+mn-ea"/>
              </a:rPr>
              <a:t>小李的父亲是教师</a:t>
            </a:r>
            <a:r>
              <a:rPr lang="zh-CN" altLang="en-US" b="1" dirty="0">
                <a:latin typeface="Times New Roman" panose="02020603050405020304" pitchFamily="18" charset="0"/>
                <a:sym typeface="+mn-ea"/>
              </a:rPr>
              <a:t>”：</a:t>
            </a:r>
            <a:r>
              <a:rPr lang="en-US" altLang="zh-CN" b="1" i="1" dirty="0">
                <a:latin typeface="Times New Roman" panose="02020603050405020304" pitchFamily="18" charset="0"/>
                <a:sym typeface="+mn-ea"/>
              </a:rPr>
              <a:t>Teacher</a:t>
            </a:r>
            <a:r>
              <a:rPr lang="en-US" altLang="zh-CN" b="1" dirty="0">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father</a:t>
            </a:r>
            <a:r>
              <a:rPr lang="en-US" altLang="zh-CN" b="1" dirty="0">
                <a:solidFill>
                  <a:srgbClr val="0000FF"/>
                </a:solidFill>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Li</a:t>
            </a:r>
            <a:r>
              <a:rPr lang="en-US" altLang="zh-CN" b="1" dirty="0">
                <a:solidFill>
                  <a:srgbClr val="0000FF"/>
                </a:solidFill>
                <a:latin typeface="Times New Roman" panose="02020603050405020304" pitchFamily="18" charset="0"/>
                <a:sym typeface="+mn-ea"/>
              </a:rPr>
              <a:t>) )</a:t>
            </a:r>
            <a:endParaRPr lang="en-US" altLang="zh-CN" b="1" dirty="0">
              <a:ea typeface="Times New Roman" panose="02020603050405020304" pitchFamily="18" charset="0"/>
            </a:endParaRPr>
          </a:p>
          <a:p>
            <a:pPr marL="533400" lvl="0" indent="-533400" eaLnBrk="1" hangingPunct="1">
              <a:lnSpc>
                <a:spcPct val="135000"/>
              </a:lnSpc>
              <a:spcBef>
                <a:spcPct val="0"/>
              </a:spcBef>
              <a:spcAft>
                <a:spcPts val="0"/>
              </a:spcAft>
            </a:pPr>
            <a:r>
              <a:rPr lang="zh-CN" altLang="en-US" b="1" dirty="0">
                <a:latin typeface="宋体" pitchFamily="2" charset="-122"/>
                <a:sym typeface="+mn-ea"/>
              </a:rPr>
              <a:t>个体是</a:t>
            </a:r>
            <a:r>
              <a:rPr lang="zh-CN" altLang="en-US" b="1" dirty="0">
                <a:solidFill>
                  <a:srgbClr val="0000FF"/>
                </a:solidFill>
                <a:latin typeface="宋体" pitchFamily="2" charset="-122"/>
                <a:sym typeface="+mn-ea"/>
              </a:rPr>
              <a:t>谓词</a:t>
            </a:r>
            <a:endParaRPr lang="zh-CN" altLang="en-US" b="1" dirty="0">
              <a:solidFill>
                <a:srgbClr val="0000FF"/>
              </a:solidFill>
              <a:latin typeface="宋体" pitchFamily="2" charset="-122"/>
              <a:sym typeface="+mn-ea"/>
            </a:endParaRPr>
          </a:p>
          <a:p>
            <a:pPr marL="990600" lvl="1" indent="-533400" eaLnBrk="1" hangingPunct="1">
              <a:lnSpc>
                <a:spcPct val="135000"/>
              </a:lnSpc>
              <a:spcBef>
                <a:spcPct val="0"/>
              </a:spcBef>
              <a:spcAft>
                <a:spcPts val="0"/>
              </a:spcAft>
            </a:pPr>
            <a:r>
              <a:rPr lang="en-US" altLang="zh-CN" sz="2055" b="1" dirty="0">
                <a:sym typeface="+mn-ea"/>
              </a:rPr>
              <a:t>“</a:t>
            </a:r>
            <a:r>
              <a:rPr lang="en-US" altLang="zh-CN" sz="2055" b="1" dirty="0">
                <a:solidFill>
                  <a:schemeClr val="accent2"/>
                </a:solidFill>
                <a:sym typeface="+mn-ea"/>
              </a:rPr>
              <a:t>Smith</a:t>
            </a:r>
            <a:r>
              <a:rPr lang="zh-CN" altLang="en-US" sz="2055" b="1" dirty="0">
                <a:solidFill>
                  <a:schemeClr val="accent2"/>
                </a:solidFill>
                <a:sym typeface="+mn-ea"/>
              </a:rPr>
              <a:t>作为一个工程师为</a:t>
            </a:r>
            <a:r>
              <a:rPr lang="en-US" altLang="zh-CN" sz="2055" b="1" dirty="0">
                <a:solidFill>
                  <a:schemeClr val="accent2"/>
                </a:solidFill>
                <a:sym typeface="+mn-ea"/>
              </a:rPr>
              <a:t>IBM</a:t>
            </a:r>
            <a:r>
              <a:rPr lang="zh-CN" altLang="en-US" sz="2055" b="1" dirty="0">
                <a:solidFill>
                  <a:schemeClr val="accent2"/>
                </a:solidFill>
                <a:sym typeface="+mn-ea"/>
              </a:rPr>
              <a:t>工作</a:t>
            </a:r>
            <a:r>
              <a:rPr lang="zh-CN" altLang="en-US" sz="2055" b="1" dirty="0">
                <a:sym typeface="+mn-ea"/>
              </a:rPr>
              <a:t>”：二阶</a:t>
            </a:r>
            <a:r>
              <a:rPr lang="zh-CN" altLang="en-US" sz="2055" b="1" dirty="0">
                <a:latin typeface="Times New Roman" panose="02020603050405020304" pitchFamily="18" charset="0"/>
                <a:sym typeface="+mn-ea"/>
              </a:rPr>
              <a:t>谓词  </a:t>
            </a:r>
            <a:r>
              <a:rPr lang="en-US" altLang="zh-CN" sz="2055" b="1" i="1" dirty="0">
                <a:latin typeface="Times New Roman" panose="02020603050405020304" pitchFamily="18" charset="0"/>
                <a:sym typeface="+mn-ea"/>
              </a:rPr>
              <a:t>Works </a:t>
            </a:r>
            <a:r>
              <a:rPr lang="en-US" altLang="zh-CN" sz="2055" b="1" dirty="0">
                <a:latin typeface="Times New Roman" panose="02020603050405020304" pitchFamily="18" charset="0"/>
                <a:sym typeface="+mn-ea"/>
              </a:rPr>
              <a:t>(</a:t>
            </a:r>
            <a:r>
              <a:rPr lang="en-US" altLang="zh-CN" sz="2055" b="1" i="1" dirty="0">
                <a:solidFill>
                  <a:srgbClr val="0000FF"/>
                </a:solidFill>
                <a:latin typeface="Times New Roman" panose="02020603050405020304" pitchFamily="18" charset="0"/>
                <a:sym typeface="+mn-ea"/>
              </a:rPr>
              <a:t>engineer</a:t>
            </a:r>
            <a:r>
              <a:rPr lang="en-US" altLang="zh-CN" sz="2055" b="1" dirty="0">
                <a:solidFill>
                  <a:srgbClr val="0000FF"/>
                </a:solidFill>
                <a:latin typeface="Times New Roman" panose="02020603050405020304" pitchFamily="18" charset="0"/>
                <a:sym typeface="+mn-ea"/>
              </a:rPr>
              <a:t> (</a:t>
            </a:r>
            <a:r>
              <a:rPr lang="en-US" altLang="zh-CN" sz="2055" b="1" i="1" dirty="0">
                <a:solidFill>
                  <a:srgbClr val="0000FF"/>
                </a:solidFill>
                <a:latin typeface="Times New Roman" panose="02020603050405020304" pitchFamily="18" charset="0"/>
                <a:sym typeface="+mn-ea"/>
              </a:rPr>
              <a:t>Smith</a:t>
            </a:r>
            <a:r>
              <a:rPr lang="en-US" altLang="zh-CN" sz="2055" b="1" dirty="0">
                <a:solidFill>
                  <a:srgbClr val="0000FF"/>
                </a:solidFill>
                <a:latin typeface="Times New Roman" panose="02020603050405020304" pitchFamily="18" charset="0"/>
                <a:sym typeface="+mn-ea"/>
              </a:rPr>
              <a:t>)</a:t>
            </a:r>
            <a:r>
              <a:rPr lang="en-US" altLang="zh-CN" sz="2055" b="1" dirty="0">
                <a:latin typeface="Times New Roman" panose="02020603050405020304" pitchFamily="18" charset="0"/>
                <a:sym typeface="+mn-ea"/>
              </a:rPr>
              <a:t>, </a:t>
            </a:r>
            <a:r>
              <a:rPr lang="en-US" altLang="zh-CN" sz="2055" b="1" i="1" dirty="0">
                <a:latin typeface="Times New Roman" panose="02020603050405020304" pitchFamily="18" charset="0"/>
                <a:sym typeface="+mn-ea"/>
              </a:rPr>
              <a:t>IBM</a:t>
            </a:r>
            <a:r>
              <a:rPr lang="en-US" altLang="zh-CN" sz="2055" b="1" dirty="0">
                <a:latin typeface="Times New Roman" panose="02020603050405020304" pitchFamily="18" charset="0"/>
                <a:sym typeface="+mn-ea"/>
              </a:rPr>
              <a:t>)</a:t>
            </a:r>
            <a:endParaRPr lang="en-US" altLang="zh-CN" sz="2055" b="1" dirty="0">
              <a:latin typeface="Times New Roman" panose="02020603050405020304" pitchFamily="18" charset="0"/>
            </a:endParaRPr>
          </a:p>
          <a:p>
            <a:pPr marL="990600" lvl="1" indent="-533400" eaLnBrk="1" hangingPunct="1">
              <a:lnSpc>
                <a:spcPct val="135000"/>
              </a:lnSpc>
              <a:spcBef>
                <a:spcPct val="0"/>
              </a:spcBef>
              <a:spcAft>
                <a:spcPts val="0"/>
              </a:spcAft>
            </a:pPr>
            <a:endParaRPr lang="zh-CN" altLang="en-US" dirty="0">
              <a:latin typeface="宋体" pitchFamily="2" charset="-122"/>
            </a:endParaRPr>
          </a:p>
          <a:p>
            <a:pPr marL="533400" lvl="0" indent="-533400" eaLnBrk="1" hangingPunct="1">
              <a:lnSpc>
                <a:spcPct val="135000"/>
              </a:lnSpc>
              <a:spcBef>
                <a:spcPct val="0"/>
              </a:spcBef>
              <a:spcAft>
                <a:spcPts val="0"/>
              </a:spcAft>
            </a:pPr>
            <a:endParaRPr lang="zh-CN" altLang="en-US"/>
          </a:p>
        </p:txBody>
      </p:sp>
      <p:sp>
        <p:nvSpPr>
          <p:cNvPr id="5" name="矩形 4"/>
          <p:cNvSpPr/>
          <p:nvPr/>
        </p:nvSpPr>
        <p:spPr>
          <a:xfrm>
            <a:off x="4665345" y="1918970"/>
            <a:ext cx="2266315" cy="5283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41980" y="2447290"/>
            <a:ext cx="1782445" cy="2432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6706870" y="2728595"/>
            <a:ext cx="3718560" cy="528320"/>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2399030" y="3872865"/>
            <a:ext cx="2266315" cy="5283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4544695" y="4924425"/>
            <a:ext cx="3718560" cy="528320"/>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7239635" y="5975985"/>
            <a:ext cx="3410585" cy="528320"/>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bldLvl="0" animBg="1"/>
      <p:bldP spid="6" grpId="1" animBg="1"/>
      <p:bldP spid="7" grpId="0" bldLvl="0" animBg="1"/>
      <p:bldP spid="7" grpId="1" animBg="1"/>
      <p:bldP spid="8" grpId="0" bldLvl="0" animBg="1"/>
      <p:bldP spid="8" grpId="1" animBg="1"/>
      <p:bldP spid="9" grpId="0" bldLvl="0" animBg="1"/>
      <p:bldP spid="9" grpId="1" animBg="1"/>
      <p:bldP spid="10" grpId="0" bldLvl="0" animBg="1"/>
      <p:bldP spid="1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2.1 </a:t>
            </a:r>
            <a:r>
              <a:rPr lang="zh-CN" altLang="en-US">
                <a:latin typeface="金山云技术体" charset="-122"/>
                <a:ea typeface="金山云技术体" charset="-122"/>
                <a:cs typeface="金山云技术体" charset="-122"/>
                <a:sym typeface="+mn-ea"/>
              </a:rPr>
              <a:t>谓词</a:t>
            </a:r>
            <a:r>
              <a:rPr lang="zh-CN" altLang="en-US">
                <a:latin typeface="金山云技术体" charset="-122"/>
                <a:ea typeface="金山云技术体" charset="-122"/>
                <a:cs typeface="金山云技术体" charset="-122"/>
                <a:sym typeface="+mn-ea"/>
              </a:rPr>
              <a:t>公式</a:t>
            </a:r>
            <a:endParaRPr lang="zh-CN" altLang="en-US">
              <a:latin typeface="金山云技术体" charset="-122"/>
              <a:ea typeface="金山云技术体" charset="-122"/>
              <a:cs typeface="金山云技术体" charset="-122"/>
              <a:sym typeface="+mn-ea"/>
            </a:endParaRPr>
          </a:p>
        </p:txBody>
      </p:sp>
      <p:sp>
        <p:nvSpPr>
          <p:cNvPr id="3" name="内容占位符 2"/>
          <p:cNvSpPr>
            <a:spLocks noGrp="1"/>
          </p:cNvSpPr>
          <p:nvPr>
            <p:ph idx="1"/>
          </p:nvPr>
        </p:nvSpPr>
        <p:spPr>
          <a:xfrm>
            <a:off x="173990" y="1083945"/>
            <a:ext cx="12279630" cy="5983605"/>
          </a:xfrm>
        </p:spPr>
        <p:txBody>
          <a:bodyPr>
            <a:normAutofit/>
          </a:bodyPr>
          <a:p>
            <a:pPr marL="990600" lvl="1" indent="-533400" eaLnBrk="1" hangingPunct="1"/>
            <a:endParaRPr lang="zh-CN" altLang="en-US" dirty="0">
              <a:latin typeface="宋体" pitchFamily="2" charset="-122"/>
            </a:endParaRPr>
          </a:p>
          <a:p>
            <a:pPr marL="533400" lvl="0" indent="-533400" eaLnBrk="1" hangingPunct="1"/>
            <a:r>
              <a:rPr lang="zh-CN" altLang="en-US"/>
              <a:t>连接</a:t>
            </a:r>
            <a:r>
              <a:rPr lang="zh-CN" altLang="en-US"/>
              <a:t>词</a:t>
            </a:r>
            <a:endParaRPr lang="zh-CN" altLang="en-US"/>
          </a:p>
          <a:p>
            <a:pPr marL="990600" lvl="1" indent="-533400" eaLnBrk="1" hangingPunct="1"/>
            <a:r>
              <a:rPr lang="zh-CN" altLang="en-US"/>
              <a:t>﹁： “否定” </a:t>
            </a:r>
            <a:r>
              <a:rPr lang="en-US" altLang="zh-CN"/>
              <a:t>---</a:t>
            </a:r>
            <a:r>
              <a:rPr lang="zh-CN" altLang="en-US"/>
              <a:t> </a:t>
            </a:r>
            <a:r>
              <a:rPr lang="en-US" altLang="zh-CN"/>
              <a:t>    </a:t>
            </a:r>
            <a:r>
              <a:rPr lang="zh-CN" altLang="en-US"/>
              <a:t>非</a:t>
            </a:r>
            <a:endParaRPr lang="zh-CN" altLang="en-US"/>
          </a:p>
          <a:p>
            <a:pPr marL="990600" lvl="1" indent="-533400" eaLnBrk="1" hangingPunct="1"/>
            <a:r>
              <a:rPr lang="zh-CN" altLang="en-US"/>
              <a:t>∨： “析取”</a:t>
            </a:r>
            <a:r>
              <a:rPr lang="en-US" altLang="zh-CN"/>
              <a:t>---      </a:t>
            </a:r>
            <a:r>
              <a:rPr lang="zh-CN" altLang="en-US"/>
              <a:t>或</a:t>
            </a:r>
            <a:endParaRPr lang="zh-CN" altLang="en-US"/>
          </a:p>
          <a:p>
            <a:pPr marL="990600" lvl="1" indent="-533400" eaLnBrk="1" hangingPunct="1"/>
            <a:r>
              <a:rPr lang="zh-CN" altLang="en-US"/>
              <a:t>∧： “合取”</a:t>
            </a:r>
            <a:r>
              <a:rPr lang="en-US" altLang="zh-CN"/>
              <a:t>---      </a:t>
            </a:r>
            <a:r>
              <a:rPr lang="zh-CN" altLang="en-US"/>
              <a:t>与</a:t>
            </a:r>
            <a:endParaRPr lang="zh-CN" altLang="en-US"/>
          </a:p>
          <a:p>
            <a:pPr marL="990600" lvl="1" indent="-533400" eaLnBrk="1" hangingPunct="1"/>
            <a:r>
              <a:rPr lang="en-US" altLang="en-US" dirty="0">
                <a:sym typeface="+mn-ea"/>
              </a:rPr>
              <a:t>→</a:t>
            </a:r>
            <a:r>
              <a:rPr lang="zh-CN" altLang="en-US" dirty="0">
                <a:latin typeface="宋体" pitchFamily="2" charset="-122"/>
                <a:sym typeface="+mn-ea"/>
              </a:rPr>
              <a:t>：</a:t>
            </a:r>
            <a:r>
              <a:rPr lang="zh-CN" altLang="en-US" dirty="0">
                <a:latin typeface="Times New Roman" panose="02020603050405020304" pitchFamily="18" charset="0"/>
                <a:sym typeface="+mn-ea"/>
              </a:rPr>
              <a:t>“</a:t>
            </a:r>
            <a:r>
              <a:rPr lang="zh-CN" altLang="en-US" dirty="0">
                <a:latin typeface="宋体" pitchFamily="2" charset="-122"/>
                <a:sym typeface="+mn-ea"/>
              </a:rPr>
              <a:t>蕴含</a:t>
            </a:r>
            <a:r>
              <a:rPr lang="zh-CN" altLang="en-US" dirty="0">
                <a:latin typeface="Times New Roman" panose="02020603050405020304" pitchFamily="18" charset="0"/>
                <a:sym typeface="+mn-ea"/>
              </a:rPr>
              <a:t>”</a:t>
            </a:r>
            <a:r>
              <a:rPr lang="en-US" altLang="zh-CN" dirty="0">
                <a:latin typeface="Times New Roman" panose="02020603050405020304" pitchFamily="18" charset="0"/>
                <a:sym typeface="+mn-ea"/>
              </a:rPr>
              <a:t>  ---       </a:t>
            </a:r>
            <a:r>
              <a:rPr lang="zh-CN" altLang="en-US" dirty="0">
                <a:latin typeface="宋体" pitchFamily="2" charset="-122"/>
                <a:sym typeface="+mn-ea"/>
              </a:rPr>
              <a:t>条件</a:t>
            </a:r>
            <a:endParaRPr lang="zh-CN" altLang="en-US" dirty="0">
              <a:latin typeface="宋体" pitchFamily="2" charset="-122"/>
              <a:sym typeface="+mn-ea"/>
            </a:endParaRPr>
          </a:p>
          <a:p>
            <a:pPr marL="990600" lvl="1" indent="-533400" eaLnBrk="1" hangingPunct="1"/>
            <a:r>
              <a:rPr lang="zh-CN" altLang="en-US" dirty="0">
                <a:latin typeface="Times New Roman" panose="02020603050405020304" pitchFamily="18" charset="0"/>
                <a:sym typeface="Wingdings 3" panose="05040102010807070707" pitchFamily="18" charset="2"/>
              </a:rPr>
              <a:t>  </a:t>
            </a:r>
            <a:r>
              <a:rPr lang="zh-CN" altLang="en-US" dirty="0">
                <a:latin typeface="宋体" pitchFamily="2" charset="-122"/>
                <a:sym typeface="+mn-ea"/>
              </a:rPr>
              <a:t>：</a:t>
            </a:r>
            <a:r>
              <a:rPr lang="zh-CN" altLang="en-US" dirty="0">
                <a:latin typeface="Times New Roman" panose="02020603050405020304" pitchFamily="18" charset="0"/>
                <a:sym typeface="+mn-ea"/>
              </a:rPr>
              <a:t>“</a:t>
            </a:r>
            <a:r>
              <a:rPr lang="zh-CN" altLang="en-US" dirty="0">
                <a:latin typeface="宋体" pitchFamily="2" charset="-122"/>
                <a:sym typeface="+mn-ea"/>
              </a:rPr>
              <a:t>等价</a:t>
            </a:r>
            <a:r>
              <a:rPr lang="zh-CN" altLang="en-US" dirty="0">
                <a:latin typeface="Times New Roman" panose="02020603050405020304" pitchFamily="18" charset="0"/>
                <a:sym typeface="+mn-ea"/>
              </a:rPr>
              <a:t>”</a:t>
            </a:r>
            <a:r>
              <a:rPr lang="en-US" altLang="zh-CN" dirty="0">
                <a:latin typeface="Times New Roman" panose="02020603050405020304" pitchFamily="18" charset="0"/>
                <a:sym typeface="+mn-ea"/>
              </a:rPr>
              <a:t>  ---       </a:t>
            </a:r>
            <a:r>
              <a:rPr lang="zh-CN" altLang="en-US" dirty="0">
                <a:latin typeface="宋体" pitchFamily="2" charset="-122"/>
                <a:sym typeface="+mn-ea"/>
              </a:rPr>
              <a:t>双条件</a:t>
            </a:r>
            <a:endParaRPr lang="zh-CN" altLang="en-US" dirty="0">
              <a:latin typeface="宋体" pitchFamily="2" charset="-122"/>
            </a:endParaRPr>
          </a:p>
          <a:p>
            <a:pPr marL="990600" lvl="1" indent="-533400" eaLnBrk="1" hangingPunct="1"/>
            <a:endParaRPr lang="zh-CN" altLang="en-US" dirty="0">
              <a:latin typeface="宋体" pitchFamily="2" charset="-122"/>
              <a:sym typeface="+mn-ea"/>
            </a:endParaRPr>
          </a:p>
          <a:p>
            <a:pPr marL="990600" lvl="1" indent="-533400" eaLnBrk="1" hangingPunct="1"/>
            <a:r>
              <a:rPr lang="en-US" altLang="zh-CN" b="1" dirty="0">
                <a:latin typeface="Times New Roman" panose="02020603050405020304" pitchFamily="18" charset="0"/>
                <a:sym typeface="+mn-ea"/>
              </a:rPr>
              <a:t>“</a:t>
            </a:r>
            <a:r>
              <a:rPr lang="zh-CN" altLang="en-US" b="1" dirty="0">
                <a:solidFill>
                  <a:schemeClr val="accent2"/>
                </a:solidFill>
                <a:latin typeface="Times New Roman" panose="02020603050405020304" pitchFamily="18" charset="0"/>
                <a:sym typeface="+mn-ea"/>
              </a:rPr>
              <a:t>机器人不在</a:t>
            </a:r>
            <a:r>
              <a:rPr lang="en-US" altLang="zh-CN" b="1" dirty="0">
                <a:solidFill>
                  <a:schemeClr val="accent2"/>
                </a:solidFill>
                <a:latin typeface="Times New Roman" panose="02020603050405020304" pitchFamily="18" charset="0"/>
                <a:sym typeface="+mn-ea"/>
              </a:rPr>
              <a:t>2</a:t>
            </a:r>
            <a:r>
              <a:rPr lang="zh-CN" altLang="en-US" b="1" dirty="0">
                <a:solidFill>
                  <a:schemeClr val="accent2"/>
                </a:solidFill>
                <a:latin typeface="Times New Roman" panose="02020603050405020304" pitchFamily="18" charset="0"/>
                <a:sym typeface="+mn-ea"/>
              </a:rPr>
              <a:t>号房间</a:t>
            </a:r>
            <a:r>
              <a:rPr lang="zh-CN" altLang="en-US" b="1" dirty="0">
                <a:latin typeface="Times New Roman" panose="02020603050405020304" pitchFamily="18" charset="0"/>
                <a:sym typeface="+mn-ea"/>
              </a:rPr>
              <a:t>”：</a:t>
            </a:r>
            <a:r>
              <a:rPr lang="en-US" altLang="zh-CN" b="1" dirty="0">
                <a:solidFill>
                  <a:srgbClr val="0000FF"/>
                </a:solidFill>
                <a:latin typeface="Times New Roman" panose="02020603050405020304" pitchFamily="18" charset="0"/>
                <a:sym typeface="+mn-ea"/>
              </a:rPr>
              <a:t>﹁ </a:t>
            </a:r>
            <a:r>
              <a:rPr lang="en-US" altLang="zh-CN" b="1" i="1" dirty="0">
                <a:latin typeface="Times New Roman" panose="02020603050405020304" pitchFamily="18" charset="0"/>
                <a:sym typeface="+mn-ea"/>
              </a:rPr>
              <a:t>Inroom</a:t>
            </a:r>
            <a:r>
              <a:rPr lang="en-US" altLang="zh-CN" b="1" dirty="0">
                <a:latin typeface="Times New Roman" panose="02020603050405020304" pitchFamily="18" charset="0"/>
                <a:sym typeface="+mn-ea"/>
              </a:rPr>
              <a:t> (</a:t>
            </a:r>
            <a:r>
              <a:rPr lang="en-US" altLang="zh-CN" b="1" i="1" dirty="0">
                <a:latin typeface="Times New Roman" panose="02020603050405020304" pitchFamily="18" charset="0"/>
                <a:sym typeface="+mn-ea"/>
              </a:rPr>
              <a:t>robot</a:t>
            </a:r>
            <a:r>
              <a:rPr lang="en-US" altLang="zh-CN" b="1" dirty="0">
                <a:latin typeface="Times New Roman" panose="02020603050405020304" pitchFamily="18" charset="0"/>
                <a:sym typeface="+mn-ea"/>
              </a:rPr>
              <a:t>, </a:t>
            </a:r>
            <a:r>
              <a:rPr lang="en-US" altLang="zh-CN" b="1" i="1" dirty="0">
                <a:latin typeface="Times New Roman" panose="02020603050405020304" pitchFamily="18" charset="0"/>
                <a:sym typeface="+mn-ea"/>
              </a:rPr>
              <a:t>r</a:t>
            </a:r>
            <a:r>
              <a:rPr lang="en-US" altLang="zh-CN" b="1" dirty="0">
                <a:latin typeface="Times New Roman" panose="02020603050405020304" pitchFamily="18" charset="0"/>
                <a:sym typeface="+mn-ea"/>
              </a:rPr>
              <a:t>2)</a:t>
            </a:r>
            <a:endParaRPr lang="en-US" altLang="zh-CN" b="1" dirty="0">
              <a:latin typeface="Times New Roman" panose="02020603050405020304" pitchFamily="18" charset="0"/>
              <a:sym typeface="+mn-ea"/>
            </a:endParaRPr>
          </a:p>
          <a:p>
            <a:pPr marL="990600" lvl="1" indent="-533400" eaLnBrk="1" hangingPunct="1"/>
            <a:r>
              <a:rPr lang="en-US" altLang="zh-CN" sz="2400" b="1" noProof="0">
                <a:ln>
                  <a:noFill/>
                </a:ln>
                <a:solidFill>
                  <a:schemeClr val="tx1"/>
                </a:solidFill>
                <a:effectLst/>
                <a:uLnTx/>
                <a:uFillTx/>
                <a:latin typeface="Arial" panose="020B0704020202020204" pitchFamily="34" charset="0"/>
                <a:ea typeface="宋体" pitchFamily="2" charset="-122"/>
                <a:sym typeface="+mn-ea"/>
              </a:rPr>
              <a:t>“</a:t>
            </a:r>
            <a:r>
              <a:rPr lang="zh-CN" altLang="en-US" sz="2400" b="1" noProof="0">
                <a:ln>
                  <a:noFill/>
                </a:ln>
                <a:solidFill>
                  <a:schemeClr val="accent2"/>
                </a:solidFill>
                <a:effectLst/>
                <a:uLnTx/>
                <a:uFillTx/>
                <a:latin typeface="Arial" panose="020B0704020202020204" pitchFamily="34" charset="0"/>
                <a:ea typeface="宋体" pitchFamily="2" charset="-122"/>
                <a:sym typeface="+mn-ea"/>
              </a:rPr>
              <a:t>我喜欢音乐和绘画</a:t>
            </a:r>
            <a:r>
              <a:rPr lang="zh-CN" altLang="en-US" sz="2400" b="1" noProof="0">
                <a:ln>
                  <a:noFill/>
                </a:ln>
                <a:solidFill>
                  <a:schemeClr val="tx1"/>
                </a:solidFill>
                <a:effectLst/>
                <a:uLnTx/>
                <a:uFillTx/>
                <a:latin typeface="Arial" panose="020B0704020202020204" pitchFamily="34" charset="0"/>
                <a:ea typeface="宋体" pitchFamily="2" charset="-122"/>
                <a:sym typeface="+mn-ea"/>
              </a:rPr>
              <a:t>”：</a:t>
            </a:r>
            <a:r>
              <a:rPr lang="zh-CN" altLang="en-US" sz="2400" b="1" noProof="0">
                <a:ln>
                  <a:noFill/>
                </a:ln>
                <a:solidFill>
                  <a:schemeClr val="tx1"/>
                </a:solidFill>
                <a:effectLst/>
                <a:uLnTx/>
                <a:uFillTx/>
                <a:latin typeface="Times New Roman" panose="02020603050405020304" pitchFamily="18" charset="0"/>
                <a:ea typeface="宋体" pitchFamily="2" charset="-122"/>
                <a:sym typeface="+mn-ea"/>
              </a:rPr>
              <a:t>  </a:t>
            </a:r>
            <a:r>
              <a:rPr lang="en-US" altLang="zh-CN" sz="2400" b="1" i="1" noProof="0">
                <a:ln>
                  <a:noFill/>
                </a:ln>
                <a:solidFill>
                  <a:schemeClr val="tx1"/>
                </a:solidFill>
                <a:effectLst/>
                <a:uLnTx/>
                <a:uFillTx/>
                <a:latin typeface="Times New Roman" panose="02020603050405020304" pitchFamily="18" charset="0"/>
                <a:ea typeface="宋体" pitchFamily="2" charset="-122"/>
                <a:sym typeface="+mn-ea"/>
              </a:rPr>
              <a:t>Like </a:t>
            </a:r>
            <a:r>
              <a:rPr lang="en-US" altLang="zh-CN" sz="2400" b="1" noProof="0">
                <a:ln>
                  <a:noFill/>
                </a:ln>
                <a:solidFill>
                  <a:schemeClr val="tx1"/>
                </a:solidFill>
                <a:effectLst/>
                <a:uLnTx/>
                <a:uFillTx/>
                <a:latin typeface="Times New Roman" panose="02020603050405020304" pitchFamily="18" charset="0"/>
                <a:ea typeface="宋体" pitchFamily="2" charset="-122"/>
                <a:sym typeface="+mn-ea"/>
              </a:rPr>
              <a:t>(</a:t>
            </a:r>
            <a:r>
              <a:rPr lang="en-US" altLang="zh-CN" sz="2400" b="1" i="1" noProof="0">
                <a:ln>
                  <a:noFill/>
                </a:ln>
                <a:solidFill>
                  <a:schemeClr val="tx1"/>
                </a:solidFill>
                <a:effectLst/>
                <a:uLnTx/>
                <a:uFillTx/>
                <a:latin typeface="Times New Roman" panose="02020603050405020304" pitchFamily="18" charset="0"/>
                <a:ea typeface="宋体" pitchFamily="2" charset="-122"/>
                <a:sym typeface="+mn-ea"/>
              </a:rPr>
              <a:t>I</a:t>
            </a:r>
            <a:r>
              <a:rPr lang="en-US" altLang="zh-CN" sz="2400" b="1" noProof="0">
                <a:ln>
                  <a:noFill/>
                </a:ln>
                <a:solidFill>
                  <a:schemeClr val="tx1"/>
                </a:solidFill>
                <a:effectLst/>
                <a:uLnTx/>
                <a:uFillTx/>
                <a:latin typeface="Times New Roman" panose="02020603050405020304" pitchFamily="18" charset="0"/>
                <a:ea typeface="宋体" pitchFamily="2" charset="-122"/>
                <a:sym typeface="+mn-ea"/>
              </a:rPr>
              <a:t>, </a:t>
            </a:r>
            <a:r>
              <a:rPr lang="en-US" altLang="zh-CN" sz="2400" b="1" i="1" noProof="0">
                <a:ln>
                  <a:noFill/>
                </a:ln>
                <a:solidFill>
                  <a:schemeClr val="tx1"/>
                </a:solidFill>
                <a:effectLst/>
                <a:uLnTx/>
                <a:uFillTx/>
                <a:latin typeface="Times New Roman" panose="02020603050405020304" pitchFamily="18" charset="0"/>
                <a:ea typeface="宋体" pitchFamily="2" charset="-122"/>
                <a:sym typeface="+mn-ea"/>
              </a:rPr>
              <a:t>music</a:t>
            </a:r>
            <a:r>
              <a:rPr lang="en-US" altLang="zh-CN" sz="2400" b="1" noProof="0">
                <a:ln>
                  <a:noFill/>
                </a:ln>
                <a:solidFill>
                  <a:schemeClr val="tx1"/>
                </a:solidFill>
                <a:effectLst/>
                <a:uLnTx/>
                <a:uFillTx/>
                <a:latin typeface="Times New Roman" panose="02020603050405020304" pitchFamily="18" charset="0"/>
                <a:ea typeface="宋体" pitchFamily="2" charset="-122"/>
                <a:sym typeface="+mn-ea"/>
              </a:rPr>
              <a:t>) </a:t>
            </a:r>
            <a:r>
              <a:rPr lang="el-GR" altLang="zh-CN" sz="2400" b="1" noProof="0">
                <a:ln>
                  <a:noFill/>
                </a:ln>
                <a:solidFill>
                  <a:srgbClr val="0000FF"/>
                </a:solidFill>
                <a:effectLst/>
                <a:uLnTx/>
                <a:uFillTx/>
                <a:latin typeface="Times New Roman" panose="02020603050405020304" pitchFamily="18" charset="0"/>
                <a:ea typeface="宋体" pitchFamily="2" charset="-122"/>
                <a:sym typeface="+mn-ea"/>
              </a:rPr>
              <a:t>∧</a:t>
            </a:r>
            <a:r>
              <a:rPr lang="en-US" altLang="zh-CN" sz="2400" b="1" noProof="0">
                <a:ln>
                  <a:noFill/>
                </a:ln>
                <a:solidFill>
                  <a:schemeClr val="tx1"/>
                </a:solidFill>
                <a:effectLst/>
                <a:uLnTx/>
                <a:uFillTx/>
                <a:latin typeface="Times New Roman" panose="02020603050405020304" pitchFamily="18" charset="0"/>
                <a:ea typeface="宋体" pitchFamily="2" charset="-122"/>
                <a:sym typeface="+mn-ea"/>
              </a:rPr>
              <a:t> </a:t>
            </a:r>
            <a:r>
              <a:rPr lang="en-US" altLang="zh-CN" sz="2400" b="1" i="1" noProof="0">
                <a:ln>
                  <a:noFill/>
                </a:ln>
                <a:solidFill>
                  <a:schemeClr val="tx1"/>
                </a:solidFill>
                <a:effectLst/>
                <a:uLnTx/>
                <a:uFillTx/>
                <a:latin typeface="Times New Roman" panose="02020603050405020304" pitchFamily="18" charset="0"/>
                <a:ea typeface="宋体" pitchFamily="2" charset="-122"/>
                <a:sym typeface="+mn-ea"/>
              </a:rPr>
              <a:t>Like </a:t>
            </a:r>
            <a:r>
              <a:rPr lang="en-US" altLang="zh-CN" sz="2400" b="1" noProof="0">
                <a:ln>
                  <a:noFill/>
                </a:ln>
                <a:solidFill>
                  <a:schemeClr val="tx1"/>
                </a:solidFill>
                <a:effectLst/>
                <a:uLnTx/>
                <a:uFillTx/>
                <a:latin typeface="Times New Roman" panose="02020603050405020304" pitchFamily="18" charset="0"/>
                <a:ea typeface="宋体" pitchFamily="2" charset="-122"/>
                <a:sym typeface="+mn-ea"/>
              </a:rPr>
              <a:t>(</a:t>
            </a:r>
            <a:r>
              <a:rPr lang="en-US" altLang="zh-CN" sz="2400" b="1" i="1" noProof="0">
                <a:ln>
                  <a:noFill/>
                </a:ln>
                <a:solidFill>
                  <a:schemeClr val="tx1"/>
                </a:solidFill>
                <a:effectLst/>
                <a:uLnTx/>
                <a:uFillTx/>
                <a:latin typeface="Times New Roman" panose="02020603050405020304" pitchFamily="18" charset="0"/>
                <a:ea typeface="宋体" pitchFamily="2" charset="-122"/>
                <a:sym typeface="+mn-ea"/>
              </a:rPr>
              <a:t>I</a:t>
            </a:r>
            <a:r>
              <a:rPr lang="en-US" altLang="zh-CN" sz="2400" b="1" noProof="0">
                <a:ln>
                  <a:noFill/>
                </a:ln>
                <a:solidFill>
                  <a:schemeClr val="tx1"/>
                </a:solidFill>
                <a:effectLst/>
                <a:uLnTx/>
                <a:uFillTx/>
                <a:latin typeface="Times New Roman" panose="02020603050405020304" pitchFamily="18" charset="0"/>
                <a:ea typeface="宋体" pitchFamily="2" charset="-122"/>
                <a:sym typeface="+mn-ea"/>
              </a:rPr>
              <a:t>, </a:t>
            </a:r>
            <a:r>
              <a:rPr lang="en-US" altLang="zh-CN" sz="2400" b="1" i="1" noProof="0">
                <a:ln>
                  <a:noFill/>
                </a:ln>
                <a:solidFill>
                  <a:schemeClr val="tx1"/>
                </a:solidFill>
                <a:effectLst/>
                <a:uLnTx/>
                <a:uFillTx/>
                <a:latin typeface="Times New Roman" panose="02020603050405020304" pitchFamily="18" charset="0"/>
                <a:ea typeface="宋体" pitchFamily="2" charset="-122"/>
                <a:sym typeface="+mn-ea"/>
              </a:rPr>
              <a:t>painting</a:t>
            </a:r>
            <a:r>
              <a:rPr lang="en-US" altLang="zh-CN" sz="2400" b="1" noProof="0">
                <a:ln>
                  <a:noFill/>
                </a:ln>
                <a:solidFill>
                  <a:schemeClr val="tx1"/>
                </a:solidFill>
                <a:effectLst/>
                <a:uLnTx/>
                <a:uFillTx/>
                <a:latin typeface="Times New Roman" panose="02020603050405020304" pitchFamily="18" charset="0"/>
                <a:ea typeface="宋体" pitchFamily="2" charset="-122"/>
                <a:sym typeface="+mn-ea"/>
              </a:rPr>
              <a:t>)</a:t>
            </a:r>
            <a:endParaRPr lang="en-US" altLang="zh-CN" sz="2400" b="1" noProof="0">
              <a:ln>
                <a:noFill/>
              </a:ln>
              <a:solidFill>
                <a:schemeClr val="tx1"/>
              </a:solidFill>
              <a:effectLst/>
              <a:uLnTx/>
              <a:uFillTx/>
              <a:latin typeface="Times New Roman" panose="02020603050405020304" pitchFamily="18" charset="0"/>
              <a:ea typeface="宋体" pitchFamily="2" charset="-122"/>
              <a:sym typeface="+mn-ea"/>
            </a:endParaRPr>
          </a:p>
          <a:p>
            <a:pPr marL="990600" lvl="1" indent="-533400" eaLnBrk="1" hangingPunct="1"/>
            <a:r>
              <a:rPr lang="en-US" altLang="zh-CN" sz="2400" b="1" dirty="0">
                <a:latin typeface="Times New Roman" panose="02020603050405020304" pitchFamily="18" charset="0"/>
                <a:sym typeface="+mn-ea"/>
              </a:rPr>
              <a:t>“</a:t>
            </a:r>
            <a:r>
              <a:rPr lang="zh-CN" altLang="en-US" sz="2400" b="1" dirty="0">
                <a:solidFill>
                  <a:schemeClr val="accent2"/>
                </a:solidFill>
                <a:latin typeface="Times New Roman" panose="02020603050405020304" pitchFamily="18" charset="0"/>
                <a:sym typeface="+mn-ea"/>
              </a:rPr>
              <a:t>李明打篮球或踢足球</a:t>
            </a:r>
            <a:r>
              <a:rPr lang="zh-CN" altLang="en-US" sz="2400" b="1" dirty="0">
                <a:latin typeface="Times New Roman" panose="02020603050405020304" pitchFamily="18" charset="0"/>
                <a:sym typeface="+mn-ea"/>
              </a:rPr>
              <a:t>”：</a:t>
            </a:r>
            <a:r>
              <a:rPr lang="en-US" altLang="zh-CN" sz="2400" b="1" i="1" dirty="0">
                <a:latin typeface="Times New Roman" panose="02020603050405020304" pitchFamily="18" charset="0"/>
                <a:sym typeface="+mn-ea"/>
              </a:rPr>
              <a:t>Plays </a:t>
            </a:r>
            <a:r>
              <a:rPr lang="en-US" altLang="zh-CN" sz="2400" b="1" dirty="0">
                <a:latin typeface="Times New Roman" panose="02020603050405020304" pitchFamily="18" charset="0"/>
                <a:sym typeface="+mn-ea"/>
              </a:rPr>
              <a:t>(</a:t>
            </a:r>
            <a:r>
              <a:rPr lang="en-US" altLang="zh-CN" sz="2400" b="1" i="1" dirty="0">
                <a:latin typeface="Times New Roman" panose="02020603050405020304" pitchFamily="18" charset="0"/>
                <a:sym typeface="+mn-ea"/>
              </a:rPr>
              <a:t>Liming</a:t>
            </a:r>
            <a:r>
              <a:rPr lang="en-US" altLang="zh-CN" sz="2400" b="1" dirty="0">
                <a:latin typeface="Times New Roman" panose="02020603050405020304" pitchFamily="18" charset="0"/>
                <a:sym typeface="+mn-ea"/>
              </a:rPr>
              <a:t>, </a:t>
            </a:r>
            <a:r>
              <a:rPr lang="en-US" altLang="zh-CN" sz="2400" b="1" i="1" dirty="0">
                <a:latin typeface="Times New Roman" panose="02020603050405020304" pitchFamily="18" charset="0"/>
                <a:sym typeface="+mn-ea"/>
              </a:rPr>
              <a:t>basketball</a:t>
            </a:r>
            <a:r>
              <a:rPr lang="en-US" altLang="zh-CN" sz="2400" b="1" dirty="0">
                <a:latin typeface="Times New Roman" panose="02020603050405020304" pitchFamily="18" charset="0"/>
                <a:sym typeface="+mn-ea"/>
              </a:rPr>
              <a:t>) </a:t>
            </a:r>
            <a:r>
              <a:rPr lang="en-US" altLang="zh-CN" sz="2400" b="1" dirty="0">
                <a:solidFill>
                  <a:srgbClr val="0000FF"/>
                </a:solidFill>
                <a:latin typeface="Times New Roman" panose="02020603050405020304" pitchFamily="18" charset="0"/>
                <a:sym typeface="+mn-ea"/>
              </a:rPr>
              <a:t>∨ </a:t>
            </a:r>
            <a:r>
              <a:rPr lang="en-US" altLang="zh-CN" sz="2400" b="1" i="1" dirty="0">
                <a:latin typeface="Times New Roman" panose="02020603050405020304" pitchFamily="18" charset="0"/>
                <a:sym typeface="+mn-ea"/>
              </a:rPr>
              <a:t>Plays </a:t>
            </a:r>
            <a:r>
              <a:rPr lang="en-US" altLang="zh-CN" sz="2400" b="1" dirty="0">
                <a:latin typeface="Times New Roman" panose="02020603050405020304" pitchFamily="18" charset="0"/>
                <a:sym typeface="+mn-ea"/>
              </a:rPr>
              <a:t>(</a:t>
            </a:r>
            <a:r>
              <a:rPr lang="en-US" altLang="zh-CN" sz="2400" b="1" i="1" dirty="0">
                <a:latin typeface="Times New Roman" panose="02020603050405020304" pitchFamily="18" charset="0"/>
                <a:sym typeface="+mn-ea"/>
              </a:rPr>
              <a:t>Liming</a:t>
            </a:r>
            <a:r>
              <a:rPr lang="en-US" altLang="zh-CN" sz="2400" b="1" dirty="0">
                <a:latin typeface="Times New Roman" panose="02020603050405020304" pitchFamily="18" charset="0"/>
                <a:sym typeface="+mn-ea"/>
              </a:rPr>
              <a:t>, </a:t>
            </a:r>
            <a:r>
              <a:rPr lang="en-US" altLang="zh-CN" sz="2400" b="1" i="1" dirty="0">
                <a:latin typeface="Times New Roman" panose="02020603050405020304" pitchFamily="18" charset="0"/>
                <a:sym typeface="+mn-ea"/>
              </a:rPr>
              <a:t>football</a:t>
            </a:r>
            <a:r>
              <a:rPr lang="en-US" altLang="zh-CN" sz="2400" b="1" dirty="0">
                <a:latin typeface="Times New Roman" panose="02020603050405020304" pitchFamily="18" charset="0"/>
                <a:sym typeface="+mn-ea"/>
              </a:rPr>
              <a:t>)</a:t>
            </a:r>
            <a:endParaRPr lang="en-US" altLang="zh-CN" sz="2400" b="1" dirty="0">
              <a:latin typeface="Times New Roman" panose="02020603050405020304" pitchFamily="18" charset="0"/>
              <a:sym typeface="+mn-ea"/>
            </a:endParaRPr>
          </a:p>
          <a:p>
            <a:pPr marL="990600" lvl="1" indent="-533400" eaLnBrk="1" hangingPunct="1"/>
            <a:r>
              <a:rPr lang="en-US" altLang="zh-CN" sz="2400" b="1" dirty="0">
                <a:latin typeface="Times New Roman" panose="02020603050405020304" pitchFamily="18" charset="0"/>
                <a:sym typeface="+mn-ea"/>
              </a:rPr>
              <a:t>“</a:t>
            </a:r>
            <a:r>
              <a:rPr lang="zh-CN" altLang="en-US" sz="2400" b="1" dirty="0">
                <a:latin typeface="Times New Roman" panose="02020603050405020304" pitchFamily="18" charset="0"/>
                <a:sym typeface="+mn-ea"/>
              </a:rPr>
              <a:t>如果刘华跑得最快，那么他取得冠军。</a:t>
            </a:r>
            <a:r>
              <a:rPr lang="en-US" altLang="zh-CN" sz="2400" b="1" dirty="0">
                <a:latin typeface="Times New Roman" panose="02020603050405020304" pitchFamily="18" charset="0"/>
                <a:sym typeface="+mn-ea"/>
              </a:rPr>
              <a:t>”:</a:t>
            </a:r>
            <a:r>
              <a:rPr lang="en-US" altLang="zh-CN" sz="2400" b="1" i="1" dirty="0">
                <a:latin typeface="Times New Roman" panose="02020603050405020304" pitchFamily="18" charset="0"/>
                <a:sym typeface="+mn-ea"/>
              </a:rPr>
              <a:t>RUNS </a:t>
            </a:r>
            <a:r>
              <a:rPr lang="en-US" altLang="zh-CN" sz="2400" b="1" dirty="0">
                <a:latin typeface="Times New Roman" panose="02020603050405020304" pitchFamily="18" charset="0"/>
                <a:sym typeface="+mn-ea"/>
              </a:rPr>
              <a:t>(</a:t>
            </a:r>
            <a:r>
              <a:rPr lang="en-US" altLang="zh-CN" sz="2400" b="1" i="1" dirty="0">
                <a:latin typeface="Times New Roman" panose="02020603050405020304" pitchFamily="18" charset="0"/>
                <a:sym typeface="+mn-ea"/>
              </a:rPr>
              <a:t>Liuhua, fastest</a:t>
            </a:r>
            <a:r>
              <a:rPr lang="en-US" altLang="zh-CN" sz="2400" b="1" dirty="0">
                <a:latin typeface="Times New Roman" panose="02020603050405020304" pitchFamily="18" charset="0"/>
                <a:sym typeface="+mn-ea"/>
              </a:rPr>
              <a:t>)</a:t>
            </a:r>
            <a:r>
              <a:rPr lang="en-US" altLang="zh-CN" sz="2400" b="1" dirty="0">
                <a:sym typeface="+mn-ea"/>
              </a:rPr>
              <a:t>→</a:t>
            </a:r>
            <a:r>
              <a:rPr lang="en-US" altLang="zh-CN" sz="2400" b="1" i="1" dirty="0">
                <a:latin typeface="Times New Roman" panose="02020603050405020304" pitchFamily="18" charset="0"/>
                <a:sym typeface="+mn-ea"/>
              </a:rPr>
              <a:t>WINS </a:t>
            </a:r>
            <a:r>
              <a:rPr lang="en-US" altLang="zh-CN" sz="2400" b="1" dirty="0">
                <a:latin typeface="Times New Roman" panose="02020603050405020304" pitchFamily="18" charset="0"/>
                <a:sym typeface="+mn-ea"/>
              </a:rPr>
              <a:t>(</a:t>
            </a:r>
            <a:r>
              <a:rPr lang="en-US" altLang="zh-CN" sz="2400" b="1" i="1" dirty="0">
                <a:latin typeface="Times New Roman" panose="02020603050405020304" pitchFamily="18" charset="0"/>
                <a:sym typeface="+mn-ea"/>
              </a:rPr>
              <a:t>Liuhua, </a:t>
            </a:r>
            <a:r>
              <a:rPr lang="en-US" altLang="zh-CN" sz="2400" b="1" dirty="0">
                <a:latin typeface="Times New Roman" panose="02020603050405020304" pitchFamily="18" charset="0"/>
                <a:sym typeface="+mn-ea"/>
              </a:rPr>
              <a:t>champion)</a:t>
            </a:r>
            <a:endParaRPr lang="en-US" altLang="zh-CN" sz="2400" b="1" dirty="0">
              <a:latin typeface="Times New Roman" panose="02020603050405020304" pitchFamily="18" charset="0"/>
            </a:endParaRPr>
          </a:p>
          <a:p>
            <a:pPr marL="990600" lvl="1" indent="-533400" eaLnBrk="1" hangingPunct="1"/>
            <a:r>
              <a:rPr lang="zh-CN" altLang="en-US" b="1" dirty="0">
                <a:latin typeface="宋体" pitchFamily="2" charset="-122"/>
                <a:sym typeface="+mn-ea"/>
              </a:rPr>
              <a:t>  </a:t>
            </a:r>
            <a:r>
              <a:rPr lang="en-US" altLang="zh-CN" b="1" i="1" dirty="0">
                <a:latin typeface="Times New Roman" panose="02020603050405020304" pitchFamily="18" charset="0"/>
                <a:sym typeface="+mn-ea"/>
              </a:rPr>
              <a:t>P</a:t>
            </a:r>
            <a:r>
              <a:rPr lang="en-US" altLang="zh-CN" b="1" dirty="0">
                <a:latin typeface="Times New Roman" panose="02020603050405020304" pitchFamily="18" charset="0"/>
                <a:sym typeface="+mn-ea"/>
              </a:rPr>
              <a:t> </a:t>
            </a:r>
            <a:r>
              <a:rPr lang="en-US" altLang="zh-CN" b="1" dirty="0">
                <a:latin typeface="Times New Roman" panose="02020603050405020304" pitchFamily="18" charset="0"/>
                <a:sym typeface="Wingdings 3" panose="05040102010807070707" pitchFamily="18" charset="2"/>
              </a:rPr>
              <a:t> </a:t>
            </a:r>
            <a:r>
              <a:rPr lang="en-US" altLang="zh-CN" b="1" i="1" dirty="0">
                <a:latin typeface="Times New Roman" panose="02020603050405020304" pitchFamily="18" charset="0"/>
                <a:sym typeface="+mn-ea"/>
              </a:rPr>
              <a:t>Q</a:t>
            </a:r>
            <a:r>
              <a:rPr lang="en-US" altLang="zh-CN" b="1" dirty="0">
                <a:latin typeface="宋体" pitchFamily="2" charset="-122"/>
                <a:sym typeface="+mn-ea"/>
              </a:rPr>
              <a:t>: </a:t>
            </a:r>
            <a:r>
              <a:rPr lang="en-US" altLang="zh-CN" b="1" dirty="0">
                <a:latin typeface="Times New Roman" panose="02020603050405020304" pitchFamily="18" charset="0"/>
                <a:sym typeface="+mn-ea"/>
              </a:rPr>
              <a:t>“</a:t>
            </a:r>
            <a:r>
              <a:rPr lang="en-US" altLang="zh-CN" b="1" i="1" dirty="0">
                <a:latin typeface="Times New Roman" panose="02020603050405020304" pitchFamily="18" charset="0"/>
                <a:sym typeface="+mn-ea"/>
              </a:rPr>
              <a:t>P</a:t>
            </a:r>
            <a:r>
              <a:rPr lang="zh-CN" altLang="en-US" b="1" dirty="0">
                <a:latin typeface="宋体" pitchFamily="2" charset="-122"/>
                <a:sym typeface="+mn-ea"/>
              </a:rPr>
              <a:t>当且仅当</a:t>
            </a:r>
            <a:r>
              <a:rPr lang="en-US" altLang="zh-CN" b="1" i="1" dirty="0">
                <a:latin typeface="Times New Roman" panose="02020603050405020304" pitchFamily="18" charset="0"/>
                <a:sym typeface="+mn-ea"/>
              </a:rPr>
              <a:t>Q</a:t>
            </a:r>
            <a:r>
              <a:rPr lang="en-US" altLang="zh-CN" b="1" dirty="0">
                <a:latin typeface="Times New Roman" panose="02020603050405020304" pitchFamily="18" charset="0"/>
                <a:sym typeface="+mn-ea"/>
              </a:rPr>
              <a:t>”</a:t>
            </a:r>
            <a:r>
              <a:rPr lang="zh-CN" altLang="en-US" b="1" dirty="0">
                <a:latin typeface="宋体" pitchFamily="2" charset="-122"/>
                <a:sym typeface="+mn-ea"/>
              </a:rPr>
              <a:t>。</a:t>
            </a:r>
            <a:endParaRPr lang="en-US" altLang="zh-CN" b="1" dirty="0">
              <a:latin typeface="Times New Roman" panose="02020603050405020304" pitchFamily="18" charset="0"/>
            </a:endParaRPr>
          </a:p>
          <a:p>
            <a:pPr marL="990600" lvl="1" indent="-533400" eaLnBrk="1" hangingPunct="1"/>
            <a:endParaRPr lang="zh-CN" altLang="en-US"/>
          </a:p>
        </p:txBody>
      </p:sp>
      <p:graphicFrame>
        <p:nvGraphicFramePr>
          <p:cNvPr id="23558" name="Object 5"/>
          <p:cNvGraphicFramePr>
            <a:graphicFrameLocks noChangeAspect="1"/>
          </p:cNvGraphicFramePr>
          <p:nvPr/>
        </p:nvGraphicFramePr>
        <p:xfrm>
          <a:off x="5108575" y="838200"/>
          <a:ext cx="6689725" cy="2590800"/>
        </p:xfrm>
        <a:graphic>
          <a:graphicData uri="http://schemas.openxmlformats.org/presentationml/2006/ole">
            <mc:AlternateContent xmlns:mc="http://schemas.openxmlformats.org/markup-compatibility/2006">
              <mc:Choice xmlns:v="urn:schemas-microsoft-com:vml" Requires="v">
                <p:oleObj spid="_x0000_s3077" name="" r:id="rId1" imgW="4438650" imgH="1238250" progId="Paint.Picture">
                  <p:embed/>
                </p:oleObj>
              </mc:Choice>
              <mc:Fallback>
                <p:oleObj name="" r:id="rId1" imgW="4438650" imgH="1238250" progId="Paint.Picture">
                  <p:embed/>
                  <p:pic>
                    <p:nvPicPr>
                      <p:cNvPr id="0" name="图片 3076"/>
                      <p:cNvPicPr/>
                      <p:nvPr/>
                    </p:nvPicPr>
                    <p:blipFill>
                      <a:blip r:embed="rId2"/>
                      <a:stretch>
                        <a:fillRect/>
                      </a:stretch>
                    </p:blipFill>
                    <p:spPr>
                      <a:xfrm>
                        <a:off x="5108575" y="838200"/>
                        <a:ext cx="6689725" cy="2590800"/>
                      </a:xfrm>
                      <a:prstGeom prst="rect">
                        <a:avLst/>
                      </a:prstGeom>
                      <a:noFill/>
                      <a:ln w="38100">
                        <a:noFill/>
                        <a:miter/>
                      </a:ln>
                    </p:spPr>
                  </p:pic>
                </p:oleObj>
              </mc:Fallback>
            </mc:AlternateContent>
          </a:graphicData>
        </a:graphic>
      </p:graphicFrame>
      <p:sp>
        <p:nvSpPr>
          <p:cNvPr id="4" name="椭圆 3"/>
          <p:cNvSpPr/>
          <p:nvPr/>
        </p:nvSpPr>
        <p:spPr>
          <a:xfrm>
            <a:off x="9925050" y="1915795"/>
            <a:ext cx="615950" cy="550545"/>
          </a:xfrm>
          <a:prstGeom prst="ellipse">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2.1 </a:t>
            </a:r>
            <a:r>
              <a:rPr lang="zh-CN" altLang="en-US">
                <a:latin typeface="金山云技术体" charset="-122"/>
                <a:ea typeface="金山云技术体" charset="-122"/>
                <a:cs typeface="金山云技术体" charset="-122"/>
                <a:sym typeface="+mn-ea"/>
              </a:rPr>
              <a:t>谓词</a:t>
            </a:r>
            <a:r>
              <a:rPr lang="zh-CN" altLang="en-US">
                <a:latin typeface="金山云技术体" charset="-122"/>
                <a:ea typeface="金山云技术体" charset="-122"/>
                <a:cs typeface="金山云技术体" charset="-122"/>
                <a:sym typeface="+mn-ea"/>
              </a:rPr>
              <a:t>公式</a:t>
            </a:r>
            <a:endParaRPr lang="zh-CN" altLang="en-US">
              <a:latin typeface="金山云技术体" charset="-122"/>
              <a:ea typeface="金山云技术体" charset="-122"/>
              <a:cs typeface="金山云技术体" charset="-122"/>
              <a:sym typeface="+mn-ea"/>
            </a:endParaRPr>
          </a:p>
        </p:txBody>
      </p:sp>
      <p:sp>
        <p:nvSpPr>
          <p:cNvPr id="3" name="内容占位符 2"/>
          <p:cNvSpPr>
            <a:spLocks noGrp="1"/>
          </p:cNvSpPr>
          <p:nvPr>
            <p:ph idx="1"/>
          </p:nvPr>
        </p:nvSpPr>
        <p:spPr>
          <a:xfrm>
            <a:off x="173990" y="1083945"/>
            <a:ext cx="12279630" cy="5983605"/>
          </a:xfrm>
        </p:spPr>
        <p:txBody>
          <a:bodyPr>
            <a:normAutofit/>
          </a:bodyPr>
          <a:p>
            <a:pPr marL="990600" lvl="1" indent="-533400" eaLnBrk="1" hangingPunct="1"/>
            <a:endParaRPr lang="zh-CN" altLang="en-US" dirty="0">
              <a:latin typeface="宋体" pitchFamily="2" charset="-122"/>
            </a:endParaRPr>
          </a:p>
          <a:p>
            <a:pPr marL="533400" lvl="0" indent="-533400" eaLnBrk="1" hangingPunct="1"/>
            <a:r>
              <a:rPr lang="zh-CN" altLang="en-US"/>
              <a:t>量词</a:t>
            </a:r>
            <a:endParaRPr lang="zh-CN" altLang="en-US"/>
          </a:p>
          <a:p>
            <a:pPr marL="990600" lvl="1" indent="-533400" eaLnBrk="1" hangingPunct="1"/>
            <a:r>
              <a:rPr lang="zh-CN" altLang="en-US" dirty="0">
                <a:latin typeface="宋体" pitchFamily="2" charset="-122"/>
                <a:sym typeface="+mn-ea"/>
              </a:rPr>
              <a:t>全称量词</a:t>
            </a:r>
            <a:endParaRPr lang="zh-CN" altLang="en-US" dirty="0">
              <a:latin typeface="宋体" pitchFamily="2" charset="-122"/>
              <a:sym typeface="+mn-ea"/>
            </a:endParaRPr>
          </a:p>
          <a:p>
            <a:pPr marL="990600" lvl="1" indent="-533400" eaLnBrk="1" hangingPunct="1"/>
            <a:r>
              <a:rPr lang="en-US" altLang="zh-CN" dirty="0">
                <a:latin typeface="Times New Roman" panose="02020603050405020304" pitchFamily="18" charset="0"/>
                <a:sym typeface="+mn-ea"/>
              </a:rPr>
              <a:t>“</a:t>
            </a:r>
            <a:r>
              <a:rPr lang="zh-CN" altLang="en-US" dirty="0">
                <a:latin typeface="宋体" pitchFamily="2" charset="-122"/>
                <a:sym typeface="+mn-ea"/>
              </a:rPr>
              <a:t>所有的机器人都是灰色的</a:t>
            </a:r>
            <a:r>
              <a:rPr lang="zh-CN" altLang="en-US" dirty="0">
                <a:latin typeface="Times New Roman" panose="02020603050405020304" pitchFamily="18" charset="0"/>
                <a:sym typeface="+mn-ea"/>
              </a:rPr>
              <a:t>”</a:t>
            </a:r>
            <a:r>
              <a:rPr lang="zh-CN" altLang="en-US" dirty="0">
                <a:latin typeface="宋体" pitchFamily="2" charset="-122"/>
                <a:sym typeface="+mn-ea"/>
              </a:rPr>
              <a:t>：</a:t>
            </a:r>
            <a:r>
              <a:rPr lang="en-US" altLang="zh-CN" dirty="0">
                <a:latin typeface="宋体" pitchFamily="2" charset="-122"/>
                <a:sym typeface="+mn-ea"/>
              </a:rPr>
              <a:t>                </a:t>
            </a:r>
            <a:r>
              <a:rPr lang="zh-CN" altLang="en-US" dirty="0">
                <a:latin typeface="宋体" pitchFamily="2" charset="-122"/>
                <a:sym typeface="+mn-ea"/>
              </a:rPr>
              <a:t> </a:t>
            </a:r>
            <a:r>
              <a:rPr lang="en-US" altLang="zh-CN" dirty="0">
                <a:latin typeface="Times New Roman" panose="02020603050405020304" pitchFamily="18" charset="0"/>
                <a:sym typeface="+mn-ea"/>
              </a:rPr>
              <a:t>[</a:t>
            </a:r>
            <a:r>
              <a:rPr lang="en-US" altLang="zh-CN" i="1" dirty="0">
                <a:latin typeface="Times New Roman" panose="02020603050405020304" pitchFamily="18" charset="0"/>
                <a:sym typeface="+mn-ea"/>
              </a:rPr>
              <a:t>ROBOT </a:t>
            </a:r>
            <a:r>
              <a:rPr lang="en-US" altLang="zh-CN" dirty="0">
                <a:latin typeface="Times New Roman" panose="02020603050405020304" pitchFamily="18" charset="0"/>
                <a:sym typeface="+mn-ea"/>
              </a:rPr>
              <a:t>(</a:t>
            </a:r>
            <a:r>
              <a:rPr lang="en-US" altLang="zh-CN" i="1" dirty="0">
                <a:latin typeface="Times New Roman" panose="02020603050405020304" pitchFamily="18" charset="0"/>
                <a:sym typeface="+mn-ea"/>
              </a:rPr>
              <a:t>x</a:t>
            </a:r>
            <a:r>
              <a:rPr lang="en-US" altLang="zh-CN" dirty="0">
                <a:latin typeface="Times New Roman" panose="02020603050405020304" pitchFamily="18" charset="0"/>
                <a:sym typeface="+mn-ea"/>
              </a:rPr>
              <a:t>) </a:t>
            </a:r>
            <a:r>
              <a:rPr lang="en-US" altLang="zh-CN" b="1" dirty="0">
                <a:sym typeface="+mn-ea"/>
              </a:rPr>
              <a:t>→</a:t>
            </a:r>
            <a:r>
              <a:rPr lang="en-US" altLang="zh-CN" dirty="0">
                <a:latin typeface="Times New Roman" panose="02020603050405020304" pitchFamily="18" charset="0"/>
                <a:sym typeface="+mn-ea"/>
              </a:rPr>
              <a:t> </a:t>
            </a:r>
            <a:r>
              <a:rPr lang="en-US" altLang="zh-CN" i="1" dirty="0">
                <a:latin typeface="Times New Roman" panose="02020603050405020304" pitchFamily="18" charset="0"/>
                <a:sym typeface="+mn-ea"/>
              </a:rPr>
              <a:t>COLOR </a:t>
            </a:r>
            <a:r>
              <a:rPr lang="en-US" altLang="zh-CN" dirty="0">
                <a:latin typeface="Times New Roman" panose="02020603050405020304" pitchFamily="18" charset="0"/>
                <a:sym typeface="+mn-ea"/>
              </a:rPr>
              <a:t>(</a:t>
            </a:r>
            <a:r>
              <a:rPr lang="en-US" altLang="zh-CN" i="1" dirty="0">
                <a:latin typeface="Times New Roman" panose="02020603050405020304" pitchFamily="18" charset="0"/>
                <a:sym typeface="+mn-ea"/>
              </a:rPr>
              <a:t>x</a:t>
            </a:r>
            <a:r>
              <a:rPr lang="zh-CN" altLang="en-US" dirty="0">
                <a:latin typeface="宋体" pitchFamily="2" charset="-122"/>
                <a:sym typeface="+mn-ea"/>
              </a:rPr>
              <a:t>，</a:t>
            </a:r>
            <a:r>
              <a:rPr lang="en-US" altLang="zh-CN" i="1" dirty="0">
                <a:latin typeface="Times New Roman" panose="02020603050405020304" pitchFamily="18" charset="0"/>
                <a:sym typeface="+mn-ea"/>
              </a:rPr>
              <a:t>GRAY</a:t>
            </a:r>
            <a:r>
              <a:rPr lang="en-US" altLang="zh-CN" dirty="0">
                <a:latin typeface="Times New Roman" panose="02020603050405020304" pitchFamily="18" charset="0"/>
                <a:sym typeface="+mn-ea"/>
              </a:rPr>
              <a:t>)]</a:t>
            </a:r>
            <a:endParaRPr lang="en-US" altLang="zh-CN" dirty="0">
              <a:latin typeface="Times New Roman" panose="02020603050405020304" pitchFamily="18" charset="0"/>
              <a:ea typeface="Times New Roman" panose="02020603050405020304" pitchFamily="18" charset="0"/>
            </a:endParaRPr>
          </a:p>
          <a:p>
            <a:pPr marL="990600" lvl="1" indent="-533400" eaLnBrk="1" hangingPunct="1"/>
            <a:endParaRPr lang="zh-CN" altLang="en-US" dirty="0">
              <a:latin typeface="宋体" pitchFamily="2" charset="-122"/>
              <a:sym typeface="+mn-ea"/>
            </a:endParaRPr>
          </a:p>
          <a:p>
            <a:pPr marL="990600" lvl="1" indent="-533400" eaLnBrk="1" hangingPunct="1"/>
            <a:r>
              <a:rPr lang="zh-CN" altLang="en-US" dirty="0">
                <a:latin typeface="宋体" pitchFamily="2" charset="-122"/>
                <a:sym typeface="+mn-ea"/>
              </a:rPr>
              <a:t>存在</a:t>
            </a:r>
            <a:r>
              <a:rPr lang="zh-CN" altLang="en-US" dirty="0">
                <a:latin typeface="宋体" pitchFamily="2" charset="-122"/>
                <a:sym typeface="+mn-ea"/>
              </a:rPr>
              <a:t>量词 </a:t>
            </a:r>
            <a:endParaRPr lang="zh-CN" altLang="en-US" dirty="0">
              <a:latin typeface="宋体" pitchFamily="2" charset="-122"/>
              <a:sym typeface="+mn-ea"/>
            </a:endParaRPr>
          </a:p>
          <a:p>
            <a:pPr marL="990600" lvl="1" indent="-533400" eaLnBrk="1" hangingPunct="1"/>
            <a:r>
              <a:rPr lang="en-US" altLang="zh-CN" dirty="0">
                <a:latin typeface="Times New Roman" panose="02020603050405020304" pitchFamily="18" charset="0"/>
                <a:sym typeface="+mn-ea"/>
              </a:rPr>
              <a:t>“1</a:t>
            </a:r>
            <a:r>
              <a:rPr lang="zh-CN" altLang="en-US" dirty="0">
                <a:latin typeface="Times New Roman" panose="02020603050405020304" pitchFamily="18" charset="0"/>
                <a:sym typeface="+mn-ea"/>
              </a:rPr>
              <a:t>号房间有个物体”：</a:t>
            </a:r>
            <a:r>
              <a:rPr lang="en-US" altLang="zh-CN" dirty="0">
                <a:latin typeface="宋体" pitchFamily="2" charset="-122"/>
              </a:rPr>
              <a:t>		</a:t>
            </a:r>
            <a:r>
              <a:rPr lang="en-US" altLang="zh-CN" i="1" dirty="0">
                <a:latin typeface="Times New Roman" panose="02020603050405020304" pitchFamily="18" charset="0"/>
                <a:sym typeface="+mn-ea"/>
              </a:rPr>
              <a:t>INROOM</a:t>
            </a:r>
            <a:r>
              <a:rPr lang="zh-CN" altLang="en-US" dirty="0">
                <a:latin typeface="Times New Roman" panose="02020603050405020304" pitchFamily="18" charset="0"/>
                <a:sym typeface="+mn-ea"/>
              </a:rPr>
              <a:t>（</a:t>
            </a:r>
            <a:r>
              <a:rPr lang="en-US" altLang="zh-CN" i="1" dirty="0">
                <a:latin typeface="Times New Roman" panose="02020603050405020304" pitchFamily="18" charset="0"/>
                <a:sym typeface="+mn-ea"/>
              </a:rPr>
              <a:t>x</a:t>
            </a:r>
            <a:r>
              <a:rPr lang="zh-CN" altLang="en-US" dirty="0">
                <a:latin typeface="Times New Roman" panose="02020603050405020304" pitchFamily="18" charset="0"/>
                <a:sym typeface="+mn-ea"/>
              </a:rPr>
              <a:t>，</a:t>
            </a:r>
            <a:r>
              <a:rPr lang="en-US" altLang="zh-CN" i="1" dirty="0">
                <a:latin typeface="Times New Roman" panose="02020603050405020304" pitchFamily="18" charset="0"/>
                <a:sym typeface="+mn-ea"/>
              </a:rPr>
              <a:t>r</a:t>
            </a:r>
            <a:r>
              <a:rPr lang="en-US" altLang="zh-CN" dirty="0">
                <a:latin typeface="Times New Roman" panose="02020603050405020304" pitchFamily="18" charset="0"/>
                <a:sym typeface="+mn-ea"/>
              </a:rPr>
              <a:t>1</a:t>
            </a:r>
            <a:r>
              <a:rPr lang="zh-CN" altLang="en-US" dirty="0">
                <a:latin typeface="Times New Roman" panose="02020603050405020304" pitchFamily="18" charset="0"/>
                <a:sym typeface="+mn-ea"/>
              </a:rPr>
              <a:t>）</a:t>
            </a:r>
            <a:endParaRPr lang="zh-CN" altLang="en-US" dirty="0">
              <a:latin typeface="Times New Roman" panose="02020603050405020304" pitchFamily="18" charset="0"/>
              <a:sym typeface="+mn-ea"/>
            </a:endParaRPr>
          </a:p>
          <a:p>
            <a:pPr marL="990600" lvl="1" indent="-533400" eaLnBrk="1" hangingPunct="1"/>
            <a:endParaRPr lang="zh-CN" altLang="en-US" dirty="0">
              <a:latin typeface="Times New Roman" panose="02020603050405020304" pitchFamily="18" charset="0"/>
              <a:sym typeface="+mn-ea"/>
            </a:endParaRPr>
          </a:p>
          <a:p>
            <a:pPr marL="990600" lvl="1" indent="-533400" eaLnBrk="1" hangingPunct="1"/>
            <a:r>
              <a:rPr lang="zh-CN" altLang="en-US" sz="1800" dirty="0">
                <a:latin typeface="宋体" pitchFamily="2" charset="-122"/>
                <a:sym typeface="+mn-ea"/>
              </a:rPr>
              <a:t>全称量词和存在量词出现的次序将影响命题的意思</a:t>
            </a:r>
            <a:endParaRPr lang="zh-CN" altLang="en-US" dirty="0">
              <a:latin typeface="Times New Roman" panose="02020603050405020304" pitchFamily="18" charset="0"/>
              <a:sym typeface="+mn-ea"/>
            </a:endParaRPr>
          </a:p>
          <a:p>
            <a:pPr marL="990600" lvl="1" indent="-533400" eaLnBrk="1" hangingPunct="1"/>
            <a:endParaRPr lang="zh-CN" altLang="en-US" dirty="0">
              <a:latin typeface="Times New Roman" panose="02020603050405020304" pitchFamily="18" charset="0"/>
            </a:endParaRPr>
          </a:p>
        </p:txBody>
      </p:sp>
      <p:grpSp>
        <p:nvGrpSpPr>
          <p:cNvPr id="6" name="组合 5"/>
          <p:cNvGrpSpPr/>
          <p:nvPr/>
        </p:nvGrpSpPr>
        <p:grpSpPr>
          <a:xfrm>
            <a:off x="2113280" y="1896745"/>
            <a:ext cx="1144905" cy="583447"/>
            <a:chOff x="3627" y="4022"/>
            <a:chExt cx="1803" cy="886"/>
          </a:xfrm>
        </p:grpSpPr>
        <p:graphicFrame>
          <p:nvGraphicFramePr>
            <p:cNvPr id="25605" name="Object 4"/>
            <p:cNvGraphicFramePr>
              <a:graphicFrameLocks noChangeAspect="1"/>
            </p:cNvGraphicFramePr>
            <p:nvPr/>
          </p:nvGraphicFramePr>
          <p:xfrm>
            <a:off x="4343" y="4228"/>
            <a:ext cx="787" cy="600"/>
          </p:xfrm>
          <a:graphic>
            <a:graphicData uri="http://schemas.openxmlformats.org/presentationml/2006/ole">
              <mc:AlternateContent xmlns:mc="http://schemas.openxmlformats.org/markup-compatibility/2006">
                <mc:Choice xmlns:v="urn:schemas-microsoft-com:vml" Requires="v">
                  <p:oleObj spid="_x0000_s3078" name="" r:id="rId1" imgW="152400" imgH="165100" progId="Equation.3">
                    <p:embed/>
                  </p:oleObj>
                </mc:Choice>
                <mc:Fallback>
                  <p:oleObj name="" r:id="rId1" imgW="152400" imgH="165100" progId="Equation.3">
                    <p:embed/>
                    <p:pic>
                      <p:nvPicPr>
                        <p:cNvPr id="0" name="图片 3077"/>
                        <p:cNvPicPr/>
                        <p:nvPr/>
                      </p:nvPicPr>
                      <p:blipFill>
                        <a:blip r:embed="rId2"/>
                        <a:stretch>
                          <a:fillRect/>
                        </a:stretch>
                      </p:blipFill>
                      <p:spPr>
                        <a:xfrm>
                          <a:off x="4343" y="4228"/>
                          <a:ext cx="787" cy="600"/>
                        </a:xfrm>
                        <a:prstGeom prst="rect">
                          <a:avLst/>
                        </a:prstGeom>
                        <a:noFill/>
                        <a:ln w="38100">
                          <a:noFill/>
                          <a:miter/>
                        </a:ln>
                      </p:spPr>
                    </p:pic>
                  </p:oleObj>
                </mc:Fallback>
              </mc:AlternateContent>
            </a:graphicData>
          </a:graphic>
        </p:graphicFrame>
        <p:sp>
          <p:nvSpPr>
            <p:cNvPr id="5" name="文本框 4"/>
            <p:cNvSpPr txBox="1"/>
            <p:nvPr/>
          </p:nvSpPr>
          <p:spPr>
            <a:xfrm>
              <a:off x="3627" y="4022"/>
              <a:ext cx="1803" cy="886"/>
            </a:xfrm>
            <a:prstGeom prst="rect">
              <a:avLst/>
            </a:prstGeom>
            <a:noFill/>
          </p:spPr>
          <p:txBody>
            <a:bodyPr wrap="square" rtlCol="0">
              <a:spAutoFit/>
            </a:bodyPr>
            <a:p>
              <a:r>
                <a:rPr lang="zh-CN" altLang="en-US" sz="3200"/>
                <a:t>（</a:t>
              </a:r>
              <a:r>
                <a:rPr lang="en-US" altLang="zh-CN" sz="3200"/>
                <a:t>  x</a:t>
              </a:r>
              <a:r>
                <a:rPr lang="zh-CN" altLang="en-US" sz="3200"/>
                <a:t>）</a:t>
              </a:r>
              <a:endParaRPr lang="zh-CN" altLang="en-US" sz="3200"/>
            </a:p>
          </p:txBody>
        </p:sp>
      </p:grpSp>
      <p:grpSp>
        <p:nvGrpSpPr>
          <p:cNvPr id="8" name="组合 7"/>
          <p:cNvGrpSpPr/>
          <p:nvPr/>
        </p:nvGrpSpPr>
        <p:grpSpPr>
          <a:xfrm>
            <a:off x="5550535" y="2284730"/>
            <a:ext cx="1144905" cy="583447"/>
            <a:chOff x="3627" y="4022"/>
            <a:chExt cx="1803" cy="886"/>
          </a:xfrm>
        </p:grpSpPr>
        <p:graphicFrame>
          <p:nvGraphicFramePr>
            <p:cNvPr id="9" name="Object 4"/>
            <p:cNvGraphicFramePr>
              <a:graphicFrameLocks noChangeAspect="1"/>
            </p:cNvGraphicFramePr>
            <p:nvPr/>
          </p:nvGraphicFramePr>
          <p:xfrm>
            <a:off x="4343" y="4228"/>
            <a:ext cx="787" cy="600"/>
          </p:xfrm>
          <a:graphic>
            <a:graphicData uri="http://schemas.openxmlformats.org/presentationml/2006/ole">
              <mc:AlternateContent xmlns:mc="http://schemas.openxmlformats.org/markup-compatibility/2006">
                <mc:Choice xmlns:v="urn:schemas-microsoft-com:vml" Requires="v">
                  <p:oleObj spid="_x0000_s10" name="" r:id="rId3" imgW="152400" imgH="165100" progId="Equation.3">
                    <p:embed/>
                  </p:oleObj>
                </mc:Choice>
                <mc:Fallback>
                  <p:oleObj name="" r:id="rId3" imgW="152400" imgH="165100" progId="Equation.3">
                    <p:embed/>
                    <p:pic>
                      <p:nvPicPr>
                        <p:cNvPr id="0" name="图片 3077"/>
                        <p:cNvPicPr/>
                        <p:nvPr/>
                      </p:nvPicPr>
                      <p:blipFill>
                        <a:blip r:embed="rId2"/>
                        <a:stretch>
                          <a:fillRect/>
                        </a:stretch>
                      </p:blipFill>
                      <p:spPr>
                        <a:xfrm>
                          <a:off x="4343" y="4228"/>
                          <a:ext cx="787" cy="600"/>
                        </a:xfrm>
                        <a:prstGeom prst="rect">
                          <a:avLst/>
                        </a:prstGeom>
                        <a:noFill/>
                        <a:ln w="38100">
                          <a:noFill/>
                          <a:miter/>
                        </a:ln>
                      </p:spPr>
                    </p:pic>
                  </p:oleObj>
                </mc:Fallback>
              </mc:AlternateContent>
            </a:graphicData>
          </a:graphic>
        </p:graphicFrame>
        <p:sp>
          <p:nvSpPr>
            <p:cNvPr id="11" name="文本框 10"/>
            <p:cNvSpPr txBox="1"/>
            <p:nvPr/>
          </p:nvSpPr>
          <p:spPr>
            <a:xfrm>
              <a:off x="3627" y="4022"/>
              <a:ext cx="1803" cy="886"/>
            </a:xfrm>
            <a:prstGeom prst="rect">
              <a:avLst/>
            </a:prstGeom>
            <a:noFill/>
          </p:spPr>
          <p:txBody>
            <a:bodyPr wrap="square" rtlCol="0">
              <a:spAutoFit/>
            </a:bodyPr>
            <a:p>
              <a:r>
                <a:rPr lang="zh-CN" altLang="en-US" sz="3200"/>
                <a:t>（</a:t>
              </a:r>
              <a:r>
                <a:rPr lang="en-US" altLang="zh-CN" sz="3200"/>
                <a:t>  x</a:t>
              </a:r>
              <a:r>
                <a:rPr lang="zh-CN" altLang="en-US" sz="3200"/>
                <a:t>）</a:t>
              </a:r>
              <a:endParaRPr lang="zh-CN" altLang="en-US" sz="3200"/>
            </a:p>
          </p:txBody>
        </p:sp>
      </p:grpSp>
      <p:grpSp>
        <p:nvGrpSpPr>
          <p:cNvPr id="13" name="组合 12"/>
          <p:cNvGrpSpPr/>
          <p:nvPr/>
        </p:nvGrpSpPr>
        <p:grpSpPr>
          <a:xfrm>
            <a:off x="2245995" y="2950210"/>
            <a:ext cx="1144270" cy="582930"/>
            <a:chOff x="9457" y="6407"/>
            <a:chExt cx="1802" cy="918"/>
          </a:xfrm>
        </p:grpSpPr>
        <p:graphicFrame>
          <p:nvGraphicFramePr>
            <p:cNvPr id="25609" name="Object 9"/>
            <p:cNvGraphicFramePr>
              <a:graphicFrameLocks noChangeAspect="1"/>
            </p:cNvGraphicFramePr>
            <p:nvPr/>
          </p:nvGraphicFramePr>
          <p:xfrm>
            <a:off x="10166" y="6655"/>
            <a:ext cx="792" cy="535"/>
          </p:xfrm>
          <a:graphic>
            <a:graphicData uri="http://schemas.openxmlformats.org/presentationml/2006/ole">
              <mc:AlternateContent xmlns:mc="http://schemas.openxmlformats.org/markup-compatibility/2006">
                <mc:Choice xmlns:v="urn:schemas-microsoft-com:vml" Requires="v">
                  <p:oleObj spid="_x0000_s3083" name="" r:id="rId4" imgW="127000" imgH="152400" progId="Equation.DSMT4">
                    <p:embed/>
                  </p:oleObj>
                </mc:Choice>
                <mc:Fallback>
                  <p:oleObj name="" r:id="rId4" imgW="127000" imgH="152400" progId="Equation.DSMT4">
                    <p:embed/>
                    <p:pic>
                      <p:nvPicPr>
                        <p:cNvPr id="0" name="图片 3082"/>
                        <p:cNvPicPr/>
                        <p:nvPr/>
                      </p:nvPicPr>
                      <p:blipFill>
                        <a:blip r:embed="rId5"/>
                        <a:stretch>
                          <a:fillRect/>
                        </a:stretch>
                      </p:blipFill>
                      <p:spPr>
                        <a:xfrm>
                          <a:off x="10166" y="6655"/>
                          <a:ext cx="792" cy="535"/>
                        </a:xfrm>
                        <a:prstGeom prst="rect">
                          <a:avLst/>
                        </a:prstGeom>
                        <a:noFill/>
                        <a:ln w="38100">
                          <a:noFill/>
                          <a:miter/>
                        </a:ln>
                      </p:spPr>
                    </p:pic>
                  </p:oleObj>
                </mc:Fallback>
              </mc:AlternateContent>
            </a:graphicData>
          </a:graphic>
        </p:graphicFrame>
        <p:sp>
          <p:nvSpPr>
            <p:cNvPr id="12" name="文本框 11"/>
            <p:cNvSpPr txBox="1"/>
            <p:nvPr/>
          </p:nvSpPr>
          <p:spPr>
            <a:xfrm>
              <a:off x="9457" y="6407"/>
              <a:ext cx="1803" cy="919"/>
            </a:xfrm>
            <a:prstGeom prst="rect">
              <a:avLst/>
            </a:prstGeom>
            <a:noFill/>
          </p:spPr>
          <p:txBody>
            <a:bodyPr wrap="square" rtlCol="0">
              <a:spAutoFit/>
            </a:bodyPr>
            <a:p>
              <a:r>
                <a:rPr lang="zh-CN" altLang="en-US" sz="3200"/>
                <a:t>（</a:t>
              </a:r>
              <a:r>
                <a:rPr lang="en-US" altLang="zh-CN" sz="3200"/>
                <a:t>  x</a:t>
              </a:r>
              <a:r>
                <a:rPr lang="zh-CN" altLang="en-US" sz="3200"/>
                <a:t>）</a:t>
              </a:r>
              <a:endParaRPr lang="zh-CN" altLang="en-US" sz="3200"/>
            </a:p>
          </p:txBody>
        </p:sp>
      </p:grpSp>
      <p:grpSp>
        <p:nvGrpSpPr>
          <p:cNvPr id="14" name="组合 13"/>
          <p:cNvGrpSpPr/>
          <p:nvPr/>
        </p:nvGrpSpPr>
        <p:grpSpPr>
          <a:xfrm>
            <a:off x="4727575" y="3447415"/>
            <a:ext cx="1144270" cy="582930"/>
            <a:chOff x="9457" y="6407"/>
            <a:chExt cx="1802" cy="918"/>
          </a:xfrm>
        </p:grpSpPr>
        <p:graphicFrame>
          <p:nvGraphicFramePr>
            <p:cNvPr id="15" name="Object 9"/>
            <p:cNvGraphicFramePr>
              <a:graphicFrameLocks noChangeAspect="1"/>
            </p:cNvGraphicFramePr>
            <p:nvPr/>
          </p:nvGraphicFramePr>
          <p:xfrm>
            <a:off x="10166" y="6655"/>
            <a:ext cx="792" cy="535"/>
          </p:xfrm>
          <a:graphic>
            <a:graphicData uri="http://schemas.openxmlformats.org/presentationml/2006/ole">
              <mc:AlternateContent xmlns:mc="http://schemas.openxmlformats.org/markup-compatibility/2006">
                <mc:Choice xmlns:v="urn:schemas-microsoft-com:vml" Requires="v">
                  <p:oleObj spid="_x0000_s16" name="" r:id="rId6" imgW="127000" imgH="152400" progId="Equation.DSMT4">
                    <p:embed/>
                  </p:oleObj>
                </mc:Choice>
                <mc:Fallback>
                  <p:oleObj name="" r:id="rId6" imgW="127000" imgH="152400" progId="Equation.DSMT4">
                    <p:embed/>
                    <p:pic>
                      <p:nvPicPr>
                        <p:cNvPr id="0" name="图片 3082"/>
                        <p:cNvPicPr/>
                        <p:nvPr/>
                      </p:nvPicPr>
                      <p:blipFill>
                        <a:blip r:embed="rId5"/>
                        <a:stretch>
                          <a:fillRect/>
                        </a:stretch>
                      </p:blipFill>
                      <p:spPr>
                        <a:xfrm>
                          <a:off x="10166" y="6655"/>
                          <a:ext cx="792" cy="535"/>
                        </a:xfrm>
                        <a:prstGeom prst="rect">
                          <a:avLst/>
                        </a:prstGeom>
                        <a:noFill/>
                        <a:ln w="38100">
                          <a:noFill/>
                          <a:miter/>
                        </a:ln>
                      </p:spPr>
                    </p:pic>
                  </p:oleObj>
                </mc:Fallback>
              </mc:AlternateContent>
            </a:graphicData>
          </a:graphic>
        </p:graphicFrame>
        <p:sp>
          <p:nvSpPr>
            <p:cNvPr id="17" name="文本框 16"/>
            <p:cNvSpPr txBox="1"/>
            <p:nvPr/>
          </p:nvSpPr>
          <p:spPr>
            <a:xfrm>
              <a:off x="9457" y="6407"/>
              <a:ext cx="1803" cy="919"/>
            </a:xfrm>
            <a:prstGeom prst="rect">
              <a:avLst/>
            </a:prstGeom>
            <a:noFill/>
          </p:spPr>
          <p:txBody>
            <a:bodyPr wrap="square" rtlCol="0">
              <a:spAutoFit/>
            </a:bodyPr>
            <a:p>
              <a:r>
                <a:rPr lang="zh-CN" altLang="en-US" sz="3200"/>
                <a:t>（</a:t>
              </a:r>
              <a:r>
                <a:rPr lang="en-US" altLang="zh-CN" sz="3200"/>
                <a:t>  x</a:t>
              </a:r>
              <a:r>
                <a:rPr lang="zh-CN" altLang="en-US" sz="3200"/>
                <a:t>）</a:t>
              </a:r>
              <a:endParaRPr lang="zh-CN" altLang="en-US" sz="3200"/>
            </a:p>
          </p:txBody>
        </p:sp>
      </p:grpSp>
      <p:pic>
        <p:nvPicPr>
          <p:cNvPr id="18" name="图片 17"/>
          <p:cNvPicPr>
            <a:picLocks noChangeAspect="1"/>
          </p:cNvPicPr>
          <p:nvPr/>
        </p:nvPicPr>
        <p:blipFill>
          <a:blip r:embed="rId7"/>
          <a:srcRect l="3198" t="26803" r="13981" b="6207"/>
          <a:stretch>
            <a:fillRect/>
          </a:stretch>
        </p:blipFill>
        <p:spPr>
          <a:xfrm>
            <a:off x="6271895" y="4056380"/>
            <a:ext cx="5325745" cy="277177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图片 17"/>
          <p:cNvPicPr>
            <a:picLocks noChangeAspect="1"/>
          </p:cNvPicPr>
          <p:nvPr/>
        </p:nvPicPr>
        <p:blipFill>
          <a:blip r:embed="rId1"/>
          <a:srcRect l="3198" t="26803" r="13981" b="6207"/>
          <a:stretch>
            <a:fillRect/>
          </a:stretch>
        </p:blipFill>
        <p:spPr>
          <a:xfrm>
            <a:off x="6271895" y="4056380"/>
            <a:ext cx="5325745" cy="2771775"/>
          </a:xfrm>
          <a:prstGeom prst="rect">
            <a:avLst/>
          </a:prstGeom>
        </p:spPr>
      </p:pic>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2.1 </a:t>
            </a:r>
            <a:r>
              <a:rPr lang="zh-CN" altLang="en-US">
                <a:latin typeface="金山云技术体" charset="-122"/>
                <a:ea typeface="金山云技术体" charset="-122"/>
                <a:cs typeface="金山云技术体" charset="-122"/>
                <a:sym typeface="+mn-ea"/>
              </a:rPr>
              <a:t>谓词</a:t>
            </a:r>
            <a:r>
              <a:rPr lang="zh-CN" altLang="en-US">
                <a:latin typeface="金山云技术体" charset="-122"/>
                <a:ea typeface="金山云技术体" charset="-122"/>
                <a:cs typeface="金山云技术体" charset="-122"/>
                <a:sym typeface="+mn-ea"/>
              </a:rPr>
              <a:t>公式</a:t>
            </a:r>
            <a:endParaRPr lang="zh-CN" altLang="en-US">
              <a:latin typeface="金山云技术体" charset="-122"/>
              <a:ea typeface="金山云技术体" charset="-122"/>
              <a:cs typeface="金山云技术体" charset="-122"/>
              <a:sym typeface="+mn-ea"/>
            </a:endParaRPr>
          </a:p>
        </p:txBody>
      </p:sp>
      <p:sp>
        <p:nvSpPr>
          <p:cNvPr id="3" name="内容占位符 2"/>
          <p:cNvSpPr>
            <a:spLocks noGrp="1"/>
          </p:cNvSpPr>
          <p:nvPr>
            <p:ph idx="1"/>
          </p:nvPr>
        </p:nvSpPr>
        <p:spPr>
          <a:xfrm>
            <a:off x="173990" y="1083945"/>
            <a:ext cx="12279630" cy="5983605"/>
          </a:xfrm>
        </p:spPr>
        <p:txBody>
          <a:bodyPr>
            <a:normAutofit/>
          </a:bodyPr>
          <a:p>
            <a:pPr marL="990600" lvl="1" indent="-533400" eaLnBrk="1" hangingPunct="1"/>
            <a:endParaRPr lang="zh-CN" altLang="en-US" dirty="0">
              <a:latin typeface="宋体" pitchFamily="2" charset="-122"/>
            </a:endParaRPr>
          </a:p>
          <a:p>
            <a:pPr marL="533400" lvl="0" indent="-533400" eaLnBrk="1" hangingPunct="1"/>
            <a:r>
              <a:rPr lang="zh-CN" altLang="en-US"/>
              <a:t>量词</a:t>
            </a:r>
            <a:endParaRPr lang="zh-CN" altLang="en-US"/>
          </a:p>
          <a:p>
            <a:pPr marL="990600" lvl="1" indent="-533400" eaLnBrk="1" hangingPunct="1"/>
            <a:r>
              <a:rPr lang="zh-CN" altLang="en-US" dirty="0">
                <a:latin typeface="宋体" pitchFamily="2" charset="-122"/>
                <a:sym typeface="+mn-ea"/>
              </a:rPr>
              <a:t>全称量词</a:t>
            </a:r>
            <a:endParaRPr lang="zh-CN" altLang="en-US" dirty="0">
              <a:latin typeface="宋体" pitchFamily="2" charset="-122"/>
              <a:sym typeface="+mn-ea"/>
            </a:endParaRPr>
          </a:p>
          <a:p>
            <a:pPr marL="990600" lvl="1" indent="-533400" eaLnBrk="1" hangingPunct="1"/>
            <a:r>
              <a:rPr lang="en-US" altLang="zh-CN" dirty="0">
                <a:latin typeface="Times New Roman" panose="02020603050405020304" pitchFamily="18" charset="0"/>
                <a:sym typeface="+mn-ea"/>
              </a:rPr>
              <a:t>“</a:t>
            </a:r>
            <a:r>
              <a:rPr lang="zh-CN" altLang="en-US" dirty="0">
                <a:latin typeface="宋体" pitchFamily="2" charset="-122"/>
                <a:sym typeface="+mn-ea"/>
              </a:rPr>
              <a:t>所有的机器人都是灰色的</a:t>
            </a:r>
            <a:r>
              <a:rPr lang="zh-CN" altLang="en-US" dirty="0">
                <a:latin typeface="Times New Roman" panose="02020603050405020304" pitchFamily="18" charset="0"/>
                <a:sym typeface="+mn-ea"/>
              </a:rPr>
              <a:t>”</a:t>
            </a:r>
            <a:r>
              <a:rPr lang="zh-CN" altLang="en-US" dirty="0">
                <a:latin typeface="宋体" pitchFamily="2" charset="-122"/>
                <a:sym typeface="+mn-ea"/>
              </a:rPr>
              <a:t>：</a:t>
            </a:r>
            <a:r>
              <a:rPr lang="en-US" altLang="zh-CN" dirty="0">
                <a:latin typeface="宋体" pitchFamily="2" charset="-122"/>
                <a:sym typeface="+mn-ea"/>
              </a:rPr>
              <a:t>                </a:t>
            </a:r>
            <a:r>
              <a:rPr lang="zh-CN" altLang="en-US" dirty="0">
                <a:latin typeface="宋体" pitchFamily="2" charset="-122"/>
                <a:sym typeface="+mn-ea"/>
              </a:rPr>
              <a:t> </a:t>
            </a:r>
            <a:r>
              <a:rPr lang="en-US" altLang="zh-CN" dirty="0">
                <a:latin typeface="Times New Roman" panose="02020603050405020304" pitchFamily="18" charset="0"/>
                <a:sym typeface="+mn-ea"/>
              </a:rPr>
              <a:t>[</a:t>
            </a:r>
            <a:r>
              <a:rPr lang="en-US" altLang="zh-CN" i="1" dirty="0">
                <a:latin typeface="Times New Roman" panose="02020603050405020304" pitchFamily="18" charset="0"/>
                <a:sym typeface="+mn-ea"/>
              </a:rPr>
              <a:t>ROBOT </a:t>
            </a:r>
            <a:r>
              <a:rPr lang="en-US" altLang="zh-CN" dirty="0">
                <a:latin typeface="Times New Roman" panose="02020603050405020304" pitchFamily="18" charset="0"/>
                <a:sym typeface="+mn-ea"/>
              </a:rPr>
              <a:t>(</a:t>
            </a:r>
            <a:r>
              <a:rPr lang="en-US" altLang="zh-CN" i="1" dirty="0">
                <a:latin typeface="Times New Roman" panose="02020603050405020304" pitchFamily="18" charset="0"/>
                <a:sym typeface="+mn-ea"/>
              </a:rPr>
              <a:t>x</a:t>
            </a:r>
            <a:r>
              <a:rPr lang="en-US" altLang="zh-CN" dirty="0">
                <a:latin typeface="Times New Roman" panose="02020603050405020304" pitchFamily="18" charset="0"/>
                <a:sym typeface="+mn-ea"/>
              </a:rPr>
              <a:t>) </a:t>
            </a:r>
            <a:r>
              <a:rPr lang="en-US" altLang="zh-CN" b="1" dirty="0">
                <a:sym typeface="+mn-ea"/>
              </a:rPr>
              <a:t>→</a:t>
            </a:r>
            <a:r>
              <a:rPr lang="en-US" altLang="zh-CN" dirty="0">
                <a:latin typeface="Times New Roman" panose="02020603050405020304" pitchFamily="18" charset="0"/>
                <a:sym typeface="+mn-ea"/>
              </a:rPr>
              <a:t> </a:t>
            </a:r>
            <a:r>
              <a:rPr lang="en-US" altLang="zh-CN" i="1" dirty="0">
                <a:latin typeface="Times New Roman" panose="02020603050405020304" pitchFamily="18" charset="0"/>
                <a:sym typeface="+mn-ea"/>
              </a:rPr>
              <a:t>COLOR </a:t>
            </a:r>
            <a:r>
              <a:rPr lang="en-US" altLang="zh-CN" dirty="0">
                <a:latin typeface="Times New Roman" panose="02020603050405020304" pitchFamily="18" charset="0"/>
                <a:sym typeface="+mn-ea"/>
              </a:rPr>
              <a:t>(</a:t>
            </a:r>
            <a:r>
              <a:rPr lang="en-US" altLang="zh-CN" i="1" dirty="0">
                <a:latin typeface="Times New Roman" panose="02020603050405020304" pitchFamily="18" charset="0"/>
                <a:sym typeface="+mn-ea"/>
              </a:rPr>
              <a:t>x</a:t>
            </a:r>
            <a:r>
              <a:rPr lang="zh-CN" altLang="en-US" dirty="0">
                <a:latin typeface="宋体" pitchFamily="2" charset="-122"/>
                <a:sym typeface="+mn-ea"/>
              </a:rPr>
              <a:t>，</a:t>
            </a:r>
            <a:r>
              <a:rPr lang="en-US" altLang="zh-CN" i="1" dirty="0">
                <a:latin typeface="Times New Roman" panose="02020603050405020304" pitchFamily="18" charset="0"/>
                <a:sym typeface="+mn-ea"/>
              </a:rPr>
              <a:t>GRAY</a:t>
            </a:r>
            <a:r>
              <a:rPr lang="en-US" altLang="zh-CN" dirty="0">
                <a:latin typeface="Times New Roman" panose="02020603050405020304" pitchFamily="18" charset="0"/>
                <a:sym typeface="+mn-ea"/>
              </a:rPr>
              <a:t>)]</a:t>
            </a:r>
            <a:endParaRPr lang="en-US" altLang="zh-CN" dirty="0">
              <a:latin typeface="Times New Roman" panose="02020603050405020304" pitchFamily="18" charset="0"/>
              <a:ea typeface="Times New Roman" panose="02020603050405020304" pitchFamily="18" charset="0"/>
            </a:endParaRPr>
          </a:p>
          <a:p>
            <a:pPr marL="990600" lvl="1" indent="-533400" eaLnBrk="1" hangingPunct="1"/>
            <a:endParaRPr lang="zh-CN" altLang="en-US" dirty="0">
              <a:latin typeface="宋体" pitchFamily="2" charset="-122"/>
              <a:sym typeface="+mn-ea"/>
            </a:endParaRPr>
          </a:p>
          <a:p>
            <a:pPr marL="990600" lvl="1" indent="-533400" eaLnBrk="1" hangingPunct="1"/>
            <a:r>
              <a:rPr lang="zh-CN" altLang="en-US" dirty="0">
                <a:latin typeface="宋体" pitchFamily="2" charset="-122"/>
                <a:sym typeface="+mn-ea"/>
              </a:rPr>
              <a:t>存在</a:t>
            </a:r>
            <a:r>
              <a:rPr lang="zh-CN" altLang="en-US" dirty="0">
                <a:latin typeface="宋体" pitchFamily="2" charset="-122"/>
                <a:sym typeface="+mn-ea"/>
              </a:rPr>
              <a:t>量词 </a:t>
            </a:r>
            <a:endParaRPr lang="zh-CN" altLang="en-US" dirty="0">
              <a:latin typeface="宋体" pitchFamily="2" charset="-122"/>
              <a:sym typeface="+mn-ea"/>
            </a:endParaRPr>
          </a:p>
          <a:p>
            <a:pPr marL="990600" lvl="1" indent="-533400" eaLnBrk="1" hangingPunct="1"/>
            <a:r>
              <a:rPr lang="en-US" altLang="zh-CN" dirty="0">
                <a:latin typeface="Times New Roman" panose="02020603050405020304" pitchFamily="18" charset="0"/>
                <a:sym typeface="+mn-ea"/>
              </a:rPr>
              <a:t>“1</a:t>
            </a:r>
            <a:r>
              <a:rPr lang="zh-CN" altLang="en-US" dirty="0">
                <a:latin typeface="Times New Roman" panose="02020603050405020304" pitchFamily="18" charset="0"/>
                <a:sym typeface="+mn-ea"/>
              </a:rPr>
              <a:t>号房间有个物体”：</a:t>
            </a:r>
            <a:r>
              <a:rPr lang="en-US" altLang="zh-CN" dirty="0">
                <a:latin typeface="宋体" pitchFamily="2" charset="-122"/>
              </a:rPr>
              <a:t>		</a:t>
            </a:r>
            <a:r>
              <a:rPr lang="en-US" altLang="zh-CN" i="1" dirty="0">
                <a:latin typeface="Times New Roman" panose="02020603050405020304" pitchFamily="18" charset="0"/>
                <a:sym typeface="+mn-ea"/>
              </a:rPr>
              <a:t>INROOM</a:t>
            </a:r>
            <a:r>
              <a:rPr lang="zh-CN" altLang="en-US" dirty="0">
                <a:latin typeface="Times New Roman" panose="02020603050405020304" pitchFamily="18" charset="0"/>
                <a:sym typeface="+mn-ea"/>
              </a:rPr>
              <a:t>（</a:t>
            </a:r>
            <a:r>
              <a:rPr lang="en-US" altLang="zh-CN" i="1" dirty="0">
                <a:latin typeface="Times New Roman" panose="02020603050405020304" pitchFamily="18" charset="0"/>
                <a:sym typeface="+mn-ea"/>
              </a:rPr>
              <a:t>x</a:t>
            </a:r>
            <a:r>
              <a:rPr lang="zh-CN" altLang="en-US" dirty="0">
                <a:latin typeface="Times New Roman" panose="02020603050405020304" pitchFamily="18" charset="0"/>
                <a:sym typeface="+mn-ea"/>
              </a:rPr>
              <a:t>，</a:t>
            </a:r>
            <a:r>
              <a:rPr lang="en-US" altLang="zh-CN" i="1" dirty="0">
                <a:latin typeface="Times New Roman" panose="02020603050405020304" pitchFamily="18" charset="0"/>
                <a:sym typeface="+mn-ea"/>
              </a:rPr>
              <a:t>r</a:t>
            </a:r>
            <a:r>
              <a:rPr lang="en-US" altLang="zh-CN" dirty="0">
                <a:latin typeface="Times New Roman" panose="02020603050405020304" pitchFamily="18" charset="0"/>
                <a:sym typeface="+mn-ea"/>
              </a:rPr>
              <a:t>1</a:t>
            </a:r>
            <a:r>
              <a:rPr lang="zh-CN" altLang="en-US" dirty="0">
                <a:latin typeface="Times New Roman" panose="02020603050405020304" pitchFamily="18" charset="0"/>
                <a:sym typeface="+mn-ea"/>
              </a:rPr>
              <a:t>）</a:t>
            </a:r>
            <a:endParaRPr lang="zh-CN" altLang="en-US" dirty="0">
              <a:latin typeface="Times New Roman" panose="02020603050405020304" pitchFamily="18" charset="0"/>
              <a:sym typeface="+mn-ea"/>
            </a:endParaRPr>
          </a:p>
          <a:p>
            <a:pPr marL="990600" lvl="1" indent="-533400" eaLnBrk="1" hangingPunct="1"/>
            <a:endParaRPr lang="zh-CN" altLang="en-US" dirty="0">
              <a:latin typeface="Times New Roman" panose="02020603050405020304" pitchFamily="18" charset="0"/>
              <a:sym typeface="+mn-ea"/>
            </a:endParaRPr>
          </a:p>
          <a:p>
            <a:pPr marL="990600" lvl="1" indent="-533400" eaLnBrk="1" hangingPunct="1"/>
            <a:r>
              <a:rPr lang="zh-CN" altLang="en-US" sz="1800" dirty="0">
                <a:latin typeface="宋体" pitchFamily="2" charset="-122"/>
                <a:sym typeface="+mn-ea"/>
              </a:rPr>
              <a:t>全称量词和存在量词出现的次序将影响命题的意思</a:t>
            </a:r>
            <a:endParaRPr lang="zh-CN" altLang="en-US" dirty="0">
              <a:latin typeface="Times New Roman" panose="02020603050405020304" pitchFamily="18" charset="0"/>
              <a:sym typeface="+mn-ea"/>
            </a:endParaRPr>
          </a:p>
          <a:p>
            <a:pPr marL="990600" lvl="1" indent="-533400" eaLnBrk="1" hangingPunct="1"/>
            <a:endParaRPr lang="zh-CN" altLang="en-US" dirty="0">
              <a:latin typeface="Times New Roman" panose="02020603050405020304" pitchFamily="18" charset="0"/>
            </a:endParaRPr>
          </a:p>
        </p:txBody>
      </p:sp>
      <p:grpSp>
        <p:nvGrpSpPr>
          <p:cNvPr id="6" name="组合 5"/>
          <p:cNvGrpSpPr/>
          <p:nvPr/>
        </p:nvGrpSpPr>
        <p:grpSpPr>
          <a:xfrm>
            <a:off x="2113280" y="1896745"/>
            <a:ext cx="1144905" cy="583447"/>
            <a:chOff x="3627" y="4022"/>
            <a:chExt cx="1803" cy="886"/>
          </a:xfrm>
        </p:grpSpPr>
        <p:graphicFrame>
          <p:nvGraphicFramePr>
            <p:cNvPr id="25605" name="Object 4"/>
            <p:cNvGraphicFramePr>
              <a:graphicFrameLocks noChangeAspect="1"/>
            </p:cNvGraphicFramePr>
            <p:nvPr/>
          </p:nvGraphicFramePr>
          <p:xfrm>
            <a:off x="4343" y="4228"/>
            <a:ext cx="787" cy="600"/>
          </p:xfrm>
          <a:graphic>
            <a:graphicData uri="http://schemas.openxmlformats.org/presentationml/2006/ole">
              <mc:AlternateContent xmlns:mc="http://schemas.openxmlformats.org/markup-compatibility/2006">
                <mc:Choice xmlns:v="urn:schemas-microsoft-com:vml" Requires="v">
                  <p:oleObj spid="_x0000_s3078" name="" r:id="rId2" imgW="152400" imgH="165100" progId="Equation.3">
                    <p:embed/>
                  </p:oleObj>
                </mc:Choice>
                <mc:Fallback>
                  <p:oleObj name="" r:id="rId2" imgW="152400" imgH="165100" progId="Equation.3">
                    <p:embed/>
                    <p:pic>
                      <p:nvPicPr>
                        <p:cNvPr id="0" name="图片 3077"/>
                        <p:cNvPicPr/>
                        <p:nvPr/>
                      </p:nvPicPr>
                      <p:blipFill>
                        <a:blip r:embed="rId3"/>
                        <a:stretch>
                          <a:fillRect/>
                        </a:stretch>
                      </p:blipFill>
                      <p:spPr>
                        <a:xfrm>
                          <a:off x="4343" y="4228"/>
                          <a:ext cx="787" cy="600"/>
                        </a:xfrm>
                        <a:prstGeom prst="rect">
                          <a:avLst/>
                        </a:prstGeom>
                        <a:noFill/>
                        <a:ln w="38100">
                          <a:noFill/>
                          <a:miter/>
                        </a:ln>
                      </p:spPr>
                    </p:pic>
                  </p:oleObj>
                </mc:Fallback>
              </mc:AlternateContent>
            </a:graphicData>
          </a:graphic>
        </p:graphicFrame>
        <p:sp>
          <p:nvSpPr>
            <p:cNvPr id="5" name="文本框 4"/>
            <p:cNvSpPr txBox="1"/>
            <p:nvPr/>
          </p:nvSpPr>
          <p:spPr>
            <a:xfrm>
              <a:off x="3627" y="4022"/>
              <a:ext cx="1803" cy="886"/>
            </a:xfrm>
            <a:prstGeom prst="rect">
              <a:avLst/>
            </a:prstGeom>
            <a:noFill/>
          </p:spPr>
          <p:txBody>
            <a:bodyPr wrap="square" rtlCol="0">
              <a:spAutoFit/>
            </a:bodyPr>
            <a:p>
              <a:r>
                <a:rPr lang="zh-CN" altLang="en-US" sz="3200"/>
                <a:t>（</a:t>
              </a:r>
              <a:r>
                <a:rPr lang="en-US" altLang="zh-CN" sz="3200"/>
                <a:t>  x</a:t>
              </a:r>
              <a:r>
                <a:rPr lang="zh-CN" altLang="en-US" sz="3200"/>
                <a:t>）</a:t>
              </a:r>
              <a:endParaRPr lang="zh-CN" altLang="en-US" sz="3200"/>
            </a:p>
          </p:txBody>
        </p:sp>
      </p:grpSp>
      <p:grpSp>
        <p:nvGrpSpPr>
          <p:cNvPr id="8" name="组合 7"/>
          <p:cNvGrpSpPr/>
          <p:nvPr/>
        </p:nvGrpSpPr>
        <p:grpSpPr>
          <a:xfrm>
            <a:off x="5550535" y="2284730"/>
            <a:ext cx="1144905" cy="583447"/>
            <a:chOff x="3627" y="4022"/>
            <a:chExt cx="1803" cy="886"/>
          </a:xfrm>
        </p:grpSpPr>
        <p:graphicFrame>
          <p:nvGraphicFramePr>
            <p:cNvPr id="9" name="Object 4"/>
            <p:cNvGraphicFramePr>
              <a:graphicFrameLocks noChangeAspect="1"/>
            </p:cNvGraphicFramePr>
            <p:nvPr/>
          </p:nvGraphicFramePr>
          <p:xfrm>
            <a:off x="4343" y="4228"/>
            <a:ext cx="787" cy="600"/>
          </p:xfrm>
          <a:graphic>
            <a:graphicData uri="http://schemas.openxmlformats.org/presentationml/2006/ole">
              <mc:AlternateContent xmlns:mc="http://schemas.openxmlformats.org/markup-compatibility/2006">
                <mc:Choice xmlns:v="urn:schemas-microsoft-com:vml" Requires="v">
                  <p:oleObj spid="_x0000_s10" name="" r:id="rId4" imgW="152400" imgH="165100" progId="Equation.3">
                    <p:embed/>
                  </p:oleObj>
                </mc:Choice>
                <mc:Fallback>
                  <p:oleObj name="" r:id="rId4" imgW="152400" imgH="165100" progId="Equation.3">
                    <p:embed/>
                    <p:pic>
                      <p:nvPicPr>
                        <p:cNvPr id="0" name="图片 3077"/>
                        <p:cNvPicPr/>
                        <p:nvPr/>
                      </p:nvPicPr>
                      <p:blipFill>
                        <a:blip r:embed="rId3"/>
                        <a:stretch>
                          <a:fillRect/>
                        </a:stretch>
                      </p:blipFill>
                      <p:spPr>
                        <a:xfrm>
                          <a:off x="4343" y="4228"/>
                          <a:ext cx="787" cy="600"/>
                        </a:xfrm>
                        <a:prstGeom prst="rect">
                          <a:avLst/>
                        </a:prstGeom>
                        <a:noFill/>
                        <a:ln w="38100">
                          <a:noFill/>
                          <a:miter/>
                        </a:ln>
                      </p:spPr>
                    </p:pic>
                  </p:oleObj>
                </mc:Fallback>
              </mc:AlternateContent>
            </a:graphicData>
          </a:graphic>
        </p:graphicFrame>
        <p:sp>
          <p:nvSpPr>
            <p:cNvPr id="11" name="文本框 10"/>
            <p:cNvSpPr txBox="1"/>
            <p:nvPr/>
          </p:nvSpPr>
          <p:spPr>
            <a:xfrm>
              <a:off x="3627" y="4022"/>
              <a:ext cx="1803" cy="886"/>
            </a:xfrm>
            <a:prstGeom prst="rect">
              <a:avLst/>
            </a:prstGeom>
            <a:noFill/>
          </p:spPr>
          <p:txBody>
            <a:bodyPr wrap="square" rtlCol="0">
              <a:spAutoFit/>
            </a:bodyPr>
            <a:p>
              <a:r>
                <a:rPr lang="zh-CN" altLang="en-US" sz="3200"/>
                <a:t>（</a:t>
              </a:r>
              <a:r>
                <a:rPr lang="en-US" altLang="zh-CN" sz="3200"/>
                <a:t>  x</a:t>
              </a:r>
              <a:r>
                <a:rPr lang="zh-CN" altLang="en-US" sz="3200"/>
                <a:t>）</a:t>
              </a:r>
              <a:endParaRPr lang="zh-CN" altLang="en-US" sz="3200"/>
            </a:p>
          </p:txBody>
        </p:sp>
      </p:grpSp>
      <p:grpSp>
        <p:nvGrpSpPr>
          <p:cNvPr id="13" name="组合 12"/>
          <p:cNvGrpSpPr/>
          <p:nvPr/>
        </p:nvGrpSpPr>
        <p:grpSpPr>
          <a:xfrm>
            <a:off x="2245995" y="2950210"/>
            <a:ext cx="1144270" cy="582930"/>
            <a:chOff x="9457" y="6407"/>
            <a:chExt cx="1802" cy="918"/>
          </a:xfrm>
        </p:grpSpPr>
        <p:graphicFrame>
          <p:nvGraphicFramePr>
            <p:cNvPr id="25609" name="Object 9"/>
            <p:cNvGraphicFramePr>
              <a:graphicFrameLocks noChangeAspect="1"/>
            </p:cNvGraphicFramePr>
            <p:nvPr/>
          </p:nvGraphicFramePr>
          <p:xfrm>
            <a:off x="10166" y="6655"/>
            <a:ext cx="792" cy="535"/>
          </p:xfrm>
          <a:graphic>
            <a:graphicData uri="http://schemas.openxmlformats.org/presentationml/2006/ole">
              <mc:AlternateContent xmlns:mc="http://schemas.openxmlformats.org/markup-compatibility/2006">
                <mc:Choice xmlns:v="urn:schemas-microsoft-com:vml" Requires="v">
                  <p:oleObj spid="_x0000_s3083" name="" r:id="rId5" imgW="127000" imgH="152400" progId="Equation.DSMT4">
                    <p:embed/>
                  </p:oleObj>
                </mc:Choice>
                <mc:Fallback>
                  <p:oleObj name="" r:id="rId5" imgW="127000" imgH="152400" progId="Equation.DSMT4">
                    <p:embed/>
                    <p:pic>
                      <p:nvPicPr>
                        <p:cNvPr id="0" name="图片 3082"/>
                        <p:cNvPicPr/>
                        <p:nvPr/>
                      </p:nvPicPr>
                      <p:blipFill>
                        <a:blip r:embed="rId6"/>
                        <a:stretch>
                          <a:fillRect/>
                        </a:stretch>
                      </p:blipFill>
                      <p:spPr>
                        <a:xfrm>
                          <a:off x="10166" y="6655"/>
                          <a:ext cx="792" cy="535"/>
                        </a:xfrm>
                        <a:prstGeom prst="rect">
                          <a:avLst/>
                        </a:prstGeom>
                        <a:noFill/>
                        <a:ln w="38100">
                          <a:noFill/>
                          <a:miter/>
                        </a:ln>
                      </p:spPr>
                    </p:pic>
                  </p:oleObj>
                </mc:Fallback>
              </mc:AlternateContent>
            </a:graphicData>
          </a:graphic>
        </p:graphicFrame>
        <p:sp>
          <p:nvSpPr>
            <p:cNvPr id="12" name="文本框 11"/>
            <p:cNvSpPr txBox="1"/>
            <p:nvPr/>
          </p:nvSpPr>
          <p:spPr>
            <a:xfrm>
              <a:off x="9457" y="6407"/>
              <a:ext cx="1803" cy="919"/>
            </a:xfrm>
            <a:prstGeom prst="rect">
              <a:avLst/>
            </a:prstGeom>
            <a:noFill/>
          </p:spPr>
          <p:txBody>
            <a:bodyPr wrap="square" rtlCol="0">
              <a:spAutoFit/>
            </a:bodyPr>
            <a:p>
              <a:r>
                <a:rPr lang="zh-CN" altLang="en-US" sz="3200"/>
                <a:t>（</a:t>
              </a:r>
              <a:r>
                <a:rPr lang="en-US" altLang="zh-CN" sz="3200"/>
                <a:t>  x</a:t>
              </a:r>
              <a:r>
                <a:rPr lang="zh-CN" altLang="en-US" sz="3200"/>
                <a:t>）</a:t>
              </a:r>
              <a:endParaRPr lang="zh-CN" altLang="en-US" sz="3200"/>
            </a:p>
          </p:txBody>
        </p:sp>
      </p:grpSp>
      <p:grpSp>
        <p:nvGrpSpPr>
          <p:cNvPr id="14" name="组合 13"/>
          <p:cNvGrpSpPr/>
          <p:nvPr/>
        </p:nvGrpSpPr>
        <p:grpSpPr>
          <a:xfrm>
            <a:off x="4727575" y="3447415"/>
            <a:ext cx="1144270" cy="582930"/>
            <a:chOff x="9457" y="6407"/>
            <a:chExt cx="1802" cy="918"/>
          </a:xfrm>
        </p:grpSpPr>
        <p:graphicFrame>
          <p:nvGraphicFramePr>
            <p:cNvPr id="15" name="Object 9"/>
            <p:cNvGraphicFramePr>
              <a:graphicFrameLocks noChangeAspect="1"/>
            </p:cNvGraphicFramePr>
            <p:nvPr/>
          </p:nvGraphicFramePr>
          <p:xfrm>
            <a:off x="10166" y="6655"/>
            <a:ext cx="792" cy="535"/>
          </p:xfrm>
          <a:graphic>
            <a:graphicData uri="http://schemas.openxmlformats.org/presentationml/2006/ole">
              <mc:AlternateContent xmlns:mc="http://schemas.openxmlformats.org/markup-compatibility/2006">
                <mc:Choice xmlns:v="urn:schemas-microsoft-com:vml" Requires="v">
                  <p:oleObj spid="_x0000_s16" name="" r:id="rId7" imgW="127000" imgH="152400" progId="Equation.DSMT4">
                    <p:embed/>
                  </p:oleObj>
                </mc:Choice>
                <mc:Fallback>
                  <p:oleObj name="" r:id="rId7" imgW="127000" imgH="152400" progId="Equation.DSMT4">
                    <p:embed/>
                    <p:pic>
                      <p:nvPicPr>
                        <p:cNvPr id="0" name="图片 3082"/>
                        <p:cNvPicPr/>
                        <p:nvPr/>
                      </p:nvPicPr>
                      <p:blipFill>
                        <a:blip r:embed="rId6"/>
                        <a:stretch>
                          <a:fillRect/>
                        </a:stretch>
                      </p:blipFill>
                      <p:spPr>
                        <a:xfrm>
                          <a:off x="10166" y="6655"/>
                          <a:ext cx="792" cy="535"/>
                        </a:xfrm>
                        <a:prstGeom prst="rect">
                          <a:avLst/>
                        </a:prstGeom>
                        <a:noFill/>
                        <a:ln w="38100">
                          <a:noFill/>
                          <a:miter/>
                        </a:ln>
                      </p:spPr>
                    </p:pic>
                  </p:oleObj>
                </mc:Fallback>
              </mc:AlternateContent>
            </a:graphicData>
          </a:graphic>
        </p:graphicFrame>
        <p:sp>
          <p:nvSpPr>
            <p:cNvPr id="17" name="文本框 16"/>
            <p:cNvSpPr txBox="1"/>
            <p:nvPr/>
          </p:nvSpPr>
          <p:spPr>
            <a:xfrm>
              <a:off x="9457" y="6407"/>
              <a:ext cx="1803" cy="919"/>
            </a:xfrm>
            <a:prstGeom prst="rect">
              <a:avLst/>
            </a:prstGeom>
            <a:noFill/>
          </p:spPr>
          <p:txBody>
            <a:bodyPr wrap="square" rtlCol="0">
              <a:spAutoFit/>
            </a:bodyPr>
            <a:p>
              <a:r>
                <a:rPr lang="zh-CN" altLang="en-US" sz="3200"/>
                <a:t>（</a:t>
              </a:r>
              <a:r>
                <a:rPr lang="en-US" altLang="zh-CN" sz="3200"/>
                <a:t>  x</a:t>
              </a:r>
              <a:r>
                <a:rPr lang="zh-CN" altLang="en-US" sz="3200"/>
                <a:t>）</a:t>
              </a:r>
              <a:endParaRPr lang="zh-CN" altLang="en-US" sz="3200"/>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2.</a:t>
            </a:r>
            <a:r>
              <a:rPr lang="zh-CN" altLang="en-US">
                <a:latin typeface="金山云技术体" charset="-122"/>
                <a:ea typeface="金山云技术体" charset="-122"/>
                <a:cs typeface="金山云技术体" charset="-122"/>
              </a:rPr>
              <a:t>确定</a:t>
            </a:r>
            <a:r>
              <a:rPr lang="zh-CN" altLang="en-US">
                <a:latin typeface="金山云技术体" charset="-122"/>
                <a:ea typeface="金山云技术体" charset="-122"/>
                <a:cs typeface="金山云技术体" charset="-122"/>
              </a:rPr>
              <a:t>性推理</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en-US" altLang="zh-CN">
                <a:latin typeface="金山云技术体" charset="-122"/>
                <a:ea typeface="金山云技术体" charset="-122"/>
                <a:cs typeface="金山云技术体" charset="-122"/>
              </a:rPr>
              <a:t>2.2 </a:t>
            </a:r>
            <a:r>
              <a:rPr lang="zh-CN" altLang="en-US">
                <a:latin typeface="金山云技术体" charset="-122"/>
                <a:ea typeface="金山云技术体" charset="-122"/>
                <a:cs typeface="金山云技术体" charset="-122"/>
              </a:rPr>
              <a:t>自然演绎</a:t>
            </a:r>
            <a:r>
              <a:rPr lang="zh-CN" altLang="en-US">
                <a:latin typeface="金山云技术体" charset="-122"/>
                <a:ea typeface="金山云技术体" charset="-122"/>
                <a:cs typeface="金山云技术体" charset="-122"/>
              </a:rPr>
              <a:t>推理</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2.2 </a:t>
            </a:r>
            <a:r>
              <a:rPr lang="zh-CN" altLang="en-US">
                <a:latin typeface="金山云技术体" charset="-122"/>
                <a:ea typeface="金山云技术体" charset="-122"/>
                <a:cs typeface="金山云技术体" charset="-122"/>
                <a:sym typeface="+mn-ea"/>
              </a:rPr>
              <a:t>自然演绎推理</a:t>
            </a:r>
            <a:endParaRPr lang="zh-CN" altLang="en-US">
              <a:latin typeface="金山云技术体" charset="-122"/>
              <a:ea typeface="金山云技术体" charset="-122"/>
              <a:cs typeface="金山云技术体" charset="-122"/>
              <a:sym typeface="+mn-ea"/>
            </a:endParaRPr>
          </a:p>
        </p:txBody>
      </p:sp>
      <p:sp>
        <p:nvSpPr>
          <p:cNvPr id="30724" name="Rectangle 3"/>
          <p:cNvSpPr>
            <a:spLocks noGrp="1"/>
          </p:cNvSpPr>
          <p:nvPr>
            <p:ph type="body" idx="4294967295"/>
          </p:nvPr>
        </p:nvSpPr>
        <p:spPr>
          <a:xfrm>
            <a:off x="647700" y="1584325"/>
            <a:ext cx="8642350" cy="3511550"/>
          </a:xfrm>
        </p:spPr>
        <p:txBody>
          <a:bodyPr vert="horz" wrap="square" lIns="91440" tIns="45720" rIns="91440" bIns="45720" anchor="t" anchorCtr="0"/>
          <a:p>
            <a:pPr marL="363855" indent="-363855" eaLnBrk="1" hangingPunct="1">
              <a:lnSpc>
                <a:spcPct val="110000"/>
              </a:lnSpc>
              <a:buBlip>
                <a:blip r:embed="rId1"/>
              </a:buBlip>
            </a:pPr>
            <a:r>
              <a:rPr lang="zh-CN" altLang="en-US" sz="2400" b="1" dirty="0"/>
              <a:t>自然演绎推理</a:t>
            </a:r>
            <a:r>
              <a:rPr lang="zh-CN" altLang="en-US" sz="2400" dirty="0"/>
              <a:t>：</a:t>
            </a:r>
            <a:r>
              <a:rPr lang="zh-CN" altLang="en-US" sz="2400" b="1" dirty="0"/>
              <a:t>从一组已知为真的事实出发，运用</a:t>
            </a:r>
            <a:r>
              <a:rPr lang="zh-CN" altLang="en-US" sz="2400" b="1" dirty="0">
                <a:solidFill>
                  <a:srgbClr val="0000FF"/>
                </a:solidFill>
              </a:rPr>
              <a:t>经典逻辑的推理规则</a:t>
            </a:r>
            <a:r>
              <a:rPr lang="zh-CN" altLang="en-US" sz="2400" b="1" dirty="0"/>
              <a:t>推出结论的过程。</a:t>
            </a:r>
            <a:endParaRPr lang="zh-CN" altLang="en-US" sz="2400" b="1" dirty="0"/>
          </a:p>
          <a:p>
            <a:pPr marL="363855" indent="-363855" eaLnBrk="1" hangingPunct="1">
              <a:lnSpc>
                <a:spcPct val="110000"/>
              </a:lnSpc>
              <a:buBlip>
                <a:blip r:embed="rId1"/>
              </a:buBlip>
            </a:pPr>
            <a:r>
              <a:rPr lang="zh-CN" altLang="en-US" sz="2400" b="1" dirty="0"/>
              <a:t>推理规则</a:t>
            </a:r>
            <a:r>
              <a:rPr lang="zh-CN" altLang="en-US" sz="2400" dirty="0"/>
              <a:t>：</a:t>
            </a:r>
            <a:r>
              <a:rPr lang="en-US" altLang="zh-CN" sz="2400" b="1" i="1" dirty="0">
                <a:latin typeface="Times New Roman" panose="02020603050405020304" pitchFamily="18" charset="0"/>
              </a:rPr>
              <a:t>P</a:t>
            </a:r>
            <a:r>
              <a:rPr lang="zh-CN" altLang="en-US" sz="2400" b="1" dirty="0"/>
              <a:t>规则、</a:t>
            </a:r>
            <a:r>
              <a:rPr lang="en-US" altLang="zh-CN" sz="2400" b="1" i="1" dirty="0">
                <a:latin typeface="Times New Roman" panose="02020603050405020304" pitchFamily="18" charset="0"/>
              </a:rPr>
              <a:t>T</a:t>
            </a:r>
            <a:r>
              <a:rPr lang="zh-CN" altLang="en-US" sz="2400" b="1" dirty="0"/>
              <a:t>规则、假言推理、拒取式推理</a:t>
            </a:r>
            <a:r>
              <a:rPr lang="zh-CN" altLang="en-US" dirty="0"/>
              <a:t>                    </a:t>
            </a:r>
            <a:endParaRPr lang="zh-CN" altLang="en-US" dirty="0"/>
          </a:p>
        </p:txBody>
      </p:sp>
      <p:pic>
        <p:nvPicPr>
          <p:cNvPr id="29" name="图片 28"/>
          <p:cNvPicPr>
            <a:picLocks noChangeAspect="1"/>
          </p:cNvPicPr>
          <p:nvPr/>
        </p:nvPicPr>
        <p:blipFill>
          <a:blip r:embed="rId2"/>
          <a:srcRect l="2497"/>
          <a:stretch>
            <a:fillRect/>
          </a:stretch>
        </p:blipFill>
        <p:spPr>
          <a:xfrm>
            <a:off x="468630" y="3200400"/>
            <a:ext cx="5421630" cy="2286635"/>
          </a:xfrm>
          <a:prstGeom prst="rect">
            <a:avLst/>
          </a:prstGeom>
        </p:spPr>
      </p:pic>
      <p:pic>
        <p:nvPicPr>
          <p:cNvPr id="30" name="图片 29"/>
          <p:cNvPicPr>
            <a:picLocks noChangeAspect="1"/>
          </p:cNvPicPr>
          <p:nvPr/>
        </p:nvPicPr>
        <p:blipFill>
          <a:blip r:embed="rId3"/>
          <a:srcRect b="50191"/>
          <a:stretch>
            <a:fillRect/>
          </a:stretch>
        </p:blipFill>
        <p:spPr>
          <a:xfrm>
            <a:off x="5989955" y="4526280"/>
            <a:ext cx="3973195" cy="1325880"/>
          </a:xfrm>
          <a:prstGeom prst="rect">
            <a:avLst/>
          </a:prstGeom>
        </p:spPr>
      </p:pic>
      <p:pic>
        <p:nvPicPr>
          <p:cNvPr id="3" name="图片 2"/>
          <p:cNvPicPr>
            <a:picLocks noChangeAspect="1"/>
          </p:cNvPicPr>
          <p:nvPr/>
        </p:nvPicPr>
        <p:blipFill>
          <a:blip r:embed="rId3"/>
          <a:srcRect t="50191"/>
          <a:stretch>
            <a:fillRect/>
          </a:stretch>
        </p:blipFill>
        <p:spPr>
          <a:xfrm>
            <a:off x="5989955" y="3200400"/>
            <a:ext cx="3973195" cy="1325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a:t>
            </a:r>
            <a:r>
              <a:rPr lang="zh-CN" altLang="en-US"/>
              <a:t>搜索算法</a:t>
            </a:r>
            <a:endParaRPr lang="zh-CN" altLang="en-US"/>
          </a:p>
        </p:txBody>
      </p:sp>
      <p:sp>
        <p:nvSpPr>
          <p:cNvPr id="6" name="Freeform 268"/>
          <p:cNvSpPr/>
          <p:nvPr/>
        </p:nvSpPr>
        <p:spPr>
          <a:xfrm>
            <a:off x="3215005" y="1047750"/>
            <a:ext cx="8785225" cy="4105275"/>
          </a:xfrm>
          <a:custGeom>
            <a:avLst/>
            <a:gdLst>
              <a:gd name="txL" fmla="*/ 0 w 5534"/>
              <a:gd name="txT" fmla="*/ 0 h 2586"/>
              <a:gd name="txR" fmla="*/ 5534 w 5534"/>
              <a:gd name="txB" fmla="*/ 2586 h 2586"/>
            </a:gdLst>
            <a:ahLst/>
            <a:cxnLst>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5534" h="2586">
                <a:moveTo>
                  <a:pt x="0" y="2359"/>
                </a:moveTo>
                <a:lnTo>
                  <a:pt x="0" y="1951"/>
                </a:lnTo>
                <a:lnTo>
                  <a:pt x="0" y="1633"/>
                </a:lnTo>
                <a:lnTo>
                  <a:pt x="136" y="1452"/>
                </a:lnTo>
                <a:lnTo>
                  <a:pt x="590" y="1588"/>
                </a:lnTo>
                <a:lnTo>
                  <a:pt x="1043" y="1588"/>
                </a:lnTo>
                <a:lnTo>
                  <a:pt x="1270" y="1452"/>
                </a:lnTo>
                <a:lnTo>
                  <a:pt x="1406" y="953"/>
                </a:lnTo>
                <a:lnTo>
                  <a:pt x="1905" y="771"/>
                </a:lnTo>
                <a:lnTo>
                  <a:pt x="2540" y="227"/>
                </a:lnTo>
                <a:lnTo>
                  <a:pt x="2676" y="91"/>
                </a:lnTo>
                <a:lnTo>
                  <a:pt x="3538" y="0"/>
                </a:lnTo>
                <a:lnTo>
                  <a:pt x="5307" y="0"/>
                </a:lnTo>
                <a:lnTo>
                  <a:pt x="5534" y="91"/>
                </a:lnTo>
                <a:lnTo>
                  <a:pt x="5534" y="544"/>
                </a:lnTo>
                <a:lnTo>
                  <a:pt x="5307" y="862"/>
                </a:lnTo>
                <a:lnTo>
                  <a:pt x="4309" y="998"/>
                </a:lnTo>
                <a:lnTo>
                  <a:pt x="3583" y="1316"/>
                </a:lnTo>
                <a:lnTo>
                  <a:pt x="3266" y="1588"/>
                </a:lnTo>
                <a:lnTo>
                  <a:pt x="2722" y="1769"/>
                </a:lnTo>
                <a:lnTo>
                  <a:pt x="1905" y="1860"/>
                </a:lnTo>
                <a:lnTo>
                  <a:pt x="2359" y="1996"/>
                </a:lnTo>
                <a:lnTo>
                  <a:pt x="2404" y="2268"/>
                </a:lnTo>
                <a:lnTo>
                  <a:pt x="1633" y="2268"/>
                </a:lnTo>
                <a:lnTo>
                  <a:pt x="862" y="2268"/>
                </a:lnTo>
                <a:lnTo>
                  <a:pt x="907" y="2586"/>
                </a:lnTo>
                <a:lnTo>
                  <a:pt x="182" y="2586"/>
                </a:lnTo>
                <a:lnTo>
                  <a:pt x="0" y="2359"/>
                </a:lnTo>
                <a:close/>
              </a:path>
            </a:pathLst>
          </a:custGeom>
          <a:solidFill>
            <a:srgbClr val="CCFFCC">
              <a:alpha val="100000"/>
            </a:srgb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12" name="Freeform 267"/>
          <p:cNvSpPr/>
          <p:nvPr/>
        </p:nvSpPr>
        <p:spPr>
          <a:xfrm>
            <a:off x="3503930" y="976313"/>
            <a:ext cx="8424863" cy="2808287"/>
          </a:xfrm>
          <a:custGeom>
            <a:avLst/>
            <a:gdLst>
              <a:gd name="txL" fmla="*/ 0 w 5307"/>
              <a:gd name="txT" fmla="*/ 0 h 1769"/>
              <a:gd name="txR" fmla="*/ 5307 w 5307"/>
              <a:gd name="txB" fmla="*/ 1769 h 1769"/>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5307" h="1769">
                <a:moveTo>
                  <a:pt x="0" y="1451"/>
                </a:moveTo>
                <a:lnTo>
                  <a:pt x="136" y="1043"/>
                </a:lnTo>
                <a:lnTo>
                  <a:pt x="136" y="635"/>
                </a:lnTo>
                <a:lnTo>
                  <a:pt x="907" y="589"/>
                </a:lnTo>
                <a:lnTo>
                  <a:pt x="1270" y="862"/>
                </a:lnTo>
                <a:lnTo>
                  <a:pt x="2041" y="862"/>
                </a:lnTo>
                <a:lnTo>
                  <a:pt x="2358" y="453"/>
                </a:lnTo>
                <a:lnTo>
                  <a:pt x="2494" y="136"/>
                </a:lnTo>
                <a:lnTo>
                  <a:pt x="3265" y="45"/>
                </a:lnTo>
                <a:lnTo>
                  <a:pt x="4808" y="0"/>
                </a:lnTo>
                <a:lnTo>
                  <a:pt x="5307" y="45"/>
                </a:lnTo>
                <a:lnTo>
                  <a:pt x="5261" y="816"/>
                </a:lnTo>
                <a:lnTo>
                  <a:pt x="4173" y="1134"/>
                </a:lnTo>
                <a:lnTo>
                  <a:pt x="3401" y="1315"/>
                </a:lnTo>
                <a:lnTo>
                  <a:pt x="2630" y="1769"/>
                </a:lnTo>
                <a:lnTo>
                  <a:pt x="1542" y="1678"/>
                </a:lnTo>
                <a:lnTo>
                  <a:pt x="1179" y="1497"/>
                </a:lnTo>
                <a:lnTo>
                  <a:pt x="680" y="1587"/>
                </a:lnTo>
                <a:lnTo>
                  <a:pt x="226" y="1587"/>
                </a:lnTo>
                <a:lnTo>
                  <a:pt x="0" y="1451"/>
                </a:lnTo>
                <a:close/>
              </a:path>
            </a:pathLst>
          </a:custGeom>
          <a:solidFill>
            <a:srgbClr val="CCFFCC">
              <a:alpha val="100000"/>
            </a:srgbClr>
          </a:solidFill>
          <a:ln w="9525" cap="flat" cmpd="sng">
            <a:solidFill>
              <a:srgbClr val="FF0000">
                <a:alpha val="100000"/>
              </a:srgbClr>
            </a:solidFill>
            <a:prstDash val="solid"/>
            <a:round/>
            <a:headEnd type="none" w="med" len="med"/>
            <a:tailEnd type="none" w="med" len="med"/>
          </a:ln>
        </p:spPr>
        <p:txBody>
          <a:bodyPr/>
          <a:p>
            <a:endParaRPr lang="zh-CN" altLang="en-US"/>
          </a:p>
        </p:txBody>
      </p:sp>
      <p:sp>
        <p:nvSpPr>
          <p:cNvPr id="13" name="Freeform 266"/>
          <p:cNvSpPr/>
          <p:nvPr/>
        </p:nvSpPr>
        <p:spPr>
          <a:xfrm>
            <a:off x="4727893" y="831850"/>
            <a:ext cx="7200900" cy="1655763"/>
          </a:xfrm>
          <a:custGeom>
            <a:avLst/>
            <a:gdLst>
              <a:gd name="txL" fmla="*/ 0 w 4536"/>
              <a:gd name="txT" fmla="*/ 0 h 1043"/>
              <a:gd name="txR" fmla="*/ 4536 w 4536"/>
              <a:gd name="txB" fmla="*/ 1043 h 104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0"/>
              </a:cxn>
              <a:cxn ang="0">
                <a:pos x="2147483646" y="0"/>
              </a:cxn>
              <a:cxn ang="0">
                <a:pos x="2147483646" y="2147483646"/>
              </a:cxn>
            </a:cxnLst>
            <a:rect l="txL" t="txT" r="txR" b="txB"/>
            <a:pathLst>
              <a:path w="4536" h="1043">
                <a:moveTo>
                  <a:pt x="1043" y="90"/>
                </a:moveTo>
                <a:lnTo>
                  <a:pt x="1814" y="272"/>
                </a:lnTo>
                <a:lnTo>
                  <a:pt x="2494" y="227"/>
                </a:lnTo>
                <a:lnTo>
                  <a:pt x="3129" y="136"/>
                </a:lnTo>
                <a:lnTo>
                  <a:pt x="4536" y="136"/>
                </a:lnTo>
                <a:lnTo>
                  <a:pt x="4536" y="635"/>
                </a:lnTo>
                <a:lnTo>
                  <a:pt x="4354" y="1043"/>
                </a:lnTo>
                <a:lnTo>
                  <a:pt x="2313" y="998"/>
                </a:lnTo>
                <a:lnTo>
                  <a:pt x="408" y="907"/>
                </a:lnTo>
                <a:lnTo>
                  <a:pt x="0" y="408"/>
                </a:lnTo>
                <a:lnTo>
                  <a:pt x="136" y="0"/>
                </a:lnTo>
                <a:lnTo>
                  <a:pt x="725" y="0"/>
                </a:lnTo>
                <a:lnTo>
                  <a:pt x="1043" y="90"/>
                </a:lnTo>
                <a:close/>
              </a:path>
            </a:pathLst>
          </a:custGeom>
          <a:solidFill>
            <a:srgbClr val="CCFFCC">
              <a:alpha val="100000"/>
            </a:srgbClr>
          </a:solidFill>
          <a:ln w="9525" cap="flat" cmpd="sng">
            <a:solidFill>
              <a:srgbClr val="FF0000">
                <a:alpha val="100000"/>
              </a:srgbClr>
            </a:solidFill>
            <a:prstDash val="solid"/>
            <a:round/>
            <a:headEnd type="none" w="med" len="med"/>
            <a:tailEnd type="none" w="med" len="med"/>
          </a:ln>
        </p:spPr>
        <p:txBody>
          <a:bodyPr/>
          <a:p>
            <a:endParaRPr lang="zh-CN" altLang="en-US"/>
          </a:p>
        </p:txBody>
      </p:sp>
      <p:graphicFrame>
        <p:nvGraphicFramePr>
          <p:cNvPr id="15" name="表格 14"/>
          <p:cNvGraphicFramePr>
            <a:graphicFrameLocks noGrp="1"/>
          </p:cNvGraphicFramePr>
          <p:nvPr/>
        </p:nvGraphicFramePr>
        <p:xfrm>
          <a:off x="7534593" y="111125"/>
          <a:ext cx="865188" cy="933450"/>
        </p:xfrm>
        <a:graphic>
          <a:graphicData uri="http://schemas.openxmlformats.org/drawingml/2006/table">
            <a:tbl>
              <a:tblPr/>
              <a:tblGrid>
                <a:gridCol w="287337"/>
                <a:gridCol w="290513"/>
                <a:gridCol w="287337"/>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16" name="表格 15"/>
          <p:cNvGraphicFramePr>
            <a:graphicFrameLocks noGrp="1"/>
          </p:cNvGraphicFramePr>
          <p:nvPr/>
        </p:nvGraphicFramePr>
        <p:xfrm>
          <a:off x="5662930" y="1276350"/>
          <a:ext cx="865188" cy="933450"/>
        </p:xfrm>
        <a:graphic>
          <a:graphicData uri="http://schemas.openxmlformats.org/drawingml/2006/table">
            <a:tbl>
              <a:tblPr/>
              <a:tblGrid>
                <a:gridCol w="287338"/>
                <a:gridCol w="290512"/>
                <a:gridCol w="287338"/>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17" name="表格 16"/>
          <p:cNvGraphicFramePr>
            <a:graphicFrameLocks noGrp="1"/>
          </p:cNvGraphicFramePr>
          <p:nvPr/>
        </p:nvGraphicFramePr>
        <p:xfrm>
          <a:off x="7536180" y="1276350"/>
          <a:ext cx="865188" cy="933450"/>
        </p:xfrm>
        <a:graphic>
          <a:graphicData uri="http://schemas.openxmlformats.org/drawingml/2006/table">
            <a:tbl>
              <a:tblPr/>
              <a:tblGrid>
                <a:gridCol w="287338"/>
                <a:gridCol w="290512"/>
                <a:gridCol w="287338"/>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CC"/>
                    </a:solidFill>
                  </a:tcPr>
                </a:tc>
              </a:tr>
            </a:tbl>
          </a:graphicData>
        </a:graphic>
      </p:graphicFrame>
      <p:graphicFrame>
        <p:nvGraphicFramePr>
          <p:cNvPr id="18" name="表格 17"/>
          <p:cNvGraphicFramePr>
            <a:graphicFrameLocks noGrp="1"/>
          </p:cNvGraphicFramePr>
          <p:nvPr/>
        </p:nvGraphicFramePr>
        <p:xfrm>
          <a:off x="9622155" y="1263650"/>
          <a:ext cx="865188" cy="933450"/>
        </p:xfrm>
        <a:graphic>
          <a:graphicData uri="http://schemas.openxmlformats.org/drawingml/2006/table">
            <a:tbl>
              <a:tblPr/>
              <a:tblGrid>
                <a:gridCol w="287338"/>
                <a:gridCol w="290512"/>
                <a:gridCol w="287338"/>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19" name="表格 18"/>
          <p:cNvGraphicFramePr>
            <a:graphicFrameLocks noGrp="1"/>
          </p:cNvGraphicFramePr>
          <p:nvPr/>
        </p:nvGraphicFramePr>
        <p:xfrm>
          <a:off x="4078605" y="2500313"/>
          <a:ext cx="865188" cy="933450"/>
        </p:xfrm>
        <a:graphic>
          <a:graphicData uri="http://schemas.openxmlformats.org/drawingml/2006/table">
            <a:tbl>
              <a:tblPr/>
              <a:tblGrid>
                <a:gridCol w="287338"/>
                <a:gridCol w="290512"/>
                <a:gridCol w="287338"/>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20" name="表格 19"/>
          <p:cNvGraphicFramePr>
            <a:graphicFrameLocks noGrp="1"/>
          </p:cNvGraphicFramePr>
          <p:nvPr/>
        </p:nvGraphicFramePr>
        <p:xfrm>
          <a:off x="5662930" y="2487613"/>
          <a:ext cx="865188" cy="933450"/>
        </p:xfrm>
        <a:graphic>
          <a:graphicData uri="http://schemas.openxmlformats.org/drawingml/2006/table">
            <a:tbl>
              <a:tblPr/>
              <a:tblGrid>
                <a:gridCol w="287338"/>
                <a:gridCol w="290512"/>
                <a:gridCol w="287338"/>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21" name="表格 20"/>
          <p:cNvGraphicFramePr>
            <a:graphicFrameLocks noGrp="1"/>
          </p:cNvGraphicFramePr>
          <p:nvPr/>
        </p:nvGraphicFramePr>
        <p:xfrm>
          <a:off x="7606030" y="2487613"/>
          <a:ext cx="865188" cy="933450"/>
        </p:xfrm>
        <a:graphic>
          <a:graphicData uri="http://schemas.openxmlformats.org/drawingml/2006/table">
            <a:tbl>
              <a:tblPr/>
              <a:tblGrid>
                <a:gridCol w="288925"/>
                <a:gridCol w="288925"/>
                <a:gridCol w="287338"/>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sp>
        <p:nvSpPr>
          <p:cNvPr id="22" name="Line 303"/>
          <p:cNvSpPr/>
          <p:nvPr/>
        </p:nvSpPr>
        <p:spPr>
          <a:xfrm flipH="1">
            <a:off x="5920105" y="976313"/>
            <a:ext cx="1471613" cy="227012"/>
          </a:xfrm>
          <a:prstGeom prst="line">
            <a:avLst/>
          </a:prstGeom>
          <a:ln w="25400" cap="flat" cmpd="sng">
            <a:solidFill>
              <a:schemeClr val="accent2"/>
            </a:solidFill>
            <a:prstDash val="solid"/>
            <a:headEnd type="none" w="med" len="med"/>
            <a:tailEnd type="triangle" w="med" len="med"/>
          </a:ln>
        </p:spPr>
      </p:sp>
      <p:sp>
        <p:nvSpPr>
          <p:cNvPr id="23" name="Line 307"/>
          <p:cNvSpPr/>
          <p:nvPr/>
        </p:nvSpPr>
        <p:spPr>
          <a:xfrm>
            <a:off x="8471218" y="976313"/>
            <a:ext cx="1512887" cy="215900"/>
          </a:xfrm>
          <a:prstGeom prst="line">
            <a:avLst/>
          </a:prstGeom>
          <a:ln w="9525" cap="flat" cmpd="sng">
            <a:solidFill>
              <a:schemeClr val="tx1"/>
            </a:solidFill>
            <a:prstDash val="solid"/>
            <a:headEnd type="none" w="med" len="med"/>
            <a:tailEnd type="triangle" w="med" len="med"/>
          </a:ln>
        </p:spPr>
      </p:sp>
      <p:sp>
        <p:nvSpPr>
          <p:cNvPr id="24" name="Line 308"/>
          <p:cNvSpPr/>
          <p:nvPr/>
        </p:nvSpPr>
        <p:spPr>
          <a:xfrm>
            <a:off x="8039418" y="1060450"/>
            <a:ext cx="1587" cy="215900"/>
          </a:xfrm>
          <a:prstGeom prst="line">
            <a:avLst/>
          </a:prstGeom>
          <a:ln w="9525" cap="flat" cmpd="sng">
            <a:solidFill>
              <a:schemeClr val="tx1"/>
            </a:solidFill>
            <a:prstDash val="solid"/>
            <a:headEnd type="none" w="med" len="med"/>
            <a:tailEnd type="triangle" w="med" len="med"/>
          </a:ln>
        </p:spPr>
      </p:sp>
      <p:sp>
        <p:nvSpPr>
          <p:cNvPr id="25" name="Line 309"/>
          <p:cNvSpPr/>
          <p:nvPr/>
        </p:nvSpPr>
        <p:spPr>
          <a:xfrm flipH="1">
            <a:off x="4478655" y="2271713"/>
            <a:ext cx="1257300" cy="157162"/>
          </a:xfrm>
          <a:prstGeom prst="line">
            <a:avLst/>
          </a:prstGeom>
          <a:ln w="25400" cap="flat" cmpd="sng">
            <a:solidFill>
              <a:schemeClr val="accent2"/>
            </a:solidFill>
            <a:prstDash val="solid"/>
            <a:headEnd type="none" w="med" len="med"/>
            <a:tailEnd type="triangle" w="med" len="med"/>
          </a:ln>
        </p:spPr>
      </p:sp>
      <p:sp>
        <p:nvSpPr>
          <p:cNvPr id="26" name="Line 312"/>
          <p:cNvSpPr/>
          <p:nvPr/>
        </p:nvSpPr>
        <p:spPr>
          <a:xfrm>
            <a:off x="6377305" y="2271713"/>
            <a:ext cx="1517650" cy="144462"/>
          </a:xfrm>
          <a:prstGeom prst="line">
            <a:avLst/>
          </a:prstGeom>
          <a:ln w="9525" cap="flat" cmpd="sng">
            <a:solidFill>
              <a:schemeClr val="tx1"/>
            </a:solidFill>
            <a:prstDash val="solid"/>
            <a:headEnd type="none" w="med" len="med"/>
            <a:tailEnd type="triangle" w="med" len="med"/>
          </a:ln>
        </p:spPr>
      </p:sp>
      <p:sp>
        <p:nvSpPr>
          <p:cNvPr id="27" name="Line 313"/>
          <p:cNvSpPr/>
          <p:nvPr/>
        </p:nvSpPr>
        <p:spPr>
          <a:xfrm>
            <a:off x="6094730" y="2211388"/>
            <a:ext cx="1588" cy="215900"/>
          </a:xfrm>
          <a:prstGeom prst="line">
            <a:avLst/>
          </a:prstGeom>
          <a:ln w="9525" cap="flat" cmpd="sng">
            <a:solidFill>
              <a:schemeClr val="tx1"/>
            </a:solidFill>
            <a:prstDash val="solid"/>
            <a:headEnd type="none" w="med" len="med"/>
            <a:tailEnd type="triangle" w="med" len="med"/>
          </a:ln>
        </p:spPr>
      </p:sp>
      <p:graphicFrame>
        <p:nvGraphicFramePr>
          <p:cNvPr id="28" name="表格 27"/>
          <p:cNvGraphicFramePr>
            <a:graphicFrameLocks noGrp="1"/>
          </p:cNvGraphicFramePr>
          <p:nvPr/>
        </p:nvGraphicFramePr>
        <p:xfrm>
          <a:off x="3435668" y="3579813"/>
          <a:ext cx="865188" cy="933450"/>
        </p:xfrm>
        <a:graphic>
          <a:graphicData uri="http://schemas.openxmlformats.org/drawingml/2006/table">
            <a:tbl>
              <a:tblPr/>
              <a:tblGrid>
                <a:gridCol w="287337"/>
                <a:gridCol w="290513"/>
                <a:gridCol w="287337"/>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29" name="表格 28"/>
          <p:cNvGraphicFramePr>
            <a:graphicFrameLocks noGrp="1"/>
          </p:cNvGraphicFramePr>
          <p:nvPr/>
        </p:nvGraphicFramePr>
        <p:xfrm>
          <a:off x="4870768" y="3579813"/>
          <a:ext cx="865188" cy="933450"/>
        </p:xfrm>
        <a:graphic>
          <a:graphicData uri="http://schemas.openxmlformats.org/drawingml/2006/table">
            <a:tbl>
              <a:tblPr/>
              <a:tblGrid>
                <a:gridCol w="287337"/>
                <a:gridCol w="290513"/>
                <a:gridCol w="287337"/>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30" name="表格 29"/>
          <p:cNvGraphicFramePr>
            <a:graphicFrameLocks noGrp="1"/>
          </p:cNvGraphicFramePr>
          <p:nvPr/>
        </p:nvGraphicFramePr>
        <p:xfrm>
          <a:off x="4875530" y="4719638"/>
          <a:ext cx="865188" cy="933450"/>
        </p:xfrm>
        <a:graphic>
          <a:graphicData uri="http://schemas.openxmlformats.org/drawingml/2006/table">
            <a:tbl>
              <a:tblPr/>
              <a:tblGrid>
                <a:gridCol w="287338"/>
                <a:gridCol w="290512"/>
                <a:gridCol w="287338"/>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31" name="表格 30"/>
          <p:cNvGraphicFramePr>
            <a:graphicFrameLocks noGrp="1"/>
          </p:cNvGraphicFramePr>
          <p:nvPr/>
        </p:nvGraphicFramePr>
        <p:xfrm>
          <a:off x="4870768" y="5872163"/>
          <a:ext cx="869950" cy="960438"/>
        </p:xfrm>
        <a:graphic>
          <a:graphicData uri="http://schemas.openxmlformats.org/drawingml/2006/table">
            <a:tbl>
              <a:tblPr/>
              <a:tblGrid>
                <a:gridCol w="288925"/>
                <a:gridCol w="293687"/>
                <a:gridCol w="287338"/>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38138">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tr>
            </a:tbl>
          </a:graphicData>
        </a:graphic>
      </p:graphicFrame>
      <p:sp>
        <p:nvSpPr>
          <p:cNvPr id="32" name="Line 390"/>
          <p:cNvSpPr/>
          <p:nvPr/>
        </p:nvSpPr>
        <p:spPr>
          <a:xfrm>
            <a:off x="5375593" y="4503738"/>
            <a:ext cx="1587" cy="215900"/>
          </a:xfrm>
          <a:prstGeom prst="line">
            <a:avLst/>
          </a:prstGeom>
          <a:ln w="25400" cap="flat" cmpd="sng">
            <a:solidFill>
              <a:schemeClr val="accent2"/>
            </a:solidFill>
            <a:prstDash val="solid"/>
            <a:headEnd type="none" w="med" len="med"/>
            <a:tailEnd type="triangle" w="med" len="med"/>
          </a:ln>
        </p:spPr>
      </p:sp>
      <p:sp>
        <p:nvSpPr>
          <p:cNvPr id="33" name="Line 391"/>
          <p:cNvSpPr/>
          <p:nvPr/>
        </p:nvSpPr>
        <p:spPr>
          <a:xfrm>
            <a:off x="5375593" y="5656263"/>
            <a:ext cx="1587" cy="215900"/>
          </a:xfrm>
          <a:prstGeom prst="line">
            <a:avLst/>
          </a:prstGeom>
          <a:ln w="25400" cap="flat" cmpd="sng">
            <a:solidFill>
              <a:schemeClr val="accent2"/>
            </a:solidFill>
            <a:prstDash val="solid"/>
            <a:headEnd type="none" w="med" len="med"/>
            <a:tailEnd type="triangle" w="med" len="med"/>
          </a:ln>
        </p:spPr>
      </p:sp>
      <p:sp>
        <p:nvSpPr>
          <p:cNvPr id="34" name="Line 392"/>
          <p:cNvSpPr/>
          <p:nvPr/>
        </p:nvSpPr>
        <p:spPr>
          <a:xfrm>
            <a:off x="4654868" y="3424238"/>
            <a:ext cx="649287" cy="112712"/>
          </a:xfrm>
          <a:prstGeom prst="line">
            <a:avLst/>
          </a:prstGeom>
          <a:ln w="25400" cap="flat" cmpd="sng">
            <a:solidFill>
              <a:schemeClr val="accent2"/>
            </a:solidFill>
            <a:prstDash val="solid"/>
            <a:headEnd type="none" w="med" len="med"/>
            <a:tailEnd type="triangle" w="med" len="med"/>
          </a:ln>
        </p:spPr>
      </p:sp>
      <p:sp>
        <p:nvSpPr>
          <p:cNvPr id="35" name="Line 393"/>
          <p:cNvSpPr/>
          <p:nvPr/>
        </p:nvSpPr>
        <p:spPr>
          <a:xfrm flipH="1">
            <a:off x="3649980" y="3408363"/>
            <a:ext cx="773113" cy="144462"/>
          </a:xfrm>
          <a:prstGeom prst="line">
            <a:avLst/>
          </a:prstGeom>
          <a:ln w="9525" cap="flat" cmpd="sng">
            <a:solidFill>
              <a:schemeClr val="tx1"/>
            </a:solidFill>
            <a:prstDash val="solid"/>
            <a:headEnd type="none" w="med" len="med"/>
            <a:tailEnd type="triangle" w="med" len="med"/>
          </a:ln>
        </p:spPr>
      </p:sp>
      <p:sp>
        <p:nvSpPr>
          <p:cNvPr id="36" name="Text Box 395"/>
          <p:cNvSpPr txBox="1"/>
          <p:nvPr/>
        </p:nvSpPr>
        <p:spPr>
          <a:xfrm>
            <a:off x="8609330" y="400050"/>
            <a:ext cx="1374775" cy="366713"/>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S</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0+5=5</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sp>
        <p:nvSpPr>
          <p:cNvPr id="37" name="Text Box 396"/>
          <p:cNvSpPr txBox="1"/>
          <p:nvPr/>
        </p:nvSpPr>
        <p:spPr>
          <a:xfrm>
            <a:off x="4870768" y="903288"/>
            <a:ext cx="1409700" cy="366712"/>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A</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1+3=4</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sp>
        <p:nvSpPr>
          <p:cNvPr id="38" name="Text Box 397"/>
          <p:cNvSpPr txBox="1"/>
          <p:nvPr/>
        </p:nvSpPr>
        <p:spPr>
          <a:xfrm>
            <a:off x="8336280" y="1098550"/>
            <a:ext cx="1400175" cy="366713"/>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B</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1+6=7</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sp>
        <p:nvSpPr>
          <p:cNvPr id="39" name="Text Box 409"/>
          <p:cNvSpPr txBox="1"/>
          <p:nvPr/>
        </p:nvSpPr>
        <p:spPr>
          <a:xfrm>
            <a:off x="10455593" y="1041400"/>
            <a:ext cx="1412875" cy="366713"/>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C</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1+6=7</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sp>
        <p:nvSpPr>
          <p:cNvPr id="40" name="Text Box 410"/>
          <p:cNvSpPr txBox="1"/>
          <p:nvPr/>
        </p:nvSpPr>
        <p:spPr>
          <a:xfrm>
            <a:off x="3646805" y="1984375"/>
            <a:ext cx="1409700" cy="366713"/>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D</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2+4=6</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sp>
        <p:nvSpPr>
          <p:cNvPr id="41" name="Text Box 411"/>
          <p:cNvSpPr txBox="1"/>
          <p:nvPr/>
        </p:nvSpPr>
        <p:spPr>
          <a:xfrm>
            <a:off x="6094730" y="3352800"/>
            <a:ext cx="1400175" cy="366713"/>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E</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2+5=7</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sp>
        <p:nvSpPr>
          <p:cNvPr id="42" name="Text Box 412"/>
          <p:cNvSpPr txBox="1"/>
          <p:nvPr/>
        </p:nvSpPr>
        <p:spPr>
          <a:xfrm>
            <a:off x="8525193" y="2416175"/>
            <a:ext cx="1384300" cy="366713"/>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F</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2+4=6</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sp>
        <p:nvSpPr>
          <p:cNvPr id="43" name="Text Box 413"/>
          <p:cNvSpPr txBox="1"/>
          <p:nvPr/>
        </p:nvSpPr>
        <p:spPr>
          <a:xfrm>
            <a:off x="3286443" y="4576763"/>
            <a:ext cx="1422400" cy="366712"/>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G</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3+5=8</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sp>
        <p:nvSpPr>
          <p:cNvPr id="44" name="Text Box 414"/>
          <p:cNvSpPr txBox="1"/>
          <p:nvPr/>
        </p:nvSpPr>
        <p:spPr>
          <a:xfrm>
            <a:off x="5677218" y="4216400"/>
            <a:ext cx="1422400" cy="366713"/>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H</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3+3=6</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sp>
        <p:nvSpPr>
          <p:cNvPr id="45" name="Text Box 415"/>
          <p:cNvSpPr txBox="1"/>
          <p:nvPr/>
        </p:nvSpPr>
        <p:spPr>
          <a:xfrm>
            <a:off x="5694680" y="5080000"/>
            <a:ext cx="1333500" cy="366713"/>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I</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4+2=6</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sp>
        <p:nvSpPr>
          <p:cNvPr id="46" name="Text Box 416"/>
          <p:cNvSpPr txBox="1"/>
          <p:nvPr/>
        </p:nvSpPr>
        <p:spPr>
          <a:xfrm>
            <a:off x="5735955" y="5872163"/>
            <a:ext cx="1422400" cy="366712"/>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K</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5+0=5</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graphicFrame>
        <p:nvGraphicFramePr>
          <p:cNvPr id="47" name="表格 46"/>
          <p:cNvGraphicFramePr>
            <a:graphicFrameLocks noGrp="1"/>
          </p:cNvGraphicFramePr>
          <p:nvPr/>
        </p:nvGraphicFramePr>
        <p:xfrm>
          <a:off x="3646805" y="5924550"/>
          <a:ext cx="865188" cy="933450"/>
        </p:xfrm>
        <a:graphic>
          <a:graphicData uri="http://schemas.openxmlformats.org/drawingml/2006/table">
            <a:tbl>
              <a:tblPr/>
              <a:tblGrid>
                <a:gridCol w="288925"/>
                <a:gridCol w="288925"/>
                <a:gridCol w="287338"/>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sp>
        <p:nvSpPr>
          <p:cNvPr id="48" name="Text Box 535"/>
          <p:cNvSpPr txBox="1"/>
          <p:nvPr/>
        </p:nvSpPr>
        <p:spPr>
          <a:xfrm>
            <a:off x="3215005" y="5578475"/>
            <a:ext cx="1358900" cy="366713"/>
          </a:xfrm>
          <a:prstGeom prst="rect">
            <a:avLst/>
          </a:prstGeom>
          <a:noFill/>
          <a:ln w="9525">
            <a:noFill/>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en-US" altLang="zh-CN" sz="1800" dirty="0">
                <a:solidFill>
                  <a:srgbClr val="0000CC"/>
                </a:solidFill>
                <a:latin typeface="Times New Roman" panose="02020603050405020304" pitchFamily="18" charset="0"/>
              </a:rPr>
              <a:t>J</a:t>
            </a:r>
            <a:r>
              <a:rPr lang="zh-CN" altLang="en-US" sz="1800" dirty="0">
                <a:solidFill>
                  <a:srgbClr val="0000CC"/>
                </a:solidFill>
                <a:latin typeface="Times New Roman" panose="02020603050405020304" pitchFamily="18" charset="0"/>
              </a:rPr>
              <a:t>（</a:t>
            </a:r>
            <a:r>
              <a:rPr lang="en-US" altLang="zh-CN" sz="1800" dirty="0">
                <a:solidFill>
                  <a:srgbClr val="0000CC"/>
                </a:solidFill>
                <a:latin typeface="Times New Roman" panose="02020603050405020304" pitchFamily="18" charset="0"/>
              </a:rPr>
              <a:t>5+3=8</a:t>
            </a:r>
            <a:r>
              <a:rPr lang="zh-CN" altLang="en-US" sz="1800" dirty="0">
                <a:solidFill>
                  <a:srgbClr val="0000CC"/>
                </a:solidFill>
                <a:latin typeface="Times New Roman" panose="02020603050405020304" pitchFamily="18" charset="0"/>
              </a:rPr>
              <a:t>）</a:t>
            </a:r>
            <a:endParaRPr lang="zh-CN" altLang="en-US" sz="1800" dirty="0">
              <a:solidFill>
                <a:srgbClr val="0000CC"/>
              </a:solidFill>
              <a:latin typeface="Times New Roman" panose="02020603050405020304" pitchFamily="18" charset="0"/>
            </a:endParaRPr>
          </a:p>
        </p:txBody>
      </p:sp>
      <p:sp>
        <p:nvSpPr>
          <p:cNvPr id="49" name="Line 536"/>
          <p:cNvSpPr/>
          <p:nvPr/>
        </p:nvSpPr>
        <p:spPr>
          <a:xfrm flipH="1">
            <a:off x="4300855" y="5656263"/>
            <a:ext cx="569913" cy="144462"/>
          </a:xfrm>
          <a:prstGeom prst="line">
            <a:avLst/>
          </a:prstGeom>
          <a:ln w="9525" cap="flat" cmpd="sng">
            <a:solidFill>
              <a:schemeClr val="tx1"/>
            </a:solidFill>
            <a:prstDash val="solid"/>
            <a:headEnd type="none" w="med" len="med"/>
            <a:tailEnd type="triangle" w="med" len="med"/>
          </a:ln>
        </p:spPr>
      </p:sp>
      <p:sp>
        <p:nvSpPr>
          <p:cNvPr id="50" name="Rectangle 245"/>
          <p:cNvSpPr/>
          <p:nvPr/>
        </p:nvSpPr>
        <p:spPr>
          <a:xfrm>
            <a:off x="3359468" y="255588"/>
            <a:ext cx="2995612" cy="425450"/>
          </a:xfrm>
          <a:prstGeom prst="rect">
            <a:avLst/>
          </a:prstGeom>
          <a:noFill/>
          <a:ln w="9525" cap="flat" cmpd="sng">
            <a:solidFill>
              <a:schemeClr val="hlink"/>
            </a:solidFill>
            <a:prstDash val="solid"/>
            <a:miter/>
            <a:headEnd type="none" w="med" len="med"/>
            <a:tailEnd type="none" w="med" len="med"/>
          </a:ln>
        </p:spPr>
        <p:txBody>
          <a:bodyPr wrap="none">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spcBef>
                <a:spcPct val="0"/>
              </a:spcBef>
              <a:buClr>
                <a:srgbClr val="008000"/>
              </a:buClr>
              <a:buSzPct val="60000"/>
              <a:buNone/>
            </a:pPr>
            <a:r>
              <a:rPr lang="zh-CN" altLang="en-US" sz="2000" dirty="0"/>
              <a:t>操作算子集：</a:t>
            </a:r>
            <a:r>
              <a:rPr lang="en-US" altLang="zh-CN" sz="2000" dirty="0"/>
              <a:t> ↑, </a:t>
            </a:r>
            <a:r>
              <a:rPr lang="zh-CN" altLang="en-US" sz="2000" dirty="0"/>
              <a:t>↓</a:t>
            </a:r>
            <a:r>
              <a:rPr lang="en-US" altLang="zh-CN" sz="2000" dirty="0"/>
              <a:t>, →, ←</a:t>
            </a:r>
            <a:endParaRPr lang="en-US" altLang="zh-CN" sz="2000" dirty="0"/>
          </a:p>
        </p:txBody>
      </p:sp>
      <p:graphicFrame>
        <p:nvGraphicFramePr>
          <p:cNvPr id="51" name="表格 81085"/>
          <p:cNvGraphicFramePr>
            <a:graphicFrameLocks noGrp="1"/>
          </p:cNvGraphicFramePr>
          <p:nvPr/>
        </p:nvGraphicFramePr>
        <p:xfrm>
          <a:off x="3430905" y="831850"/>
          <a:ext cx="869950" cy="960438"/>
        </p:xfrm>
        <a:graphic>
          <a:graphicData uri="http://schemas.openxmlformats.org/drawingml/2006/table">
            <a:tbl>
              <a:tblPr/>
              <a:tblGrid>
                <a:gridCol w="288925"/>
                <a:gridCol w="293688"/>
                <a:gridCol w="287337"/>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3</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38138">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4</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7</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rPr>
                        <a:t>5</a:t>
                      </a:r>
                      <a:endParaRPr kumimoji="0" lang="en-US" altLang="zh-CN" sz="12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linds(horizontal)">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par>
                          <p:cTn id="16" fill="hold">
                            <p:stCondLst>
                              <p:cond delay="500"/>
                            </p:stCondLst>
                            <p:childTnLst>
                              <p:par>
                                <p:cTn id="17" presetID="3" presetClass="entr" presetSubtype="1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par>
                          <p:cTn id="34" fill="hold">
                            <p:stCondLst>
                              <p:cond delay="500"/>
                            </p:stCondLst>
                            <p:childTnLst>
                              <p:par>
                                <p:cTn id="35" presetID="3" presetClass="entr" presetSubtype="10"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blinds(horizontal)">
                                      <p:cBhvr>
                                        <p:cTn id="47" dur="500"/>
                                        <p:tgtEl>
                                          <p:spTgt spid="37"/>
                                        </p:tgtEl>
                                      </p:cBhvr>
                                    </p:animEffect>
                                  </p:childTnLst>
                                </p:cTn>
                              </p:par>
                            </p:childTnLst>
                          </p:cTn>
                        </p:par>
                        <p:par>
                          <p:cTn id="48" fill="hold">
                            <p:stCondLst>
                              <p:cond delay="500"/>
                            </p:stCondLst>
                            <p:childTnLst>
                              <p:par>
                                <p:cTn id="49" presetID="3" presetClass="entr" presetSubtype="1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childTnLst>
                          </p:cTn>
                        </p:par>
                        <p:par>
                          <p:cTn id="52" fill="hold">
                            <p:stCondLst>
                              <p:cond delay="1000"/>
                            </p:stCondLst>
                            <p:childTnLst>
                              <p:par>
                                <p:cTn id="53" presetID="3" presetClass="entr" presetSubtype="10"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blinds(horizontal)">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par>
                                <p:cTn id="61" presetID="3" presetClass="entr" presetSubtype="1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blinds(horizontal)">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linds(horizontal)">
                                      <p:cBhvr>
                                        <p:cTn id="68" dur="500"/>
                                        <p:tgtEl>
                                          <p:spTgt spid="20"/>
                                        </p:tgtEl>
                                      </p:cBhvr>
                                    </p:animEffect>
                                  </p:childTnLst>
                                </p:cTn>
                              </p:par>
                              <p:par>
                                <p:cTn id="69" presetID="3" presetClass="entr" presetSubtype="1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blinds(horizontal)">
                                      <p:cBhvr>
                                        <p:cTn id="71" dur="5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blinds(horizontal)">
                                      <p:cBhvr>
                                        <p:cTn id="76" dur="500"/>
                                        <p:tgtEl>
                                          <p:spTgt spid="21"/>
                                        </p:tgtEl>
                                      </p:cBhvr>
                                    </p:animEffect>
                                  </p:childTnLst>
                                </p:cTn>
                              </p:par>
                              <p:par>
                                <p:cTn id="77" presetID="3" presetClass="entr" presetSubtype="1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blinds(horizontal)">
                                      <p:cBhvr>
                                        <p:cTn id="79" dur="5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blinds(horizontal)">
                                      <p:cBhvr>
                                        <p:cTn id="84" dur="500"/>
                                        <p:tgtEl>
                                          <p:spTgt spid="12"/>
                                        </p:tgtEl>
                                      </p:cBhvr>
                                    </p:animEffect>
                                  </p:childTnLst>
                                </p:cTn>
                              </p:par>
                            </p:childTnLst>
                          </p:cTn>
                        </p:par>
                        <p:par>
                          <p:cTn id="85" fill="hold">
                            <p:stCondLst>
                              <p:cond delay="500"/>
                            </p:stCondLst>
                            <p:childTnLst>
                              <p:par>
                                <p:cTn id="86" presetID="3" presetClass="exit" presetSubtype="10" fill="hold" nodeType="afterEffect">
                                  <p:stCondLst>
                                    <p:cond delay="0"/>
                                  </p:stCondLst>
                                  <p:childTnLst>
                                    <p:animEffect transition="out" filter="blinds(horizontal)">
                                      <p:cBhvr>
                                        <p:cTn id="87" dur="500"/>
                                        <p:tgtEl>
                                          <p:spTgt spid="13"/>
                                        </p:tgtEl>
                                      </p:cBhvr>
                                    </p:animEffect>
                                    <p:set>
                                      <p:cBhvr>
                                        <p:cTn id="88" dur="1" fill="hold">
                                          <p:stCondLst>
                                            <p:cond delay="499"/>
                                          </p:stCondLst>
                                        </p:cTn>
                                        <p:tgtEl>
                                          <p:spTgt spid="1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blinds(horizontal)">
                                      <p:cBhvr>
                                        <p:cTn id="93" dur="500"/>
                                        <p:tgtEl>
                                          <p:spTgt spid="40"/>
                                        </p:tgtEl>
                                      </p:cBhvr>
                                    </p:animEffect>
                                  </p:childTnLst>
                                </p:cTn>
                              </p:par>
                            </p:childTnLst>
                          </p:cTn>
                        </p:par>
                        <p:par>
                          <p:cTn id="94" fill="hold">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blinds(horizontal)">
                                      <p:cBhvr>
                                        <p:cTn id="97" dur="500"/>
                                        <p:tgtEl>
                                          <p:spTgt spid="41"/>
                                        </p:tgtEl>
                                      </p:cBhvr>
                                    </p:animEffect>
                                  </p:childTnLst>
                                </p:cTn>
                              </p:par>
                            </p:childTnLst>
                          </p:cTn>
                        </p:par>
                        <p:par>
                          <p:cTn id="98" fill="hold">
                            <p:stCondLst>
                              <p:cond delay="1000"/>
                            </p:stCondLst>
                            <p:childTnLst>
                              <p:par>
                                <p:cTn id="99" presetID="3" presetClass="entr" presetSubtype="10" fill="hold" grpId="0" nodeType="after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linds(horizontal)">
                                      <p:cBhvr>
                                        <p:cTn id="101" dur="500"/>
                                        <p:tgtEl>
                                          <p:spTgt spid="42"/>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blinds(horizontal)">
                                      <p:cBhvr>
                                        <p:cTn id="106" dur="500"/>
                                        <p:tgtEl>
                                          <p:spTgt spid="28"/>
                                        </p:tgtEl>
                                      </p:cBhvr>
                                    </p:animEffect>
                                  </p:childTnLst>
                                </p:cTn>
                              </p:par>
                              <p:par>
                                <p:cTn id="107" presetID="3" presetClass="entr" presetSubtype="10" fill="hold" nodeType="with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blinds(horizontal)">
                                      <p:cBhvr>
                                        <p:cTn id="109" dur="500"/>
                                        <p:tgtEl>
                                          <p:spTgt spid="35"/>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nodeType="click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blinds(horizontal)">
                                      <p:cBhvr>
                                        <p:cTn id="114" dur="500"/>
                                        <p:tgtEl>
                                          <p:spTgt spid="29"/>
                                        </p:tgtEl>
                                      </p:cBhvr>
                                    </p:animEffect>
                                  </p:childTnLst>
                                </p:cTn>
                              </p:par>
                              <p:par>
                                <p:cTn id="115" presetID="3" presetClass="entr" presetSubtype="10"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blinds(horizontal)">
                                      <p:cBhvr>
                                        <p:cTn id="117" dur="500"/>
                                        <p:tgtEl>
                                          <p:spTgt spid="34"/>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6"/>
                                        </p:tgtEl>
                                        <p:attrNameLst>
                                          <p:attrName>style.visibility</p:attrName>
                                        </p:attrNameLst>
                                      </p:cBhvr>
                                      <p:to>
                                        <p:strVal val="visible"/>
                                      </p:to>
                                    </p:set>
                                  </p:childTnLst>
                                </p:cTn>
                              </p:par>
                            </p:childTnLst>
                          </p:cTn>
                        </p:par>
                        <p:par>
                          <p:cTn id="122" fill="hold">
                            <p:stCondLst>
                              <p:cond delay="0"/>
                            </p:stCondLst>
                            <p:childTnLst>
                              <p:par>
                                <p:cTn id="123" presetID="3" presetClass="exit" presetSubtype="10" fill="hold" nodeType="afterEffect">
                                  <p:stCondLst>
                                    <p:cond delay="0"/>
                                  </p:stCondLst>
                                  <p:childTnLst>
                                    <p:animEffect transition="out" filter="blinds(horizontal)">
                                      <p:cBhvr>
                                        <p:cTn id="124" dur="500"/>
                                        <p:tgtEl>
                                          <p:spTgt spid="12"/>
                                        </p:tgtEl>
                                      </p:cBhvr>
                                    </p:animEffect>
                                    <p:set>
                                      <p:cBhvr>
                                        <p:cTn id="125" dur="1" fill="hold">
                                          <p:stCondLst>
                                            <p:cond delay="499"/>
                                          </p:stCondLst>
                                        </p:cTn>
                                        <p:tgtEl>
                                          <p:spTgt spid="12"/>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blinds(horizontal)">
                                      <p:cBhvr>
                                        <p:cTn id="130" dur="500"/>
                                        <p:tgtEl>
                                          <p:spTgt spid="43"/>
                                        </p:tgtEl>
                                      </p:cBhvr>
                                    </p:animEffect>
                                  </p:childTnLst>
                                </p:cTn>
                              </p:par>
                            </p:childTnLst>
                          </p:cTn>
                        </p:par>
                        <p:par>
                          <p:cTn id="131" fill="hold">
                            <p:stCondLst>
                              <p:cond delay="500"/>
                            </p:stCondLst>
                            <p:childTnLst>
                              <p:par>
                                <p:cTn id="132" presetID="3" presetClass="entr" presetSubtype="1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blinds(horizontal)">
                                      <p:cBhvr>
                                        <p:cTn id="134" dur="5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nodeType="click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blinds(horizontal)">
                                      <p:cBhvr>
                                        <p:cTn id="139" dur="500"/>
                                        <p:tgtEl>
                                          <p:spTgt spid="30"/>
                                        </p:tgtEl>
                                      </p:cBhvr>
                                    </p:animEffect>
                                  </p:childTnLst>
                                </p:cTn>
                              </p:par>
                              <p:par>
                                <p:cTn id="140" presetID="3" presetClass="entr" presetSubtype="10" fill="hold" nodeType="withEffect">
                                  <p:stCondLst>
                                    <p:cond delay="0"/>
                                  </p:stCondLst>
                                  <p:childTnLst>
                                    <p:set>
                                      <p:cBhvr>
                                        <p:cTn id="141" dur="1" fill="hold">
                                          <p:stCondLst>
                                            <p:cond delay="0"/>
                                          </p:stCondLst>
                                        </p:cTn>
                                        <p:tgtEl>
                                          <p:spTgt spid="32"/>
                                        </p:tgtEl>
                                        <p:attrNameLst>
                                          <p:attrName>style.visibility</p:attrName>
                                        </p:attrNameLst>
                                      </p:cBhvr>
                                      <p:to>
                                        <p:strVal val="visible"/>
                                      </p:to>
                                    </p:set>
                                    <p:animEffect transition="in" filter="blinds(horizontal)">
                                      <p:cBhvr>
                                        <p:cTn id="142" dur="500"/>
                                        <p:tgtEl>
                                          <p:spTgt spid="32"/>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blinds(horizontal)">
                                      <p:cBhvr>
                                        <p:cTn id="147" dur="500"/>
                                        <p:tgtEl>
                                          <p:spTgt spid="45"/>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nodeType="clickEffect">
                                  <p:stCondLst>
                                    <p:cond delay="0"/>
                                  </p:stCondLst>
                                  <p:childTnLst>
                                    <p:set>
                                      <p:cBhvr>
                                        <p:cTn id="151" dur="1" fill="hold">
                                          <p:stCondLst>
                                            <p:cond delay="0"/>
                                          </p:stCondLst>
                                        </p:cTn>
                                        <p:tgtEl>
                                          <p:spTgt spid="47"/>
                                        </p:tgtEl>
                                        <p:attrNameLst>
                                          <p:attrName>style.visibility</p:attrName>
                                        </p:attrNameLst>
                                      </p:cBhvr>
                                      <p:to>
                                        <p:strVal val="visible"/>
                                      </p:to>
                                    </p:set>
                                    <p:animEffect transition="in" filter="blinds(horizontal)">
                                      <p:cBhvr>
                                        <p:cTn id="152" dur="500"/>
                                        <p:tgtEl>
                                          <p:spTgt spid="47"/>
                                        </p:tgtEl>
                                      </p:cBhvr>
                                    </p:animEffect>
                                  </p:childTnLst>
                                </p:cTn>
                              </p:par>
                            </p:childTnLst>
                          </p:cTn>
                        </p:par>
                        <p:par>
                          <p:cTn id="153" fill="hold">
                            <p:stCondLst>
                              <p:cond delay="500"/>
                            </p:stCondLst>
                            <p:childTnLst>
                              <p:par>
                                <p:cTn id="154" presetID="3" presetClass="entr" presetSubtype="10" fill="hold" grpId="0" nodeType="afterEffect">
                                  <p:stCondLst>
                                    <p:cond delay="0"/>
                                  </p:stCondLst>
                                  <p:childTnLst>
                                    <p:set>
                                      <p:cBhvr>
                                        <p:cTn id="155" dur="1" fill="hold">
                                          <p:stCondLst>
                                            <p:cond delay="0"/>
                                          </p:stCondLst>
                                        </p:cTn>
                                        <p:tgtEl>
                                          <p:spTgt spid="48"/>
                                        </p:tgtEl>
                                        <p:attrNameLst>
                                          <p:attrName>style.visibility</p:attrName>
                                        </p:attrNameLst>
                                      </p:cBhvr>
                                      <p:to>
                                        <p:strVal val="visible"/>
                                      </p:to>
                                    </p:set>
                                    <p:animEffect transition="in" filter="blinds(horizontal)">
                                      <p:cBhvr>
                                        <p:cTn id="156" dur="500"/>
                                        <p:tgtEl>
                                          <p:spTgt spid="48"/>
                                        </p:tgtEl>
                                      </p:cBhvr>
                                    </p:animEffect>
                                  </p:childTnLst>
                                </p:cTn>
                              </p:par>
                              <p:par>
                                <p:cTn id="157" presetID="3" presetClass="entr" presetSubtype="10" fill="hold" nodeType="withEffect">
                                  <p:stCondLst>
                                    <p:cond delay="0"/>
                                  </p:stCondLst>
                                  <p:childTnLst>
                                    <p:set>
                                      <p:cBhvr>
                                        <p:cTn id="158" dur="1" fill="hold">
                                          <p:stCondLst>
                                            <p:cond delay="0"/>
                                          </p:stCondLst>
                                        </p:cTn>
                                        <p:tgtEl>
                                          <p:spTgt spid="49"/>
                                        </p:tgtEl>
                                        <p:attrNameLst>
                                          <p:attrName>style.visibility</p:attrName>
                                        </p:attrNameLst>
                                      </p:cBhvr>
                                      <p:to>
                                        <p:strVal val="visible"/>
                                      </p:to>
                                    </p:set>
                                    <p:animEffect transition="in" filter="blinds(horizontal)">
                                      <p:cBhvr>
                                        <p:cTn id="159" dur="500"/>
                                        <p:tgtEl>
                                          <p:spTgt spid="49"/>
                                        </p:tgtEl>
                                      </p:cBhvr>
                                    </p:animEffect>
                                  </p:childTnLst>
                                </p:cTn>
                              </p:par>
                            </p:childTnLst>
                          </p:cTn>
                        </p:par>
                      </p:childTnLst>
                    </p:cTn>
                  </p:par>
                  <p:par>
                    <p:cTn id="160" fill="hold">
                      <p:stCondLst>
                        <p:cond delay="indefinite"/>
                      </p:stCondLst>
                      <p:childTnLst>
                        <p:par>
                          <p:cTn id="161" fill="hold">
                            <p:stCondLst>
                              <p:cond delay="0"/>
                            </p:stCondLst>
                            <p:childTnLst>
                              <p:par>
                                <p:cTn id="162" presetID="3" presetClass="entr" presetSubtype="10" fill="hold" nodeType="clickEffect">
                                  <p:stCondLst>
                                    <p:cond delay="0"/>
                                  </p:stCondLst>
                                  <p:childTnLst>
                                    <p:set>
                                      <p:cBhvr>
                                        <p:cTn id="163" dur="1" fill="hold">
                                          <p:stCondLst>
                                            <p:cond delay="0"/>
                                          </p:stCondLst>
                                        </p:cTn>
                                        <p:tgtEl>
                                          <p:spTgt spid="31"/>
                                        </p:tgtEl>
                                        <p:attrNameLst>
                                          <p:attrName>style.visibility</p:attrName>
                                        </p:attrNameLst>
                                      </p:cBhvr>
                                      <p:to>
                                        <p:strVal val="visible"/>
                                      </p:to>
                                    </p:set>
                                    <p:animEffect transition="in" filter="blinds(horizontal)">
                                      <p:cBhvr>
                                        <p:cTn id="164" dur="500"/>
                                        <p:tgtEl>
                                          <p:spTgt spid="31"/>
                                        </p:tgtEl>
                                      </p:cBhvr>
                                    </p:animEffect>
                                  </p:childTnLst>
                                </p:cTn>
                              </p:par>
                              <p:par>
                                <p:cTn id="165" presetID="3" presetClass="entr" presetSubtype="10" fill="hold" nodeType="with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blinds(horizontal)">
                                      <p:cBhvr>
                                        <p:cTn id="167" dur="500"/>
                                        <p:tgtEl>
                                          <p:spTgt spid="33"/>
                                        </p:tgtEl>
                                      </p:cBhvr>
                                    </p:animEffect>
                                  </p:childTnLst>
                                </p:cTn>
                              </p:par>
                            </p:childTnLst>
                          </p:cTn>
                        </p:par>
                      </p:childTnLst>
                    </p:cTn>
                  </p:par>
                  <p:par>
                    <p:cTn id="168" fill="hold">
                      <p:stCondLst>
                        <p:cond delay="indefinite"/>
                      </p:stCondLst>
                      <p:childTnLst>
                        <p:par>
                          <p:cTn id="169" fill="hold">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46"/>
                                        </p:tgtEl>
                                        <p:attrNameLst>
                                          <p:attrName>style.visibility</p:attrName>
                                        </p:attrNameLst>
                                      </p:cBhvr>
                                      <p:to>
                                        <p:strVal val="visible"/>
                                      </p:to>
                                    </p:set>
                                    <p:animEffect transition="in" filter="blinds(horizontal)">
                                      <p:cBhvr>
                                        <p:cTn id="17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43" grpId="0"/>
      <p:bldP spid="44" grpId="0"/>
      <p:bldP spid="45" grpId="0"/>
      <p:bldP spid="46" grpId="0"/>
      <p:bldP spid="4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2.2 </a:t>
            </a:r>
            <a:r>
              <a:rPr lang="zh-CN" altLang="en-US">
                <a:latin typeface="金山云技术体" charset="-122"/>
                <a:ea typeface="金山云技术体" charset="-122"/>
                <a:cs typeface="金山云技术体" charset="-122"/>
                <a:sym typeface="+mn-ea"/>
              </a:rPr>
              <a:t>自然演绎推理（</a:t>
            </a:r>
            <a:r>
              <a:rPr lang="zh-CN" altLang="en-US">
                <a:latin typeface="金山云技术体" charset="-122"/>
                <a:ea typeface="金山云技术体" charset="-122"/>
                <a:cs typeface="金山云技术体" charset="-122"/>
                <a:sym typeface="+mn-ea"/>
              </a:rPr>
              <a:t>例题）</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647700" y="1301115"/>
            <a:ext cx="7514590" cy="1480820"/>
          </a:xfrm>
          <a:prstGeom prst="rect">
            <a:avLst/>
          </a:prstGeom>
          <a:noFill/>
        </p:spPr>
        <p:txBody>
          <a:bodyPr wrap="square" rtlCol="0">
            <a:noAutofit/>
          </a:bodyPr>
          <a:p>
            <a:pPr marL="0" indent="0" algn="just" eaLnBrk="1" hangingPunct="1">
              <a:buNone/>
            </a:pPr>
            <a:r>
              <a:rPr lang="zh-CN" altLang="en-US" b="1" dirty="0">
                <a:latin typeface="宋体" pitchFamily="2" charset="-122"/>
                <a:sym typeface="+mn-ea"/>
              </a:rPr>
              <a:t>已知事实：</a:t>
            </a:r>
            <a:endParaRPr lang="zh-CN" altLang="en-US" b="1" dirty="0">
              <a:latin typeface="Times New Roman" panose="02020603050405020304" pitchFamily="18" charset="0"/>
            </a:endParaRPr>
          </a:p>
          <a:p>
            <a:pPr marL="0" indent="0" algn="just" eaLnBrk="1" hangingPunct="1">
              <a:buNone/>
            </a:pPr>
            <a:r>
              <a:rPr lang="zh-CN" altLang="en-US" b="1" dirty="0">
                <a:latin typeface="宋体" pitchFamily="2" charset="-122"/>
                <a:sym typeface="+mn-ea"/>
              </a:rPr>
              <a:t>   </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1</a:t>
            </a:r>
            <a:r>
              <a:rPr lang="zh-CN" altLang="en-US" b="1" dirty="0">
                <a:latin typeface="Times New Roman" panose="02020603050405020304" pitchFamily="18" charset="0"/>
                <a:sym typeface="+mn-ea"/>
              </a:rPr>
              <a:t>）</a:t>
            </a:r>
            <a:r>
              <a:rPr lang="zh-CN" altLang="en-US" b="1" dirty="0">
                <a:latin typeface="宋体" pitchFamily="2" charset="-122"/>
                <a:sym typeface="+mn-ea"/>
              </a:rPr>
              <a:t>凡是容易的课程小王</a:t>
            </a:r>
            <a:r>
              <a:rPr lang="en-US" altLang="zh-CN" b="1" dirty="0">
                <a:latin typeface="Times New Roman" panose="02020603050405020304" pitchFamily="18" charset="0"/>
                <a:sym typeface="+mn-ea"/>
              </a:rPr>
              <a:t>( Wang )</a:t>
            </a:r>
            <a:r>
              <a:rPr lang="zh-CN" altLang="en-US" b="1" dirty="0">
                <a:latin typeface="宋体" pitchFamily="2" charset="-122"/>
                <a:sym typeface="+mn-ea"/>
              </a:rPr>
              <a:t>都喜欢；</a:t>
            </a:r>
            <a:endParaRPr lang="zh-CN" altLang="en-US" b="1" dirty="0">
              <a:latin typeface="Times New Roman" panose="02020603050405020304" pitchFamily="18" charset="0"/>
            </a:endParaRPr>
          </a:p>
          <a:p>
            <a:pPr marL="0" indent="0" algn="just" eaLnBrk="1" hangingPunct="1">
              <a:buNone/>
            </a:pPr>
            <a:r>
              <a:rPr lang="zh-CN" altLang="en-US" b="1" dirty="0">
                <a:latin typeface="Times New Roman" panose="02020603050405020304" pitchFamily="18" charset="0"/>
                <a:sym typeface="+mn-ea"/>
              </a:rPr>
              <a:t>   （</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C </a:t>
            </a:r>
            <a:r>
              <a:rPr lang="zh-CN" altLang="en-US" b="1" dirty="0">
                <a:latin typeface="宋体" pitchFamily="2" charset="-122"/>
                <a:sym typeface="+mn-ea"/>
              </a:rPr>
              <a:t>班的课程都是容易的；</a:t>
            </a:r>
            <a:endParaRPr lang="zh-CN" altLang="en-US" b="1" dirty="0">
              <a:latin typeface="Times New Roman" panose="02020603050405020304" pitchFamily="18" charset="0"/>
            </a:endParaRPr>
          </a:p>
          <a:p>
            <a:pPr marL="0" indent="0" algn="just" eaLnBrk="1" hangingPunct="1">
              <a:buNone/>
            </a:pPr>
            <a:r>
              <a:rPr lang="zh-CN" altLang="en-US" b="1" dirty="0">
                <a:latin typeface="Times New Roman" panose="02020603050405020304" pitchFamily="18" charset="0"/>
                <a:sym typeface="+mn-ea"/>
              </a:rPr>
              <a:t>  </a:t>
            </a:r>
            <a:r>
              <a:rPr lang="en-US" altLang="zh-CN" b="1" dirty="0">
                <a:latin typeface="Times New Roman" panose="02020603050405020304" pitchFamily="18" charset="0"/>
                <a:sym typeface="+mn-ea"/>
              </a:rPr>
              <a:t> </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3</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ds </a:t>
            </a:r>
            <a:r>
              <a:rPr lang="zh-CN" altLang="en-US" b="1" dirty="0">
                <a:latin typeface="宋体" pitchFamily="2" charset="-122"/>
                <a:sym typeface="+mn-ea"/>
              </a:rPr>
              <a:t>是 </a:t>
            </a:r>
            <a:r>
              <a:rPr lang="en-US" altLang="zh-CN" b="1" dirty="0">
                <a:latin typeface="Times New Roman" panose="02020603050405020304" pitchFamily="18" charset="0"/>
                <a:sym typeface="+mn-ea"/>
              </a:rPr>
              <a:t>C </a:t>
            </a:r>
            <a:r>
              <a:rPr lang="zh-CN" altLang="en-US" b="1" dirty="0">
                <a:latin typeface="宋体" pitchFamily="2" charset="-122"/>
                <a:sym typeface="+mn-ea"/>
              </a:rPr>
              <a:t>班的一门课程。</a:t>
            </a:r>
            <a:endParaRPr lang="zh-CN" altLang="en-US" b="1" dirty="0">
              <a:latin typeface="Times New Roman" panose="02020603050405020304" pitchFamily="18" charset="0"/>
            </a:endParaRPr>
          </a:p>
          <a:p>
            <a:pPr marL="0" indent="0" algn="just" eaLnBrk="1" hangingPunct="1">
              <a:buSzPct val="60000"/>
              <a:buNone/>
            </a:pPr>
            <a:r>
              <a:rPr lang="zh-CN" altLang="en-US" b="1" dirty="0">
                <a:latin typeface="宋体" pitchFamily="2" charset="-122"/>
                <a:sym typeface="+mn-ea"/>
              </a:rPr>
              <a:t>求证：小王喜欢 </a:t>
            </a:r>
            <a:r>
              <a:rPr lang="en-US" altLang="zh-CN" b="1" dirty="0">
                <a:latin typeface="Times New Roman" panose="02020603050405020304" pitchFamily="18" charset="0"/>
                <a:sym typeface="+mn-ea"/>
              </a:rPr>
              <a:t>ds </a:t>
            </a:r>
            <a:r>
              <a:rPr lang="zh-CN" altLang="en-US" b="1" dirty="0">
                <a:latin typeface="宋体" pitchFamily="2" charset="-122"/>
                <a:sym typeface="+mn-ea"/>
              </a:rPr>
              <a:t>这门课程。</a:t>
            </a:r>
            <a:endParaRPr lang="zh-CN" altLang="en-US" b="1" dirty="0"/>
          </a:p>
          <a:p>
            <a:endParaRPr lang="zh-CN" altLang="en-US"/>
          </a:p>
        </p:txBody>
      </p:sp>
      <p:sp>
        <p:nvSpPr>
          <p:cNvPr id="4" name="文本框 3"/>
          <p:cNvSpPr txBox="1"/>
          <p:nvPr/>
        </p:nvSpPr>
        <p:spPr>
          <a:xfrm>
            <a:off x="647700" y="3188970"/>
            <a:ext cx="4392930" cy="1452245"/>
          </a:xfrm>
          <a:prstGeom prst="rect">
            <a:avLst/>
          </a:prstGeom>
          <a:noFill/>
        </p:spPr>
        <p:txBody>
          <a:bodyPr wrap="square" rtlCol="0">
            <a:noAutofit/>
          </a:bodyPr>
          <a:p>
            <a:pPr>
              <a:lnSpc>
                <a:spcPct val="100000"/>
              </a:lnSpc>
            </a:pPr>
            <a:r>
              <a:rPr lang="zh-CN" altLang="en-US" b="1" dirty="0">
                <a:latin typeface="宋体" pitchFamily="2" charset="-122"/>
                <a:sym typeface="+mn-ea"/>
              </a:rPr>
              <a:t>证明：</a:t>
            </a:r>
            <a:endParaRPr lang="zh-CN" altLang="en-US" b="1" dirty="0">
              <a:latin typeface="宋体" pitchFamily="2" charset="-122"/>
              <a:sym typeface="+mn-ea"/>
            </a:endParaRPr>
          </a:p>
          <a:p>
            <a:pPr>
              <a:lnSpc>
                <a:spcPct val="100000"/>
              </a:lnSpc>
            </a:pPr>
            <a:r>
              <a:rPr lang="zh-CN" altLang="en-US" b="1" dirty="0">
                <a:latin typeface="宋体" pitchFamily="2" charset="-122"/>
                <a:sym typeface="+mn-ea"/>
              </a:rPr>
              <a:t>（</a:t>
            </a:r>
            <a:r>
              <a:rPr lang="en-US" altLang="zh-CN" b="1" dirty="0">
                <a:latin typeface="宋体" pitchFamily="2" charset="-122"/>
                <a:sym typeface="+mn-ea"/>
              </a:rPr>
              <a:t>1</a:t>
            </a:r>
            <a:r>
              <a:rPr lang="zh-CN" altLang="en-US" b="1" dirty="0">
                <a:latin typeface="宋体" pitchFamily="2" charset="-122"/>
                <a:sym typeface="+mn-ea"/>
              </a:rPr>
              <a:t>）</a:t>
            </a:r>
            <a:r>
              <a:rPr lang="zh-CN" altLang="en-US" b="1" dirty="0">
                <a:latin typeface="宋体" pitchFamily="2" charset="-122"/>
                <a:sym typeface="+mn-ea"/>
              </a:rPr>
              <a:t>定义谓词：</a:t>
            </a:r>
            <a:endParaRPr lang="zh-CN" altLang="en-US" b="1" dirty="0">
              <a:latin typeface="宋体" pitchFamily="2" charset="-122"/>
              <a:sym typeface="+mn-ea"/>
            </a:endParaRPr>
          </a:p>
          <a:p>
            <a:pPr algn="just" eaLnBrk="1" hangingPunct="1">
              <a:lnSpc>
                <a:spcPct val="100000"/>
              </a:lnSpc>
              <a:buNone/>
            </a:pPr>
            <a:r>
              <a:rPr lang="zh-CN" altLang="en-US" b="1" dirty="0">
                <a:latin typeface="Times New Roman" panose="02020603050405020304" pitchFamily="18" charset="0"/>
                <a:sym typeface="+mn-ea"/>
              </a:rPr>
              <a:t> </a:t>
            </a:r>
            <a:r>
              <a:rPr lang="en-US" altLang="zh-CN" b="1" dirty="0">
                <a:latin typeface="Times New Roman" panose="02020603050405020304" pitchFamily="18" charset="0"/>
                <a:sym typeface="+mn-ea"/>
              </a:rPr>
              <a:t>      </a:t>
            </a:r>
            <a:r>
              <a:rPr lang="en-US" altLang="zh-CN" b="1" i="1" dirty="0">
                <a:solidFill>
                  <a:srgbClr val="660066"/>
                </a:solidFill>
                <a:latin typeface="Times New Roman" panose="02020603050405020304" pitchFamily="18" charset="0"/>
                <a:sym typeface="+mn-ea"/>
              </a:rPr>
              <a:t>EASY</a:t>
            </a:r>
            <a:r>
              <a:rPr lang="en-US" altLang="zh-CN" b="1" dirty="0">
                <a:solidFill>
                  <a:srgbClr val="660066"/>
                </a:solidFill>
                <a:latin typeface="Times New Roman" panose="02020603050405020304" pitchFamily="18" charset="0"/>
                <a:sym typeface="+mn-ea"/>
              </a:rPr>
              <a:t> ( </a:t>
            </a:r>
            <a:r>
              <a:rPr lang="en-US" altLang="zh-CN" b="1" i="1" dirty="0">
                <a:solidFill>
                  <a:srgbClr val="660066"/>
                </a:solidFill>
                <a:latin typeface="Times New Roman" panose="02020603050405020304" pitchFamily="18" charset="0"/>
                <a:sym typeface="+mn-ea"/>
              </a:rPr>
              <a:t>x </a:t>
            </a:r>
            <a:r>
              <a:rPr lang="en-US" altLang="zh-CN" b="1" dirty="0">
                <a:solidFill>
                  <a:srgbClr val="660066"/>
                </a:solidFill>
                <a:latin typeface="Times New Roman" panose="02020603050405020304" pitchFamily="18" charset="0"/>
                <a:sym typeface="+mn-ea"/>
              </a:rPr>
              <a:t>)</a:t>
            </a:r>
            <a:r>
              <a:rPr lang="zh-CN" altLang="en-US" dirty="0">
                <a:latin typeface="宋体" pitchFamily="2" charset="-122"/>
                <a:sym typeface="+mn-ea"/>
              </a:rPr>
              <a:t>：</a:t>
            </a:r>
            <a:r>
              <a:rPr lang="en-US" altLang="zh-CN" i="1" dirty="0">
                <a:latin typeface="Times New Roman" panose="02020603050405020304" pitchFamily="18" charset="0"/>
                <a:sym typeface="+mn-ea"/>
              </a:rPr>
              <a:t>x</a:t>
            </a:r>
            <a:r>
              <a:rPr lang="en-US" altLang="zh-CN" dirty="0">
                <a:latin typeface="Times New Roman" panose="02020603050405020304" pitchFamily="18" charset="0"/>
                <a:sym typeface="+mn-ea"/>
              </a:rPr>
              <a:t> </a:t>
            </a:r>
            <a:r>
              <a:rPr lang="zh-CN" altLang="en-US" dirty="0">
                <a:latin typeface="宋体" pitchFamily="2" charset="-122"/>
                <a:sym typeface="+mn-ea"/>
              </a:rPr>
              <a:t>是容易的，</a:t>
            </a:r>
            <a:r>
              <a:rPr lang="en-US" altLang="zh-CN" dirty="0">
                <a:latin typeface="宋体" pitchFamily="2" charset="-122"/>
                <a:sym typeface="+mn-ea"/>
              </a:rPr>
              <a:t>x</a:t>
            </a:r>
            <a:r>
              <a:rPr lang="zh-CN" altLang="en-US" dirty="0">
                <a:latin typeface="宋体" pitchFamily="2" charset="-122"/>
                <a:sym typeface="+mn-ea"/>
              </a:rPr>
              <a:t>指课程</a:t>
            </a:r>
            <a:endParaRPr lang="zh-CN" altLang="en-US" dirty="0">
              <a:latin typeface="Times New Roman" panose="02020603050405020304" pitchFamily="18" charset="0"/>
            </a:endParaRPr>
          </a:p>
          <a:p>
            <a:pPr algn="just" eaLnBrk="1" hangingPunct="1">
              <a:lnSpc>
                <a:spcPct val="100000"/>
              </a:lnSpc>
              <a:buNone/>
            </a:pPr>
            <a:r>
              <a:rPr lang="zh-CN" altLang="en-US" b="1" dirty="0">
                <a:latin typeface="Times New Roman" panose="02020603050405020304" pitchFamily="18" charset="0"/>
                <a:sym typeface="+mn-ea"/>
              </a:rPr>
              <a:t>       </a:t>
            </a:r>
            <a:r>
              <a:rPr lang="en-US" altLang="zh-CN" b="1" i="1" dirty="0">
                <a:solidFill>
                  <a:srgbClr val="660066"/>
                </a:solidFill>
                <a:latin typeface="Times New Roman" panose="02020603050405020304" pitchFamily="18" charset="0"/>
                <a:sym typeface="+mn-ea"/>
              </a:rPr>
              <a:t>LIKE</a:t>
            </a:r>
            <a:r>
              <a:rPr lang="en-US" altLang="zh-CN" b="1" dirty="0">
                <a:solidFill>
                  <a:srgbClr val="660066"/>
                </a:solidFill>
                <a:latin typeface="Times New Roman" panose="02020603050405020304" pitchFamily="18" charset="0"/>
                <a:sym typeface="+mn-ea"/>
              </a:rPr>
              <a:t> ( </a:t>
            </a:r>
            <a:r>
              <a:rPr lang="en-US" altLang="zh-CN" b="1" i="1" dirty="0">
                <a:solidFill>
                  <a:srgbClr val="660066"/>
                </a:solidFill>
                <a:latin typeface="Times New Roman" panose="02020603050405020304" pitchFamily="18" charset="0"/>
                <a:sym typeface="+mn-ea"/>
              </a:rPr>
              <a:t>x</a:t>
            </a:r>
            <a:r>
              <a:rPr lang="en-US" altLang="zh-CN" b="1" dirty="0">
                <a:solidFill>
                  <a:srgbClr val="660066"/>
                </a:solidFill>
                <a:latin typeface="Times New Roman" panose="02020603050405020304" pitchFamily="18" charset="0"/>
                <a:sym typeface="+mn-ea"/>
              </a:rPr>
              <a:t>,  </a:t>
            </a:r>
            <a:r>
              <a:rPr lang="en-US" altLang="zh-CN" b="1" i="1" dirty="0">
                <a:solidFill>
                  <a:srgbClr val="660066"/>
                </a:solidFill>
                <a:latin typeface="Times New Roman" panose="02020603050405020304" pitchFamily="18" charset="0"/>
                <a:sym typeface="+mn-ea"/>
              </a:rPr>
              <a:t>y </a:t>
            </a:r>
            <a:r>
              <a:rPr lang="en-US" altLang="zh-CN" b="1" dirty="0">
                <a:solidFill>
                  <a:srgbClr val="660066"/>
                </a:solidFill>
                <a:latin typeface="Times New Roman" panose="02020603050405020304" pitchFamily="18" charset="0"/>
                <a:sym typeface="+mn-ea"/>
              </a:rPr>
              <a:t>)</a:t>
            </a:r>
            <a:r>
              <a:rPr lang="zh-CN" altLang="en-US" dirty="0">
                <a:latin typeface="宋体" pitchFamily="2" charset="-122"/>
                <a:sym typeface="+mn-ea"/>
              </a:rPr>
              <a:t>：</a:t>
            </a:r>
            <a:r>
              <a:rPr lang="en-US" altLang="zh-CN" i="1" dirty="0">
                <a:latin typeface="Times New Roman" panose="02020603050405020304" pitchFamily="18" charset="0"/>
                <a:sym typeface="+mn-ea"/>
              </a:rPr>
              <a:t>x</a:t>
            </a:r>
            <a:r>
              <a:rPr lang="en-US" altLang="zh-CN" dirty="0">
                <a:latin typeface="Times New Roman" panose="02020603050405020304" pitchFamily="18" charset="0"/>
                <a:sym typeface="+mn-ea"/>
              </a:rPr>
              <a:t> </a:t>
            </a:r>
            <a:r>
              <a:rPr lang="zh-CN" altLang="en-US" dirty="0">
                <a:latin typeface="宋体" pitchFamily="2" charset="-122"/>
                <a:sym typeface="+mn-ea"/>
              </a:rPr>
              <a:t>喜欢 </a:t>
            </a:r>
            <a:r>
              <a:rPr lang="en-US" altLang="zh-CN" i="1" dirty="0">
                <a:latin typeface="Times New Roman" panose="02020603050405020304" pitchFamily="18" charset="0"/>
                <a:sym typeface="+mn-ea"/>
              </a:rPr>
              <a:t>y</a:t>
            </a:r>
            <a:r>
              <a:rPr lang="zh-CN" altLang="en-US" i="1" dirty="0">
                <a:latin typeface="Times New Roman" panose="02020603050405020304" pitchFamily="18" charset="0"/>
                <a:sym typeface="+mn-ea"/>
              </a:rPr>
              <a:t>，</a:t>
            </a:r>
            <a:r>
              <a:rPr lang="en-US" altLang="zh-CN" i="1" dirty="0">
                <a:latin typeface="Times New Roman" panose="02020603050405020304" pitchFamily="18" charset="0"/>
                <a:sym typeface="+mn-ea"/>
              </a:rPr>
              <a:t>y</a:t>
            </a:r>
            <a:r>
              <a:rPr lang="zh-CN" altLang="en-US" i="1" dirty="0">
                <a:latin typeface="Times New Roman" panose="02020603050405020304" pitchFamily="18" charset="0"/>
                <a:sym typeface="+mn-ea"/>
              </a:rPr>
              <a:t>指人</a:t>
            </a:r>
            <a:endParaRPr lang="en-US" altLang="zh-CN" dirty="0">
              <a:latin typeface="Times New Roman" panose="02020603050405020304" pitchFamily="18" charset="0"/>
            </a:endParaRPr>
          </a:p>
          <a:p>
            <a:pPr eaLnBrk="1" hangingPunct="1">
              <a:lnSpc>
                <a:spcPct val="100000"/>
              </a:lnSpc>
              <a:buNone/>
            </a:pPr>
            <a:r>
              <a:rPr lang="en-US" altLang="zh-CN" dirty="0">
                <a:latin typeface="Times New Roman" panose="02020603050405020304" pitchFamily="18" charset="0"/>
                <a:sym typeface="+mn-ea"/>
              </a:rPr>
              <a:t>       </a:t>
            </a:r>
            <a:r>
              <a:rPr lang="en-US" altLang="zh-CN" b="1" i="1" dirty="0">
                <a:solidFill>
                  <a:srgbClr val="660066"/>
                </a:solidFill>
                <a:latin typeface="Times New Roman" panose="02020603050405020304" pitchFamily="18" charset="0"/>
                <a:sym typeface="+mn-ea"/>
              </a:rPr>
              <a:t>C</a:t>
            </a:r>
            <a:r>
              <a:rPr lang="en-US" altLang="zh-CN" b="1" dirty="0">
                <a:solidFill>
                  <a:srgbClr val="660066"/>
                </a:solidFill>
                <a:latin typeface="Times New Roman" panose="02020603050405020304" pitchFamily="18" charset="0"/>
                <a:sym typeface="+mn-ea"/>
              </a:rPr>
              <a:t> ( </a:t>
            </a:r>
            <a:r>
              <a:rPr lang="en-US" altLang="zh-CN" b="1" i="1" dirty="0">
                <a:solidFill>
                  <a:srgbClr val="660066"/>
                </a:solidFill>
                <a:latin typeface="Times New Roman" panose="02020603050405020304" pitchFamily="18" charset="0"/>
                <a:sym typeface="+mn-ea"/>
              </a:rPr>
              <a:t>x </a:t>
            </a:r>
            <a:r>
              <a:rPr lang="en-US" altLang="zh-CN" b="1" dirty="0">
                <a:solidFill>
                  <a:srgbClr val="660066"/>
                </a:solidFill>
                <a:latin typeface="Times New Roman" panose="02020603050405020304" pitchFamily="18" charset="0"/>
                <a:sym typeface="+mn-ea"/>
              </a:rPr>
              <a:t>)</a:t>
            </a:r>
            <a:r>
              <a:rPr lang="zh-CN" altLang="en-US" dirty="0">
                <a:latin typeface="宋体" pitchFamily="2" charset="-122"/>
                <a:sym typeface="+mn-ea"/>
              </a:rPr>
              <a:t>：</a:t>
            </a:r>
            <a:r>
              <a:rPr lang="en-US" altLang="zh-CN" i="1" dirty="0">
                <a:latin typeface="Times New Roman" panose="02020603050405020304" pitchFamily="18" charset="0"/>
                <a:sym typeface="+mn-ea"/>
              </a:rPr>
              <a:t>x </a:t>
            </a:r>
            <a:r>
              <a:rPr lang="zh-CN" altLang="en-US" dirty="0">
                <a:latin typeface="宋体" pitchFamily="2" charset="-122"/>
                <a:sym typeface="+mn-ea"/>
              </a:rPr>
              <a:t>是 </a:t>
            </a:r>
            <a:r>
              <a:rPr lang="en-US" altLang="zh-CN" i="1" dirty="0">
                <a:latin typeface="Times New Roman" panose="02020603050405020304" pitchFamily="18" charset="0"/>
                <a:sym typeface="+mn-ea"/>
              </a:rPr>
              <a:t>C</a:t>
            </a:r>
            <a:r>
              <a:rPr lang="en-US" altLang="zh-CN" dirty="0">
                <a:latin typeface="Times New Roman" panose="02020603050405020304" pitchFamily="18" charset="0"/>
                <a:sym typeface="+mn-ea"/>
              </a:rPr>
              <a:t> </a:t>
            </a:r>
            <a:r>
              <a:rPr lang="zh-CN" altLang="en-US" dirty="0">
                <a:latin typeface="宋体" pitchFamily="2" charset="-122"/>
                <a:sym typeface="+mn-ea"/>
              </a:rPr>
              <a:t>班的一门课程</a:t>
            </a:r>
            <a:endParaRPr lang="zh-CN" altLang="en-US" dirty="0">
              <a:latin typeface="宋体" pitchFamily="2" charset="-122"/>
              <a:sym typeface="+mn-ea"/>
            </a:endParaRPr>
          </a:p>
          <a:p>
            <a:pPr eaLnBrk="1" hangingPunct="1">
              <a:lnSpc>
                <a:spcPct val="100000"/>
              </a:lnSpc>
              <a:buNone/>
            </a:pPr>
            <a:endParaRPr lang="zh-CN" altLang="en-US" b="1" dirty="0">
              <a:latin typeface="宋体" pitchFamily="2" charset="-122"/>
              <a:sym typeface="+mn-ea"/>
            </a:endParaRPr>
          </a:p>
          <a:p>
            <a:pPr eaLnBrk="1" hangingPunct="1">
              <a:lnSpc>
                <a:spcPct val="90000"/>
              </a:lnSpc>
              <a:buNone/>
            </a:pPr>
            <a:endParaRPr lang="zh-CN" altLang="en-US" b="1" dirty="0">
              <a:latin typeface="宋体" pitchFamily="2" charset="-122"/>
              <a:sym typeface="+mn-ea"/>
            </a:endParaRPr>
          </a:p>
        </p:txBody>
      </p:sp>
      <p:graphicFrame>
        <p:nvGraphicFramePr>
          <p:cNvPr id="35852" name="Object 11"/>
          <p:cNvGraphicFramePr>
            <a:graphicFrameLocks noChangeAspect="1"/>
          </p:cNvGraphicFramePr>
          <p:nvPr/>
        </p:nvGraphicFramePr>
        <p:xfrm>
          <a:off x="1166495" y="4787900"/>
          <a:ext cx="457200" cy="377825"/>
        </p:xfrm>
        <a:graphic>
          <a:graphicData uri="http://schemas.openxmlformats.org/presentationml/2006/ole">
            <mc:AlternateContent xmlns:mc="http://schemas.openxmlformats.org/markup-compatibility/2006">
              <mc:Choice xmlns:v="urn:schemas-microsoft-com:vml" Requires="v">
                <p:oleObj spid="_x0000_s3083" name="" r:id="rId1" imgW="215900" imgH="177800" progId="Equation.3">
                  <p:embed/>
                </p:oleObj>
              </mc:Choice>
              <mc:Fallback>
                <p:oleObj name="" r:id="rId1" imgW="215900" imgH="177800" progId="Equation.3">
                  <p:embed/>
                  <p:pic>
                    <p:nvPicPr>
                      <p:cNvPr id="0" name="图片 3082"/>
                      <p:cNvPicPr/>
                      <p:nvPr/>
                    </p:nvPicPr>
                    <p:blipFill>
                      <a:blip r:embed="rId2"/>
                      <a:stretch>
                        <a:fillRect/>
                      </a:stretch>
                    </p:blipFill>
                    <p:spPr>
                      <a:xfrm>
                        <a:off x="1166495" y="4787900"/>
                        <a:ext cx="457200" cy="377825"/>
                      </a:xfrm>
                      <a:prstGeom prst="rect">
                        <a:avLst/>
                      </a:prstGeom>
                      <a:noFill/>
                      <a:ln w="38100">
                        <a:noFill/>
                        <a:miter/>
                      </a:ln>
                    </p:spPr>
                  </p:pic>
                </p:oleObj>
              </mc:Fallback>
            </mc:AlternateContent>
          </a:graphicData>
        </a:graphic>
      </p:graphicFrame>
      <p:graphicFrame>
        <p:nvGraphicFramePr>
          <p:cNvPr id="6" name="Object 11"/>
          <p:cNvGraphicFramePr>
            <a:graphicFrameLocks noChangeAspect="1"/>
          </p:cNvGraphicFramePr>
          <p:nvPr/>
        </p:nvGraphicFramePr>
        <p:xfrm>
          <a:off x="1166495" y="5076825"/>
          <a:ext cx="457200" cy="377825"/>
        </p:xfrm>
        <a:graphic>
          <a:graphicData uri="http://schemas.openxmlformats.org/presentationml/2006/ole">
            <mc:AlternateContent xmlns:mc="http://schemas.openxmlformats.org/markup-compatibility/2006">
              <mc:Choice xmlns:v="urn:schemas-microsoft-com:vml" Requires="v">
                <p:oleObj spid="_x0000_s7" name="" r:id="rId3" imgW="215900" imgH="177800" progId="Equation.3">
                  <p:embed/>
                </p:oleObj>
              </mc:Choice>
              <mc:Fallback>
                <p:oleObj name="" r:id="rId3" imgW="215900" imgH="177800" progId="Equation.3">
                  <p:embed/>
                  <p:pic>
                    <p:nvPicPr>
                      <p:cNvPr id="0" name="图片 3082"/>
                      <p:cNvPicPr/>
                      <p:nvPr/>
                    </p:nvPicPr>
                    <p:blipFill>
                      <a:blip r:embed="rId2"/>
                      <a:stretch>
                        <a:fillRect/>
                      </a:stretch>
                    </p:blipFill>
                    <p:spPr>
                      <a:xfrm>
                        <a:off x="1166495" y="5076825"/>
                        <a:ext cx="457200" cy="377825"/>
                      </a:xfrm>
                      <a:prstGeom prst="rect">
                        <a:avLst/>
                      </a:prstGeom>
                      <a:noFill/>
                      <a:ln w="38100">
                        <a:noFill/>
                        <a:miter/>
                      </a:ln>
                    </p:spPr>
                  </p:pic>
                </p:oleObj>
              </mc:Fallback>
            </mc:AlternateContent>
          </a:graphicData>
        </a:graphic>
      </p:graphicFrame>
      <p:sp>
        <p:nvSpPr>
          <p:cNvPr id="8" name="文本框 7"/>
          <p:cNvSpPr txBox="1"/>
          <p:nvPr/>
        </p:nvSpPr>
        <p:spPr>
          <a:xfrm>
            <a:off x="561340" y="4532630"/>
            <a:ext cx="4479925" cy="1466850"/>
          </a:xfrm>
          <a:prstGeom prst="rect">
            <a:avLst/>
          </a:prstGeom>
          <a:noFill/>
        </p:spPr>
        <p:txBody>
          <a:bodyPr wrap="square" rtlCol="0">
            <a:noAutofit/>
          </a:bodyPr>
          <a:p>
            <a:pPr eaLnBrk="1" hangingPunct="1">
              <a:lnSpc>
                <a:spcPct val="100000"/>
              </a:lnSpc>
              <a:buNone/>
            </a:pPr>
            <a:r>
              <a:rPr lang="zh-CN" altLang="en-US" b="1" dirty="0">
                <a:latin typeface="宋体" pitchFamily="2" charset="-122"/>
                <a:sym typeface="+mn-ea"/>
              </a:rPr>
              <a:t>（</a:t>
            </a:r>
            <a:r>
              <a:rPr lang="en-US" altLang="zh-CN" b="1" dirty="0">
                <a:latin typeface="宋体" pitchFamily="2" charset="-122"/>
                <a:sym typeface="+mn-ea"/>
              </a:rPr>
              <a:t>2</a:t>
            </a:r>
            <a:r>
              <a:rPr lang="zh-CN" altLang="en-US" b="1" dirty="0">
                <a:latin typeface="宋体" pitchFamily="2" charset="-122"/>
                <a:sym typeface="+mn-ea"/>
              </a:rPr>
              <a:t>）知识</a:t>
            </a:r>
            <a:r>
              <a:rPr lang="zh-CN" altLang="en-US" b="1" dirty="0">
                <a:latin typeface="宋体" pitchFamily="2" charset="-122"/>
                <a:sym typeface="+mn-ea"/>
              </a:rPr>
              <a:t>表示</a:t>
            </a:r>
            <a:endParaRPr lang="zh-CN" altLang="en-US" b="1" dirty="0">
              <a:latin typeface="宋体" pitchFamily="2" charset="-122"/>
              <a:sym typeface="+mn-ea"/>
            </a:endParaRPr>
          </a:p>
          <a:p>
            <a:pPr lvl="1" eaLnBrk="1" hangingPunct="1">
              <a:lnSpc>
                <a:spcPct val="90000"/>
              </a:lnSpc>
              <a:spcBef>
                <a:spcPts val="40"/>
              </a:spcBef>
              <a:spcAft>
                <a:spcPts val="0"/>
              </a:spcAft>
              <a:buClr>
                <a:schemeClr val="accent2"/>
              </a:buClr>
              <a:buSzPct val="60000"/>
              <a:buFont typeface="Wingdings" panose="05000000000000000000" pitchFamily="2" charset="2"/>
              <a:buNone/>
            </a:pPr>
            <a:r>
              <a:rPr lang="en-US" altLang="zh-CN" b="1" dirty="0">
                <a:solidFill>
                  <a:srgbClr val="660066"/>
                </a:solidFill>
                <a:latin typeface="Times New Roman" panose="02020603050405020304" pitchFamily="18" charset="0"/>
                <a:sym typeface="+mn-ea"/>
              </a:rPr>
              <a:t>(      ) ( </a:t>
            </a:r>
            <a:r>
              <a:rPr lang="en-US" altLang="zh-CN" b="1" i="1" dirty="0">
                <a:solidFill>
                  <a:srgbClr val="660066"/>
                </a:solidFill>
                <a:latin typeface="Times New Roman" panose="02020603050405020304" pitchFamily="18" charset="0"/>
                <a:sym typeface="+mn-ea"/>
              </a:rPr>
              <a:t>EASY</a:t>
            </a:r>
            <a:r>
              <a:rPr lang="en-US" altLang="zh-CN" b="1" dirty="0">
                <a:solidFill>
                  <a:srgbClr val="660066"/>
                </a:solidFill>
                <a:latin typeface="Times New Roman" panose="02020603050405020304" pitchFamily="18" charset="0"/>
                <a:sym typeface="+mn-ea"/>
              </a:rPr>
              <a:t> ( </a:t>
            </a:r>
            <a:r>
              <a:rPr lang="en-US" altLang="zh-CN" b="1" i="1" dirty="0">
                <a:solidFill>
                  <a:srgbClr val="660066"/>
                </a:solidFill>
                <a:latin typeface="Times New Roman" panose="02020603050405020304" pitchFamily="18" charset="0"/>
                <a:sym typeface="+mn-ea"/>
              </a:rPr>
              <a:t>x </a:t>
            </a:r>
            <a:r>
              <a:rPr lang="en-US" altLang="zh-CN" b="1" dirty="0">
                <a:solidFill>
                  <a:srgbClr val="660066"/>
                </a:solidFill>
                <a:latin typeface="Times New Roman" panose="02020603050405020304" pitchFamily="18" charset="0"/>
                <a:sym typeface="+mn-ea"/>
              </a:rPr>
              <a:t>) → </a:t>
            </a:r>
            <a:r>
              <a:rPr lang="en-US" altLang="zh-CN" b="1" i="1" dirty="0">
                <a:solidFill>
                  <a:srgbClr val="660066"/>
                </a:solidFill>
                <a:latin typeface="Times New Roman" panose="02020603050405020304" pitchFamily="18" charset="0"/>
                <a:sym typeface="+mn-ea"/>
              </a:rPr>
              <a:t>LIKE</a:t>
            </a:r>
            <a:r>
              <a:rPr lang="en-US" altLang="zh-CN" b="1" dirty="0">
                <a:solidFill>
                  <a:srgbClr val="660066"/>
                </a:solidFill>
                <a:latin typeface="Times New Roman" panose="02020603050405020304" pitchFamily="18" charset="0"/>
                <a:sym typeface="+mn-ea"/>
              </a:rPr>
              <a:t> ( </a:t>
            </a:r>
            <a:r>
              <a:rPr lang="en-US" altLang="zh-CN" b="1" i="1" dirty="0">
                <a:solidFill>
                  <a:srgbClr val="660066"/>
                </a:solidFill>
                <a:latin typeface="Times New Roman" panose="02020603050405020304" pitchFamily="18" charset="0"/>
                <a:sym typeface="+mn-ea"/>
              </a:rPr>
              <a:t>Wang</a:t>
            </a:r>
            <a:r>
              <a:rPr lang="en-US" altLang="zh-CN" b="1" dirty="0">
                <a:solidFill>
                  <a:srgbClr val="660066"/>
                </a:solidFill>
                <a:latin typeface="Times New Roman" panose="02020603050405020304" pitchFamily="18" charset="0"/>
                <a:sym typeface="+mn-ea"/>
              </a:rPr>
              <a:t>,  </a:t>
            </a:r>
            <a:r>
              <a:rPr lang="en-US" altLang="zh-CN" b="1" i="1" dirty="0">
                <a:solidFill>
                  <a:srgbClr val="660066"/>
                </a:solidFill>
                <a:latin typeface="Times New Roman" panose="02020603050405020304" pitchFamily="18" charset="0"/>
                <a:sym typeface="+mn-ea"/>
              </a:rPr>
              <a:t>x </a:t>
            </a:r>
            <a:r>
              <a:rPr lang="en-US" altLang="zh-CN" b="1" dirty="0">
                <a:solidFill>
                  <a:srgbClr val="660066"/>
                </a:solidFill>
                <a:latin typeface="Times New Roman" panose="02020603050405020304" pitchFamily="18" charset="0"/>
                <a:sym typeface="+mn-ea"/>
              </a:rPr>
              <a:t>) ) </a:t>
            </a:r>
            <a:endParaRPr lang="en-US" altLang="zh-CN" b="1" dirty="0">
              <a:solidFill>
                <a:srgbClr val="660066"/>
              </a:solidFill>
              <a:latin typeface="Times New Roman" panose="02020603050405020304" pitchFamily="18" charset="0"/>
            </a:endParaRPr>
          </a:p>
          <a:p>
            <a:pPr lvl="1" eaLnBrk="1" hangingPunct="1">
              <a:lnSpc>
                <a:spcPct val="90000"/>
              </a:lnSpc>
              <a:spcBef>
                <a:spcPts val="40"/>
              </a:spcBef>
              <a:spcAft>
                <a:spcPts val="0"/>
              </a:spcAft>
              <a:buClr>
                <a:schemeClr val="accent2"/>
              </a:buClr>
              <a:buSzPct val="60000"/>
              <a:buFont typeface="Wingdings" panose="05000000000000000000" pitchFamily="2" charset="2"/>
              <a:buNone/>
            </a:pPr>
            <a:r>
              <a:rPr lang="en-US" altLang="zh-CN" b="1" dirty="0">
                <a:solidFill>
                  <a:srgbClr val="660066"/>
                </a:solidFill>
                <a:latin typeface="Times New Roman" panose="02020603050405020304" pitchFamily="18" charset="0"/>
                <a:sym typeface="+mn-ea"/>
              </a:rPr>
              <a:t>(      ) ( </a:t>
            </a:r>
            <a:r>
              <a:rPr lang="en-US" altLang="zh-CN" b="1" i="1" dirty="0">
                <a:solidFill>
                  <a:srgbClr val="660066"/>
                </a:solidFill>
                <a:latin typeface="Times New Roman" panose="02020603050405020304" pitchFamily="18" charset="0"/>
                <a:sym typeface="+mn-ea"/>
              </a:rPr>
              <a:t>C</a:t>
            </a:r>
            <a:r>
              <a:rPr lang="en-US" altLang="zh-CN" b="1" dirty="0">
                <a:solidFill>
                  <a:srgbClr val="660066"/>
                </a:solidFill>
                <a:latin typeface="Times New Roman" panose="02020603050405020304" pitchFamily="18" charset="0"/>
                <a:sym typeface="+mn-ea"/>
              </a:rPr>
              <a:t> ( </a:t>
            </a:r>
            <a:r>
              <a:rPr lang="en-US" altLang="zh-CN" b="1" i="1" dirty="0">
                <a:solidFill>
                  <a:srgbClr val="660066"/>
                </a:solidFill>
                <a:latin typeface="Times New Roman" panose="02020603050405020304" pitchFamily="18" charset="0"/>
                <a:sym typeface="+mn-ea"/>
              </a:rPr>
              <a:t>x </a:t>
            </a:r>
            <a:r>
              <a:rPr lang="en-US" altLang="zh-CN" b="1" dirty="0">
                <a:solidFill>
                  <a:srgbClr val="660066"/>
                </a:solidFill>
                <a:latin typeface="Times New Roman" panose="02020603050405020304" pitchFamily="18" charset="0"/>
                <a:sym typeface="+mn-ea"/>
              </a:rPr>
              <a:t>) → </a:t>
            </a:r>
            <a:r>
              <a:rPr lang="en-US" altLang="zh-CN" b="1" i="1" dirty="0">
                <a:solidFill>
                  <a:srgbClr val="660066"/>
                </a:solidFill>
                <a:latin typeface="Times New Roman" panose="02020603050405020304" pitchFamily="18" charset="0"/>
                <a:sym typeface="+mn-ea"/>
              </a:rPr>
              <a:t>EASY</a:t>
            </a:r>
            <a:r>
              <a:rPr lang="en-US" altLang="zh-CN" b="1" dirty="0">
                <a:solidFill>
                  <a:srgbClr val="660066"/>
                </a:solidFill>
                <a:latin typeface="Times New Roman" panose="02020603050405020304" pitchFamily="18" charset="0"/>
                <a:sym typeface="+mn-ea"/>
              </a:rPr>
              <a:t> ( </a:t>
            </a:r>
            <a:r>
              <a:rPr lang="en-US" altLang="zh-CN" b="1" i="1" dirty="0">
                <a:solidFill>
                  <a:srgbClr val="660066"/>
                </a:solidFill>
                <a:latin typeface="Times New Roman" panose="02020603050405020304" pitchFamily="18" charset="0"/>
                <a:sym typeface="+mn-ea"/>
              </a:rPr>
              <a:t>x </a:t>
            </a:r>
            <a:r>
              <a:rPr lang="en-US" altLang="zh-CN" b="1" dirty="0">
                <a:solidFill>
                  <a:srgbClr val="660066"/>
                </a:solidFill>
                <a:latin typeface="Times New Roman" panose="02020603050405020304" pitchFamily="18" charset="0"/>
                <a:sym typeface="+mn-ea"/>
              </a:rPr>
              <a:t>)) </a:t>
            </a:r>
            <a:endParaRPr lang="en-US" altLang="zh-CN" b="1" dirty="0">
              <a:solidFill>
                <a:srgbClr val="660066"/>
              </a:solidFill>
              <a:latin typeface="Times New Roman" panose="02020603050405020304" pitchFamily="18" charset="0"/>
            </a:endParaRPr>
          </a:p>
          <a:p>
            <a:pPr lvl="1" eaLnBrk="1" hangingPunct="1">
              <a:lnSpc>
                <a:spcPct val="90000"/>
              </a:lnSpc>
              <a:spcBef>
                <a:spcPts val="40"/>
              </a:spcBef>
              <a:spcAft>
                <a:spcPts val="0"/>
              </a:spcAft>
              <a:buClr>
                <a:schemeClr val="accent2"/>
              </a:buClr>
              <a:buFont typeface="Wingdings" panose="05000000000000000000" pitchFamily="2" charset="2"/>
              <a:buNone/>
            </a:pPr>
            <a:r>
              <a:rPr lang="en-US" altLang="zh-CN" b="1" i="1" dirty="0">
                <a:solidFill>
                  <a:srgbClr val="660066"/>
                </a:solidFill>
                <a:latin typeface="Times New Roman" panose="02020603050405020304" pitchFamily="18" charset="0"/>
                <a:sym typeface="+mn-ea"/>
              </a:rPr>
              <a:t>C</a:t>
            </a:r>
            <a:r>
              <a:rPr lang="en-US" altLang="zh-CN" b="1" dirty="0">
                <a:solidFill>
                  <a:srgbClr val="660066"/>
                </a:solidFill>
                <a:latin typeface="Times New Roman" panose="02020603050405020304" pitchFamily="18" charset="0"/>
                <a:sym typeface="+mn-ea"/>
              </a:rPr>
              <a:t> ( </a:t>
            </a:r>
            <a:r>
              <a:rPr lang="en-US" altLang="zh-CN" b="1" i="1" dirty="0">
                <a:solidFill>
                  <a:srgbClr val="660066"/>
                </a:solidFill>
                <a:latin typeface="Times New Roman" panose="02020603050405020304" pitchFamily="18" charset="0"/>
                <a:sym typeface="+mn-ea"/>
              </a:rPr>
              <a:t>ds</a:t>
            </a:r>
            <a:r>
              <a:rPr lang="en-US" altLang="zh-CN" b="1" dirty="0">
                <a:solidFill>
                  <a:srgbClr val="660066"/>
                </a:solidFill>
                <a:latin typeface="Times New Roman" panose="02020603050405020304" pitchFamily="18" charset="0"/>
                <a:sym typeface="+mn-ea"/>
              </a:rPr>
              <a:t> ) </a:t>
            </a:r>
            <a:endParaRPr lang="en-US" altLang="zh-CN" b="1" dirty="0">
              <a:solidFill>
                <a:srgbClr val="660066"/>
              </a:solidFill>
              <a:latin typeface="Times New Roman" panose="02020603050405020304" pitchFamily="18" charset="0"/>
            </a:endParaRPr>
          </a:p>
          <a:p>
            <a:pPr lvl="1" eaLnBrk="1" hangingPunct="1">
              <a:lnSpc>
                <a:spcPct val="90000"/>
              </a:lnSpc>
              <a:spcBef>
                <a:spcPts val="40"/>
              </a:spcBef>
              <a:spcAft>
                <a:spcPts val="0"/>
              </a:spcAft>
              <a:buClr>
                <a:schemeClr val="accent2"/>
              </a:buClr>
              <a:buFont typeface="Wingdings" panose="05000000000000000000" pitchFamily="2" charset="2"/>
              <a:buNone/>
            </a:pPr>
            <a:r>
              <a:rPr lang="en-US" altLang="zh-CN" b="1" dirty="0">
                <a:solidFill>
                  <a:srgbClr val="0000FF"/>
                </a:solidFill>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LIKE</a:t>
            </a:r>
            <a:r>
              <a:rPr lang="en-US" altLang="zh-CN" b="1" dirty="0">
                <a:solidFill>
                  <a:srgbClr val="0000FF"/>
                </a:solidFill>
                <a:latin typeface="Times New Roman" panose="02020603050405020304" pitchFamily="18" charset="0"/>
                <a:sym typeface="+mn-ea"/>
              </a:rPr>
              <a:t> ( </a:t>
            </a:r>
            <a:r>
              <a:rPr lang="en-US" altLang="zh-CN" b="1" i="1" dirty="0">
                <a:solidFill>
                  <a:srgbClr val="0000FF"/>
                </a:solidFill>
                <a:latin typeface="Times New Roman" panose="02020603050405020304" pitchFamily="18" charset="0"/>
                <a:sym typeface="+mn-ea"/>
              </a:rPr>
              <a:t>Wang</a:t>
            </a:r>
            <a:r>
              <a:rPr lang="en-US" altLang="zh-CN" b="1" dirty="0">
                <a:solidFill>
                  <a:srgbClr val="0000FF"/>
                </a:solidFill>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ds</a:t>
            </a:r>
            <a:r>
              <a:rPr lang="en-US" altLang="zh-CN" b="1" dirty="0">
                <a:solidFill>
                  <a:srgbClr val="0000FF"/>
                </a:solidFill>
                <a:latin typeface="Times New Roman" panose="02020603050405020304" pitchFamily="18" charset="0"/>
                <a:sym typeface="+mn-ea"/>
              </a:rPr>
              <a:t> )</a:t>
            </a:r>
            <a:r>
              <a:rPr lang="en-US" altLang="zh-CN" dirty="0">
                <a:latin typeface="宋体" pitchFamily="2" charset="-122"/>
                <a:sym typeface="+mn-ea"/>
              </a:rPr>
              <a:t> </a:t>
            </a:r>
            <a:endParaRPr lang="en-US" altLang="zh-CN" dirty="0">
              <a:latin typeface="宋体" pitchFamily="2" charset="-122"/>
              <a:ea typeface="Times New Roman" panose="02020603050405020304" pitchFamily="18" charset="0"/>
            </a:endParaRPr>
          </a:p>
          <a:p>
            <a:pPr eaLnBrk="1" hangingPunct="1">
              <a:lnSpc>
                <a:spcPct val="90000"/>
              </a:lnSpc>
              <a:buNone/>
            </a:pPr>
            <a:endParaRPr lang="zh-CN" altLang="en-US" b="1" dirty="0">
              <a:latin typeface="宋体" pitchFamily="2" charset="-122"/>
              <a:sym typeface="+mn-ea"/>
            </a:endParaRPr>
          </a:p>
          <a:p>
            <a:pPr eaLnBrk="1" hangingPunct="1">
              <a:lnSpc>
                <a:spcPct val="90000"/>
              </a:lnSpc>
              <a:buNone/>
            </a:pPr>
            <a:endParaRPr lang="zh-CN" altLang="en-US" b="1" dirty="0">
              <a:latin typeface="宋体" pitchFamily="2" charset="-122"/>
              <a:sym typeface="+mn-ea"/>
            </a:endParaRPr>
          </a:p>
        </p:txBody>
      </p:sp>
      <p:sp>
        <p:nvSpPr>
          <p:cNvPr id="9" name="文本框 8"/>
          <p:cNvSpPr txBox="1"/>
          <p:nvPr/>
        </p:nvSpPr>
        <p:spPr>
          <a:xfrm>
            <a:off x="5255260" y="3320415"/>
            <a:ext cx="4392930" cy="1212215"/>
          </a:xfrm>
          <a:prstGeom prst="rect">
            <a:avLst/>
          </a:prstGeom>
          <a:noFill/>
        </p:spPr>
        <p:txBody>
          <a:bodyPr wrap="square" rtlCol="0">
            <a:noAutofit/>
          </a:bodyPr>
          <a:p>
            <a:pPr eaLnBrk="1" hangingPunct="1">
              <a:lnSpc>
                <a:spcPct val="100000"/>
              </a:lnSpc>
              <a:buNone/>
            </a:pPr>
            <a:r>
              <a:rPr lang="zh-CN" altLang="en-US" b="1" dirty="0">
                <a:latin typeface="宋体" pitchFamily="2" charset="-122"/>
                <a:sym typeface="+mn-ea"/>
              </a:rPr>
              <a:t>（</a:t>
            </a:r>
            <a:r>
              <a:rPr lang="en-US" altLang="zh-CN" b="1" dirty="0">
                <a:latin typeface="宋体" pitchFamily="2" charset="-122"/>
                <a:sym typeface="+mn-ea"/>
              </a:rPr>
              <a:t>3</a:t>
            </a:r>
            <a:r>
              <a:rPr lang="zh-CN" altLang="en-US" b="1" dirty="0">
                <a:latin typeface="宋体" pitchFamily="2" charset="-122"/>
                <a:sym typeface="+mn-ea"/>
              </a:rPr>
              <a:t>）</a:t>
            </a:r>
            <a:endParaRPr lang="zh-CN" altLang="en-US" b="1" dirty="0">
              <a:latin typeface="宋体" pitchFamily="2" charset="-122"/>
              <a:sym typeface="+mn-ea"/>
            </a:endParaRPr>
          </a:p>
          <a:p>
            <a:pPr eaLnBrk="1" hangingPunct="1">
              <a:lnSpc>
                <a:spcPct val="100000"/>
              </a:lnSpc>
              <a:buNone/>
            </a:pPr>
            <a:r>
              <a:rPr lang="zh-CN" altLang="en-US" b="1" dirty="0">
                <a:latin typeface="宋体" pitchFamily="2" charset="-122"/>
                <a:sym typeface="+mn-ea"/>
              </a:rPr>
              <a:t>全称固化</a:t>
            </a:r>
            <a:endParaRPr lang="zh-CN" altLang="en-US" b="1" dirty="0">
              <a:latin typeface="宋体" pitchFamily="2" charset="-122"/>
              <a:sym typeface="+mn-ea"/>
            </a:endParaRPr>
          </a:p>
          <a:p>
            <a:pPr eaLnBrk="1" hangingPunct="1">
              <a:lnSpc>
                <a:spcPct val="90000"/>
              </a:lnSpc>
              <a:buNone/>
            </a:pPr>
            <a:r>
              <a:rPr lang="en-US" altLang="zh-CN" b="1" i="1" dirty="0">
                <a:solidFill>
                  <a:srgbClr val="0000FF"/>
                </a:solidFill>
                <a:latin typeface="Times New Roman" panose="02020603050405020304" pitchFamily="18" charset="0"/>
                <a:sym typeface="+mn-ea"/>
              </a:rPr>
              <a:t>EASY</a:t>
            </a:r>
            <a:r>
              <a:rPr lang="en-US" altLang="zh-CN" b="1" dirty="0">
                <a:solidFill>
                  <a:srgbClr val="0000FF"/>
                </a:solidFill>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z</a:t>
            </a:r>
            <a:r>
              <a:rPr lang="en-US" altLang="zh-CN" b="1" dirty="0">
                <a:solidFill>
                  <a:srgbClr val="0000FF"/>
                </a:solidFill>
                <a:latin typeface="Times New Roman" panose="02020603050405020304" pitchFamily="18" charset="0"/>
                <a:sym typeface="+mn-ea"/>
              </a:rPr>
              <a:t>) </a:t>
            </a:r>
            <a:r>
              <a:rPr lang="en-US" altLang="zh-CN" b="1" dirty="0">
                <a:solidFill>
                  <a:srgbClr val="0000FF"/>
                </a:solidFill>
                <a:latin typeface="宋体" pitchFamily="2" charset="-122"/>
                <a:sym typeface="+mn-ea"/>
              </a:rPr>
              <a:t>→</a:t>
            </a:r>
            <a:r>
              <a:rPr lang="en-US" altLang="zh-CN" b="1" i="1" dirty="0">
                <a:solidFill>
                  <a:srgbClr val="0000FF"/>
                </a:solidFill>
                <a:latin typeface="Times New Roman" panose="02020603050405020304" pitchFamily="18" charset="0"/>
                <a:sym typeface="+mn-ea"/>
              </a:rPr>
              <a:t>LIKE</a:t>
            </a:r>
            <a:r>
              <a:rPr lang="en-US" altLang="zh-CN" b="1" dirty="0">
                <a:solidFill>
                  <a:srgbClr val="0000FF"/>
                </a:solidFill>
                <a:latin typeface="Times New Roman" panose="02020603050405020304" pitchFamily="18" charset="0"/>
                <a:sym typeface="+mn-ea"/>
              </a:rPr>
              <a:t> ( </a:t>
            </a:r>
            <a:r>
              <a:rPr lang="en-US" altLang="zh-CN" b="1" i="1" dirty="0">
                <a:solidFill>
                  <a:srgbClr val="0000FF"/>
                </a:solidFill>
                <a:latin typeface="Times New Roman" panose="02020603050405020304" pitchFamily="18" charset="0"/>
                <a:sym typeface="+mn-ea"/>
              </a:rPr>
              <a:t>Wang</a:t>
            </a:r>
            <a:r>
              <a:rPr lang="en-US" altLang="zh-CN" b="1" dirty="0">
                <a:solidFill>
                  <a:srgbClr val="0000FF"/>
                </a:solidFill>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z </a:t>
            </a:r>
            <a:r>
              <a:rPr lang="en-US" altLang="zh-CN" b="1" dirty="0">
                <a:solidFill>
                  <a:srgbClr val="0000FF"/>
                </a:solidFill>
                <a:latin typeface="Times New Roman" panose="02020603050405020304" pitchFamily="18" charset="0"/>
                <a:sym typeface="+mn-ea"/>
              </a:rPr>
              <a:t>)</a:t>
            </a:r>
            <a:endParaRPr lang="en-US" altLang="zh-CN" b="1" dirty="0">
              <a:solidFill>
                <a:srgbClr val="0000FF"/>
              </a:solidFill>
              <a:latin typeface="Times New Roman" panose="02020603050405020304" pitchFamily="18" charset="0"/>
              <a:sym typeface="+mn-ea"/>
            </a:endParaRPr>
          </a:p>
          <a:p>
            <a:pPr eaLnBrk="1" hangingPunct="1">
              <a:lnSpc>
                <a:spcPct val="90000"/>
              </a:lnSpc>
              <a:buNone/>
            </a:pPr>
            <a:r>
              <a:rPr lang="en-US" altLang="zh-CN" b="1" dirty="0">
                <a:solidFill>
                  <a:srgbClr val="0000FF"/>
                </a:solidFill>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C</a:t>
            </a:r>
            <a:r>
              <a:rPr lang="en-US" altLang="zh-CN" b="1" dirty="0">
                <a:solidFill>
                  <a:srgbClr val="0000FF"/>
                </a:solidFill>
                <a:latin typeface="Times New Roman" panose="02020603050405020304" pitchFamily="18" charset="0"/>
                <a:sym typeface="+mn-ea"/>
              </a:rPr>
              <a:t> ( </a:t>
            </a:r>
            <a:r>
              <a:rPr lang="en-US" altLang="zh-CN" b="1" i="1" dirty="0">
                <a:solidFill>
                  <a:srgbClr val="0000FF"/>
                </a:solidFill>
                <a:latin typeface="Times New Roman" panose="02020603050405020304" pitchFamily="18" charset="0"/>
                <a:sym typeface="+mn-ea"/>
              </a:rPr>
              <a:t>y </a:t>
            </a:r>
            <a:r>
              <a:rPr lang="en-US" altLang="zh-CN" b="1" dirty="0">
                <a:solidFill>
                  <a:srgbClr val="0000FF"/>
                </a:solidFill>
                <a:latin typeface="Times New Roman" panose="02020603050405020304" pitchFamily="18" charset="0"/>
                <a:sym typeface="+mn-ea"/>
              </a:rPr>
              <a:t>)  </a:t>
            </a:r>
            <a:r>
              <a:rPr lang="en-US" altLang="zh-CN" b="1" dirty="0">
                <a:solidFill>
                  <a:srgbClr val="0000FF"/>
                </a:solidFill>
                <a:latin typeface="宋体" pitchFamily="2" charset="-122"/>
                <a:sym typeface="+mn-ea"/>
              </a:rPr>
              <a:t>→</a:t>
            </a:r>
            <a:r>
              <a:rPr lang="en-US" altLang="zh-CN" b="1" i="1" dirty="0">
                <a:solidFill>
                  <a:srgbClr val="0000FF"/>
                </a:solidFill>
                <a:latin typeface="Times New Roman" panose="02020603050405020304" pitchFamily="18" charset="0"/>
                <a:sym typeface="+mn-ea"/>
              </a:rPr>
              <a:t>EASY</a:t>
            </a:r>
            <a:r>
              <a:rPr lang="en-US" altLang="zh-CN" b="1" dirty="0">
                <a:solidFill>
                  <a:srgbClr val="0000FF"/>
                </a:solidFill>
                <a:latin typeface="Times New Roman" panose="02020603050405020304" pitchFamily="18" charset="0"/>
                <a:sym typeface="+mn-ea"/>
              </a:rPr>
              <a:t> ( </a:t>
            </a:r>
            <a:r>
              <a:rPr lang="en-US" altLang="zh-CN" b="1" i="1" dirty="0">
                <a:solidFill>
                  <a:srgbClr val="0000FF"/>
                </a:solidFill>
                <a:latin typeface="Times New Roman" panose="02020603050405020304" pitchFamily="18" charset="0"/>
                <a:sym typeface="+mn-ea"/>
              </a:rPr>
              <a:t>y </a:t>
            </a:r>
            <a:r>
              <a:rPr lang="en-US" altLang="zh-CN" b="1" dirty="0">
                <a:solidFill>
                  <a:srgbClr val="0000FF"/>
                </a:solidFill>
                <a:latin typeface="Times New Roman" panose="02020603050405020304" pitchFamily="18" charset="0"/>
                <a:sym typeface="+mn-ea"/>
              </a:rPr>
              <a:t>)</a:t>
            </a:r>
            <a:r>
              <a:rPr lang="en-US" altLang="zh-CN" b="1" dirty="0">
                <a:solidFill>
                  <a:srgbClr val="660066"/>
                </a:solidFill>
                <a:latin typeface="Times New Roman" panose="02020603050405020304" pitchFamily="18" charset="0"/>
                <a:sym typeface="+mn-ea"/>
              </a:rPr>
              <a:t>   </a:t>
            </a:r>
            <a:endParaRPr lang="en-US" altLang="zh-CN" b="1" dirty="0">
              <a:solidFill>
                <a:srgbClr val="660066"/>
              </a:solidFill>
              <a:latin typeface="Times New Roman" panose="02020603050405020304" pitchFamily="18" charset="0"/>
              <a:sym typeface="+mn-ea"/>
            </a:endParaRPr>
          </a:p>
          <a:p>
            <a:pPr eaLnBrk="1" hangingPunct="1">
              <a:lnSpc>
                <a:spcPct val="90000"/>
              </a:lnSpc>
              <a:buNone/>
            </a:pPr>
            <a:r>
              <a:rPr lang="en-US" altLang="zh-CN" b="1" dirty="0">
                <a:latin typeface="Times New Roman" panose="02020603050405020304" pitchFamily="18" charset="0"/>
                <a:sym typeface="+mn-ea"/>
              </a:rPr>
              <a:t> </a:t>
            </a:r>
            <a:r>
              <a:rPr lang="en-US" altLang="zh-CN" b="1" dirty="0">
                <a:solidFill>
                  <a:srgbClr val="660066"/>
                </a:solidFill>
                <a:latin typeface="Times New Roman" panose="02020603050405020304" pitchFamily="18" charset="0"/>
                <a:sym typeface="+mn-ea"/>
              </a:rPr>
              <a:t> </a:t>
            </a:r>
            <a:r>
              <a:rPr lang="en-US" altLang="zh-CN" b="1" dirty="0">
                <a:solidFill>
                  <a:schemeClr val="tx1"/>
                </a:solidFill>
                <a:latin typeface="Times New Roman" panose="02020603050405020304" pitchFamily="18" charset="0"/>
                <a:sym typeface="+mn-ea"/>
              </a:rPr>
              <a:t> </a:t>
            </a:r>
            <a:endParaRPr lang="en-US" altLang="zh-CN" b="1" dirty="0">
              <a:solidFill>
                <a:schemeClr val="tx1"/>
              </a:solidFill>
              <a:latin typeface="Times New Roman" panose="02020603050405020304" pitchFamily="18" charset="0"/>
              <a:sym typeface="+mn-ea"/>
            </a:endParaRPr>
          </a:p>
          <a:p>
            <a:pPr eaLnBrk="1" hangingPunct="1">
              <a:lnSpc>
                <a:spcPct val="90000"/>
              </a:lnSpc>
              <a:buNone/>
            </a:pPr>
            <a:r>
              <a:rPr lang="en-US" altLang="zh-CN" b="1" dirty="0">
                <a:solidFill>
                  <a:srgbClr val="660066"/>
                </a:solidFill>
                <a:latin typeface="Times New Roman" panose="02020603050405020304" pitchFamily="18" charset="0"/>
                <a:sym typeface="+mn-ea"/>
              </a:rPr>
              <a:t> </a:t>
            </a:r>
            <a:r>
              <a:rPr lang="en-US" altLang="zh-CN" b="1" dirty="0">
                <a:solidFill>
                  <a:srgbClr val="0000FF"/>
                </a:solidFill>
                <a:latin typeface="Times New Roman" panose="02020603050405020304" pitchFamily="18" charset="0"/>
                <a:sym typeface="+mn-ea"/>
              </a:rPr>
              <a:t>  </a:t>
            </a:r>
            <a:endParaRPr lang="zh-CN" altLang="en-US" b="1" dirty="0">
              <a:latin typeface="宋体" pitchFamily="2" charset="-122"/>
              <a:sym typeface="+mn-ea"/>
            </a:endParaRPr>
          </a:p>
        </p:txBody>
      </p:sp>
      <p:graphicFrame>
        <p:nvGraphicFramePr>
          <p:cNvPr id="36885" name="Object 20"/>
          <p:cNvGraphicFramePr>
            <a:graphicFrameLocks noChangeAspect="1"/>
          </p:cNvGraphicFramePr>
          <p:nvPr/>
        </p:nvGraphicFramePr>
        <p:xfrm>
          <a:off x="7570254" y="4640898"/>
          <a:ext cx="591988" cy="381000"/>
        </p:xfrm>
        <a:graphic>
          <a:graphicData uri="http://schemas.openxmlformats.org/presentationml/2006/ole">
            <mc:AlternateContent xmlns:mc="http://schemas.openxmlformats.org/markup-compatibility/2006">
              <mc:Choice xmlns:v="urn:schemas-microsoft-com:vml" Requires="v">
                <p:oleObj spid="_x0000_s3086" name="" r:id="rId4" imgW="190500" imgH="152400" progId="Equation.3">
                  <p:embed/>
                </p:oleObj>
              </mc:Choice>
              <mc:Fallback>
                <p:oleObj name="" r:id="rId4" imgW="190500" imgH="152400" progId="Equation.3">
                  <p:embed/>
                  <p:pic>
                    <p:nvPicPr>
                      <p:cNvPr id="0" name="图片 3085"/>
                      <p:cNvPicPr/>
                      <p:nvPr/>
                    </p:nvPicPr>
                    <p:blipFill>
                      <a:blip r:embed="rId5"/>
                      <a:stretch>
                        <a:fillRect/>
                      </a:stretch>
                    </p:blipFill>
                    <p:spPr>
                      <a:xfrm>
                        <a:off x="7570254" y="4640898"/>
                        <a:ext cx="591988" cy="381000"/>
                      </a:xfrm>
                      <a:prstGeom prst="rect">
                        <a:avLst/>
                      </a:prstGeom>
                      <a:noFill/>
                      <a:ln w="38100">
                        <a:noFill/>
                        <a:miter/>
                      </a:ln>
                    </p:spPr>
                  </p:pic>
                </p:oleObj>
              </mc:Fallback>
            </mc:AlternateContent>
          </a:graphicData>
        </a:graphic>
      </p:graphicFrame>
      <p:sp>
        <p:nvSpPr>
          <p:cNvPr id="10" name="文本框 9"/>
          <p:cNvSpPr txBox="1"/>
          <p:nvPr/>
        </p:nvSpPr>
        <p:spPr>
          <a:xfrm>
            <a:off x="5168265" y="4403725"/>
            <a:ext cx="6842760" cy="1466850"/>
          </a:xfrm>
          <a:prstGeom prst="rect">
            <a:avLst/>
          </a:prstGeom>
          <a:noFill/>
        </p:spPr>
        <p:txBody>
          <a:bodyPr wrap="square" rtlCol="0">
            <a:noAutofit/>
          </a:bodyPr>
          <a:p>
            <a:pPr eaLnBrk="1" hangingPunct="1">
              <a:lnSpc>
                <a:spcPct val="90000"/>
              </a:lnSpc>
              <a:buNone/>
            </a:pPr>
            <a:r>
              <a:rPr lang="zh-CN" altLang="en-US" b="1" dirty="0">
                <a:solidFill>
                  <a:schemeClr val="tx1"/>
                </a:solidFill>
                <a:latin typeface="Times New Roman" panose="02020603050405020304" pitchFamily="18" charset="0"/>
                <a:sym typeface="+mn-ea"/>
              </a:rPr>
              <a:t>假言推理</a:t>
            </a:r>
            <a:endParaRPr lang="zh-CN" altLang="en-US" b="1" dirty="0">
              <a:solidFill>
                <a:schemeClr val="tx1"/>
              </a:solidFill>
              <a:latin typeface="Times New Roman" panose="02020603050405020304" pitchFamily="18" charset="0"/>
              <a:sym typeface="+mn-ea"/>
            </a:endParaRPr>
          </a:p>
          <a:p>
            <a:pPr eaLnBrk="1" hangingPunct="1">
              <a:lnSpc>
                <a:spcPct val="90000"/>
              </a:lnSpc>
              <a:buNone/>
            </a:pPr>
            <a:r>
              <a:rPr lang="zh-CN" altLang="en-US" dirty="0">
                <a:latin typeface="Arial" panose="020B0704020202020204" pitchFamily="34" charset="0"/>
                <a:sym typeface="+mn-ea"/>
              </a:rPr>
              <a:t> </a:t>
            </a:r>
            <a:r>
              <a:rPr lang="en-US" altLang="zh-CN" b="1" i="1" dirty="0">
                <a:solidFill>
                  <a:srgbClr val="660066"/>
                </a:solidFill>
                <a:latin typeface="Times New Roman" panose="02020603050405020304" pitchFamily="18" charset="0"/>
                <a:sym typeface="+mn-ea"/>
              </a:rPr>
              <a:t>C</a:t>
            </a:r>
            <a:r>
              <a:rPr lang="en-US" altLang="zh-CN" b="1" dirty="0">
                <a:solidFill>
                  <a:srgbClr val="660066"/>
                </a:solidFill>
                <a:latin typeface="Times New Roman" panose="02020603050405020304" pitchFamily="18" charset="0"/>
                <a:sym typeface="+mn-ea"/>
              </a:rPr>
              <a:t> (</a:t>
            </a:r>
            <a:r>
              <a:rPr lang="en-US" altLang="zh-CN" b="1" i="1" dirty="0">
                <a:solidFill>
                  <a:srgbClr val="660066"/>
                </a:solidFill>
                <a:latin typeface="Times New Roman" panose="02020603050405020304" pitchFamily="18" charset="0"/>
                <a:sym typeface="+mn-ea"/>
              </a:rPr>
              <a:t>ds</a:t>
            </a:r>
            <a:r>
              <a:rPr lang="en-US" altLang="zh-CN" b="1" dirty="0">
                <a:solidFill>
                  <a:srgbClr val="660066"/>
                </a:solidFill>
                <a:latin typeface="Times New Roman" panose="02020603050405020304" pitchFamily="18" charset="0"/>
                <a:sym typeface="+mn-ea"/>
              </a:rPr>
              <a:t>), </a:t>
            </a:r>
            <a:r>
              <a:rPr lang="en-US" altLang="zh-CN" b="1" i="1" dirty="0">
                <a:solidFill>
                  <a:srgbClr val="660066"/>
                </a:solidFill>
                <a:latin typeface="Times New Roman" panose="02020603050405020304" pitchFamily="18" charset="0"/>
                <a:sym typeface="+mn-ea"/>
              </a:rPr>
              <a:t>C</a:t>
            </a:r>
            <a:r>
              <a:rPr lang="en-US" altLang="zh-CN" b="1" dirty="0">
                <a:solidFill>
                  <a:srgbClr val="660066"/>
                </a:solidFill>
                <a:latin typeface="Times New Roman" panose="02020603050405020304" pitchFamily="18" charset="0"/>
                <a:sym typeface="+mn-ea"/>
              </a:rPr>
              <a:t> (</a:t>
            </a:r>
            <a:r>
              <a:rPr lang="en-US" altLang="zh-CN" b="1" i="1" dirty="0">
                <a:solidFill>
                  <a:srgbClr val="660066"/>
                </a:solidFill>
                <a:latin typeface="Times New Roman" panose="02020603050405020304" pitchFamily="18" charset="0"/>
                <a:sym typeface="+mn-ea"/>
              </a:rPr>
              <a:t>y</a:t>
            </a:r>
            <a:r>
              <a:rPr lang="en-US" altLang="zh-CN" b="1" dirty="0">
                <a:solidFill>
                  <a:srgbClr val="660066"/>
                </a:solidFill>
                <a:latin typeface="Times New Roman" panose="02020603050405020304" pitchFamily="18" charset="0"/>
                <a:sym typeface="+mn-ea"/>
              </a:rPr>
              <a:t>) →</a:t>
            </a:r>
            <a:r>
              <a:rPr lang="en-US" altLang="zh-CN" b="1" i="1" dirty="0">
                <a:solidFill>
                  <a:srgbClr val="660066"/>
                </a:solidFill>
                <a:latin typeface="Times New Roman" panose="02020603050405020304" pitchFamily="18" charset="0"/>
                <a:sym typeface="+mn-ea"/>
              </a:rPr>
              <a:t>EASY</a:t>
            </a:r>
            <a:r>
              <a:rPr lang="en-US" altLang="zh-CN" b="1" dirty="0">
                <a:solidFill>
                  <a:srgbClr val="660066"/>
                </a:solidFill>
                <a:latin typeface="Times New Roman" panose="02020603050405020304" pitchFamily="18" charset="0"/>
                <a:sym typeface="+mn-ea"/>
              </a:rPr>
              <a:t> (</a:t>
            </a:r>
            <a:r>
              <a:rPr lang="en-US" altLang="zh-CN" b="1" i="1" dirty="0">
                <a:solidFill>
                  <a:srgbClr val="660066"/>
                </a:solidFill>
                <a:latin typeface="Times New Roman" panose="02020603050405020304" pitchFamily="18" charset="0"/>
                <a:sym typeface="+mn-ea"/>
              </a:rPr>
              <a:t>y</a:t>
            </a:r>
            <a:r>
              <a:rPr lang="en-US" altLang="zh-CN" b="1" dirty="0">
                <a:solidFill>
                  <a:srgbClr val="660066"/>
                </a:solidFill>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EASY</a:t>
            </a:r>
            <a:r>
              <a:rPr lang="en-US" altLang="zh-CN" b="1" dirty="0">
                <a:solidFill>
                  <a:srgbClr val="0000FF"/>
                </a:solidFill>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ds</a:t>
            </a:r>
            <a:r>
              <a:rPr lang="en-US" altLang="zh-CN" b="1" dirty="0">
                <a:solidFill>
                  <a:srgbClr val="0000FF"/>
                </a:solidFill>
                <a:latin typeface="Times New Roman" panose="02020603050405020304" pitchFamily="18" charset="0"/>
                <a:sym typeface="+mn-ea"/>
              </a:rPr>
              <a:t>)</a:t>
            </a:r>
            <a:r>
              <a:rPr lang="en-US" altLang="zh-CN" b="1" dirty="0">
                <a:latin typeface="Times New Roman" panose="02020603050405020304" pitchFamily="18" charset="0"/>
                <a:sym typeface="+mn-ea"/>
              </a:rPr>
              <a:t> </a:t>
            </a:r>
            <a:endParaRPr lang="en-US" altLang="zh-CN" b="1" dirty="0">
              <a:latin typeface="Times New Roman" panose="02020603050405020304" pitchFamily="18" charset="0"/>
              <a:sym typeface="+mn-ea"/>
            </a:endParaRPr>
          </a:p>
          <a:p>
            <a:pPr eaLnBrk="1" hangingPunct="1"/>
            <a:r>
              <a:rPr lang="zh-CN" altLang="en-US" b="1" dirty="0">
                <a:latin typeface="Arial" panose="020B0704020202020204" pitchFamily="34" charset="0"/>
                <a:sym typeface="+mn-ea"/>
              </a:rPr>
              <a:t> </a:t>
            </a:r>
            <a:r>
              <a:rPr lang="en-US" altLang="zh-CN" b="1" i="1" dirty="0">
                <a:solidFill>
                  <a:srgbClr val="660066"/>
                </a:solidFill>
                <a:latin typeface="Times New Roman" panose="02020603050405020304" pitchFamily="18" charset="0"/>
                <a:sym typeface="+mn-ea"/>
              </a:rPr>
              <a:t>EASY</a:t>
            </a:r>
            <a:r>
              <a:rPr lang="en-US" altLang="zh-CN" b="1" dirty="0">
                <a:solidFill>
                  <a:srgbClr val="660066"/>
                </a:solidFill>
                <a:latin typeface="Times New Roman" panose="02020603050405020304" pitchFamily="18" charset="0"/>
                <a:sym typeface="+mn-ea"/>
              </a:rPr>
              <a:t> (</a:t>
            </a:r>
            <a:r>
              <a:rPr lang="en-US" altLang="zh-CN" b="1" i="1" dirty="0">
                <a:solidFill>
                  <a:srgbClr val="660066"/>
                </a:solidFill>
                <a:latin typeface="Times New Roman" panose="02020603050405020304" pitchFamily="18" charset="0"/>
                <a:sym typeface="+mn-ea"/>
              </a:rPr>
              <a:t>ds</a:t>
            </a:r>
            <a:r>
              <a:rPr lang="en-US" altLang="zh-CN" b="1" dirty="0">
                <a:solidFill>
                  <a:srgbClr val="660066"/>
                </a:solidFill>
                <a:latin typeface="Times New Roman" panose="02020603050405020304" pitchFamily="18" charset="0"/>
                <a:sym typeface="+mn-ea"/>
              </a:rPr>
              <a:t>),</a:t>
            </a:r>
            <a:r>
              <a:rPr lang="en-US" altLang="zh-CN" b="1" dirty="0">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EASY</a:t>
            </a:r>
            <a:r>
              <a:rPr lang="en-US" altLang="zh-CN" b="1" dirty="0">
                <a:solidFill>
                  <a:srgbClr val="0000FF"/>
                </a:solidFill>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z</a:t>
            </a:r>
            <a:r>
              <a:rPr lang="en-US" altLang="zh-CN" b="1" dirty="0">
                <a:solidFill>
                  <a:srgbClr val="0000FF"/>
                </a:solidFill>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→LIKE</a:t>
            </a:r>
            <a:r>
              <a:rPr lang="en-US" altLang="zh-CN" b="1" dirty="0">
                <a:solidFill>
                  <a:srgbClr val="0000FF"/>
                </a:solidFill>
                <a:latin typeface="Times New Roman" panose="02020603050405020304" pitchFamily="18" charset="0"/>
                <a:sym typeface="+mn-ea"/>
              </a:rPr>
              <a:t> (</a:t>
            </a:r>
            <a:r>
              <a:rPr lang="en-US" altLang="zh-CN" b="1" i="1" dirty="0">
                <a:solidFill>
                  <a:srgbClr val="0000FF"/>
                </a:solidFill>
                <a:latin typeface="Times New Roman" panose="02020603050405020304" pitchFamily="18" charset="0"/>
                <a:sym typeface="+mn-ea"/>
              </a:rPr>
              <a:t>Wang</a:t>
            </a:r>
            <a:r>
              <a:rPr lang="zh-CN" altLang="en-US" b="1" dirty="0">
                <a:solidFill>
                  <a:srgbClr val="0000FF"/>
                </a:solidFill>
                <a:latin typeface="Times New Roman" panose="02020603050405020304" pitchFamily="18" charset="0"/>
                <a:sym typeface="+mn-ea"/>
              </a:rPr>
              <a:t>，</a:t>
            </a:r>
            <a:r>
              <a:rPr lang="en-US" altLang="zh-CN" b="1" i="1" dirty="0">
                <a:solidFill>
                  <a:srgbClr val="0000FF"/>
                </a:solidFill>
                <a:latin typeface="Times New Roman" panose="02020603050405020304" pitchFamily="18" charset="0"/>
                <a:sym typeface="+mn-ea"/>
              </a:rPr>
              <a:t>z</a:t>
            </a:r>
            <a:r>
              <a:rPr lang="en-US" altLang="zh-CN" b="1" dirty="0">
                <a:solidFill>
                  <a:srgbClr val="0000FF"/>
                </a:solidFill>
                <a:latin typeface="Times New Roman" panose="02020603050405020304" pitchFamily="18" charset="0"/>
                <a:sym typeface="+mn-ea"/>
              </a:rPr>
              <a:t>)</a:t>
            </a:r>
            <a:r>
              <a:rPr lang="en-US" altLang="zh-CN" b="1" dirty="0">
                <a:latin typeface="Arial" panose="020B0704020202020204" pitchFamily="34" charset="0"/>
                <a:sym typeface="+mn-ea"/>
              </a:rPr>
              <a:t>            </a:t>
            </a:r>
            <a:r>
              <a:rPr lang="en-US" altLang="zh-CN" b="1" dirty="0">
                <a:solidFill>
                  <a:schemeClr val="accent2"/>
                </a:solidFill>
                <a:latin typeface="Times New Roman" panose="02020603050405020304" pitchFamily="18" charset="0"/>
                <a:sym typeface="+mn-ea"/>
              </a:rPr>
              <a:t> </a:t>
            </a:r>
            <a:r>
              <a:rPr lang="en-US" altLang="zh-CN" b="1" i="1" dirty="0">
                <a:solidFill>
                  <a:schemeClr val="accent2"/>
                </a:solidFill>
                <a:latin typeface="Times New Roman" panose="02020603050405020304" pitchFamily="18" charset="0"/>
                <a:sym typeface="+mn-ea"/>
              </a:rPr>
              <a:t>LIKE</a:t>
            </a:r>
            <a:r>
              <a:rPr lang="en-US" altLang="zh-CN" b="1" dirty="0">
                <a:solidFill>
                  <a:schemeClr val="accent2"/>
                </a:solidFill>
                <a:latin typeface="Times New Roman" panose="02020603050405020304" pitchFamily="18" charset="0"/>
                <a:sym typeface="+mn-ea"/>
              </a:rPr>
              <a:t> ( </a:t>
            </a:r>
            <a:r>
              <a:rPr lang="en-US" altLang="zh-CN" b="1" i="1" dirty="0">
                <a:solidFill>
                  <a:schemeClr val="accent2"/>
                </a:solidFill>
                <a:latin typeface="Times New Roman" panose="02020603050405020304" pitchFamily="18" charset="0"/>
                <a:sym typeface="+mn-ea"/>
              </a:rPr>
              <a:t>Wang</a:t>
            </a:r>
            <a:r>
              <a:rPr lang="en-US" altLang="zh-CN" b="1" dirty="0">
                <a:solidFill>
                  <a:schemeClr val="accent2"/>
                </a:solidFill>
                <a:latin typeface="Times New Roman" panose="02020603050405020304" pitchFamily="18" charset="0"/>
                <a:sym typeface="+mn-ea"/>
              </a:rPr>
              <a:t>,  </a:t>
            </a:r>
            <a:r>
              <a:rPr lang="en-US" altLang="zh-CN" b="1" i="1" dirty="0">
                <a:solidFill>
                  <a:schemeClr val="accent2"/>
                </a:solidFill>
                <a:latin typeface="Times New Roman" panose="02020603050405020304" pitchFamily="18" charset="0"/>
                <a:sym typeface="+mn-ea"/>
              </a:rPr>
              <a:t>ds</a:t>
            </a:r>
            <a:r>
              <a:rPr lang="en-US" altLang="zh-CN" b="1" dirty="0">
                <a:solidFill>
                  <a:schemeClr val="accent2"/>
                </a:solidFill>
                <a:latin typeface="Times New Roman" panose="02020603050405020304" pitchFamily="18" charset="0"/>
                <a:sym typeface="+mn-ea"/>
              </a:rPr>
              <a:t> )</a:t>
            </a:r>
            <a:r>
              <a:rPr lang="en-US" altLang="zh-CN" b="1" dirty="0">
                <a:latin typeface="宋体" pitchFamily="2" charset="-122"/>
                <a:sym typeface="+mn-ea"/>
              </a:rPr>
              <a:t>  </a:t>
            </a:r>
            <a:r>
              <a:rPr lang="en-US" altLang="zh-CN" b="1" dirty="0">
                <a:latin typeface="Times New Roman" panose="02020603050405020304" pitchFamily="18" charset="0"/>
                <a:sym typeface="+mn-ea"/>
              </a:rPr>
              <a:t>      </a:t>
            </a:r>
            <a:r>
              <a:rPr lang="en-US" altLang="zh-CN" b="1" dirty="0">
                <a:solidFill>
                  <a:srgbClr val="660066"/>
                </a:solidFill>
                <a:latin typeface="Times New Roman" panose="02020603050405020304" pitchFamily="18" charset="0"/>
                <a:sym typeface="+mn-ea"/>
              </a:rPr>
              <a:t> </a:t>
            </a:r>
            <a:r>
              <a:rPr lang="en-US" altLang="zh-CN" b="1" dirty="0">
                <a:solidFill>
                  <a:schemeClr val="tx1"/>
                </a:solidFill>
                <a:latin typeface="Times New Roman" panose="02020603050405020304" pitchFamily="18" charset="0"/>
                <a:sym typeface="+mn-ea"/>
              </a:rPr>
              <a:t> </a:t>
            </a:r>
            <a:endParaRPr lang="en-US" altLang="zh-CN" b="1" dirty="0">
              <a:solidFill>
                <a:schemeClr val="tx1"/>
              </a:solidFill>
              <a:latin typeface="Times New Roman" panose="02020603050405020304" pitchFamily="18" charset="0"/>
              <a:sym typeface="+mn-ea"/>
            </a:endParaRPr>
          </a:p>
          <a:p>
            <a:pPr eaLnBrk="1" hangingPunct="1">
              <a:lnSpc>
                <a:spcPct val="90000"/>
              </a:lnSpc>
              <a:buNone/>
            </a:pPr>
            <a:r>
              <a:rPr lang="en-US" altLang="zh-CN" b="1" dirty="0">
                <a:solidFill>
                  <a:srgbClr val="660066"/>
                </a:solidFill>
                <a:latin typeface="Times New Roman" panose="02020603050405020304" pitchFamily="18" charset="0"/>
                <a:sym typeface="+mn-ea"/>
              </a:rPr>
              <a:t> </a:t>
            </a:r>
            <a:r>
              <a:rPr lang="en-US" altLang="zh-CN" b="1" dirty="0">
                <a:solidFill>
                  <a:srgbClr val="0000FF"/>
                </a:solidFill>
                <a:latin typeface="Times New Roman" panose="02020603050405020304" pitchFamily="18" charset="0"/>
                <a:sym typeface="+mn-ea"/>
              </a:rPr>
              <a:t>  </a:t>
            </a:r>
            <a:endParaRPr lang="zh-CN" altLang="en-US" b="1" dirty="0">
              <a:latin typeface="宋体" pitchFamily="2" charset="-122"/>
              <a:sym typeface="+mn-ea"/>
            </a:endParaRPr>
          </a:p>
        </p:txBody>
      </p:sp>
      <p:graphicFrame>
        <p:nvGraphicFramePr>
          <p:cNvPr id="11" name="Object 20"/>
          <p:cNvGraphicFramePr>
            <a:graphicFrameLocks noChangeAspect="1"/>
          </p:cNvGraphicFramePr>
          <p:nvPr/>
        </p:nvGraphicFramePr>
        <p:xfrm>
          <a:off x="9414929" y="4946333"/>
          <a:ext cx="591988" cy="381000"/>
        </p:xfrm>
        <a:graphic>
          <a:graphicData uri="http://schemas.openxmlformats.org/presentationml/2006/ole">
            <mc:AlternateContent xmlns:mc="http://schemas.openxmlformats.org/markup-compatibility/2006">
              <mc:Choice xmlns:v="urn:schemas-microsoft-com:vml" Requires="v">
                <p:oleObj spid="_x0000_s12" name="" r:id="rId6" imgW="190500" imgH="152400" progId="Equation.3">
                  <p:embed/>
                </p:oleObj>
              </mc:Choice>
              <mc:Fallback>
                <p:oleObj name="" r:id="rId6" imgW="190500" imgH="152400" progId="Equation.3">
                  <p:embed/>
                  <p:pic>
                    <p:nvPicPr>
                      <p:cNvPr id="0" name="图片 3085"/>
                      <p:cNvPicPr/>
                      <p:nvPr/>
                    </p:nvPicPr>
                    <p:blipFill>
                      <a:blip r:embed="rId5"/>
                      <a:stretch>
                        <a:fillRect/>
                      </a:stretch>
                    </p:blipFill>
                    <p:spPr>
                      <a:xfrm>
                        <a:off x="9414929" y="4946333"/>
                        <a:ext cx="591988" cy="381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p:bldP spid="9" grpId="1"/>
      <p:bldP spid="10" grpId="0"/>
      <p:bldP spid="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2.2 </a:t>
            </a:r>
            <a:r>
              <a:rPr lang="zh-CN" altLang="en-US">
                <a:latin typeface="金山云技术体" charset="-122"/>
                <a:ea typeface="金山云技术体" charset="-122"/>
                <a:cs typeface="金山云技术体" charset="-122"/>
                <a:sym typeface="+mn-ea"/>
              </a:rPr>
              <a:t>自然演绎推理（</a:t>
            </a:r>
            <a:r>
              <a:rPr lang="zh-CN" altLang="en-US">
                <a:latin typeface="金山云技术体" charset="-122"/>
                <a:ea typeface="金山云技术体" charset="-122"/>
                <a:cs typeface="金山云技术体" charset="-122"/>
                <a:sym typeface="+mn-ea"/>
              </a:rPr>
              <a:t>例题）</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647700" y="1301115"/>
            <a:ext cx="7514590" cy="1480820"/>
          </a:xfrm>
          <a:prstGeom prst="rect">
            <a:avLst/>
          </a:prstGeom>
          <a:noFill/>
        </p:spPr>
        <p:txBody>
          <a:bodyPr wrap="square" rtlCol="0">
            <a:noAutofit/>
          </a:bodyPr>
          <a:p>
            <a:pPr marL="0" indent="0" algn="just" eaLnBrk="1" hangingPunct="1">
              <a:buNone/>
            </a:pPr>
            <a:r>
              <a:rPr lang="zh-CN" altLang="en-US" b="1" dirty="0">
                <a:latin typeface="宋体" pitchFamily="2" charset="-122"/>
                <a:sym typeface="+mn-ea"/>
              </a:rPr>
              <a:t>已知事实：</a:t>
            </a:r>
            <a:endParaRPr lang="zh-CN" altLang="en-US" b="1" dirty="0">
              <a:latin typeface="Times New Roman" panose="02020603050405020304" pitchFamily="18" charset="0"/>
            </a:endParaRPr>
          </a:p>
          <a:p>
            <a:pPr marL="0" indent="0" algn="just" eaLnBrk="1" hangingPunct="1">
              <a:buNone/>
            </a:pPr>
            <a:r>
              <a:rPr lang="zh-CN" altLang="en-US" b="1" dirty="0">
                <a:latin typeface="宋体" pitchFamily="2" charset="-122"/>
                <a:sym typeface="+mn-ea"/>
              </a:rPr>
              <a:t>  </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1</a:t>
            </a:r>
            <a:r>
              <a:rPr lang="zh-CN" altLang="en-US" b="1" dirty="0">
                <a:latin typeface="Times New Roman" panose="02020603050405020304" pitchFamily="18" charset="0"/>
                <a:sym typeface="+mn-ea"/>
              </a:rPr>
              <a:t>）所有贪婪的国王都是邪恶的</a:t>
            </a:r>
            <a:r>
              <a:rPr lang="zh-CN" altLang="en-US" b="1" dirty="0">
                <a:latin typeface="宋体" pitchFamily="2" charset="-122"/>
                <a:sym typeface="+mn-ea"/>
              </a:rPr>
              <a:t>；</a:t>
            </a:r>
            <a:endParaRPr lang="zh-CN" altLang="en-US" b="1" dirty="0">
              <a:latin typeface="Times New Roman" panose="02020603050405020304" pitchFamily="18" charset="0"/>
            </a:endParaRPr>
          </a:p>
          <a:p>
            <a:pPr marL="0" indent="0" algn="just" eaLnBrk="1" hangingPunct="1">
              <a:buNone/>
            </a:pPr>
            <a:r>
              <a:rPr lang="zh-CN" altLang="en-US" b="1" dirty="0">
                <a:latin typeface="Times New Roman" panose="02020603050405020304" pitchFamily="18" charset="0"/>
                <a:sym typeface="+mn-ea"/>
              </a:rPr>
              <a:t>  （</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John</a:t>
            </a:r>
            <a:r>
              <a:rPr lang="zh-CN" altLang="en-US" b="1" dirty="0">
                <a:latin typeface="Times New Roman" panose="02020603050405020304" pitchFamily="18" charset="0"/>
                <a:sym typeface="+mn-ea"/>
              </a:rPr>
              <a:t>是国王</a:t>
            </a:r>
            <a:r>
              <a:rPr lang="zh-CN" altLang="en-US" b="1" dirty="0">
                <a:latin typeface="宋体" pitchFamily="2" charset="-122"/>
                <a:sym typeface="+mn-ea"/>
              </a:rPr>
              <a:t>；</a:t>
            </a:r>
            <a:endParaRPr lang="zh-CN" altLang="en-US" b="1" dirty="0">
              <a:latin typeface="Times New Roman" panose="02020603050405020304" pitchFamily="18" charset="0"/>
            </a:endParaRPr>
          </a:p>
          <a:p>
            <a:pPr marL="0" indent="0" algn="just" eaLnBrk="1" hangingPunct="1">
              <a:buNone/>
            </a:pPr>
            <a:r>
              <a:rPr lang="zh-CN" altLang="en-US" b="1" dirty="0">
                <a:latin typeface="Times New Roman" panose="02020603050405020304" pitchFamily="18" charset="0"/>
                <a:sym typeface="+mn-ea"/>
              </a:rPr>
              <a:t>  （</a:t>
            </a:r>
            <a:r>
              <a:rPr lang="en-US" altLang="zh-CN" b="1" dirty="0">
                <a:latin typeface="Times New Roman" panose="02020603050405020304" pitchFamily="18" charset="0"/>
                <a:sym typeface="+mn-ea"/>
              </a:rPr>
              <a:t>3</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John</a:t>
            </a:r>
            <a:r>
              <a:rPr lang="zh-CN" altLang="en-US" b="1" dirty="0">
                <a:latin typeface="Times New Roman" panose="02020603050405020304" pitchFamily="18" charset="0"/>
                <a:sym typeface="+mn-ea"/>
              </a:rPr>
              <a:t>是贪婪的</a:t>
            </a:r>
            <a:r>
              <a:rPr lang="zh-CN" altLang="en-US" b="1" dirty="0">
                <a:latin typeface="宋体" pitchFamily="2" charset="-122"/>
                <a:sym typeface="+mn-ea"/>
              </a:rPr>
              <a:t>。</a:t>
            </a:r>
            <a:endParaRPr lang="zh-CN" altLang="en-US" b="1" dirty="0">
              <a:latin typeface="Times New Roman" panose="02020603050405020304" pitchFamily="18" charset="0"/>
            </a:endParaRPr>
          </a:p>
          <a:p>
            <a:pPr marL="0" indent="0" algn="just" eaLnBrk="1" hangingPunct="1">
              <a:buNone/>
            </a:pPr>
            <a:r>
              <a:rPr lang="zh-CN" altLang="en-US" b="1" dirty="0">
                <a:latin typeface="宋体" pitchFamily="2" charset="-122"/>
                <a:sym typeface="+mn-ea"/>
              </a:rPr>
              <a:t>求证：</a:t>
            </a:r>
            <a:r>
              <a:rPr lang="en-US" altLang="zh-CN" b="1" dirty="0">
                <a:latin typeface="Times New Roman" panose="02020603050405020304" pitchFamily="18" charset="0"/>
                <a:sym typeface="+mn-ea"/>
              </a:rPr>
              <a:t>John</a:t>
            </a:r>
            <a:r>
              <a:rPr lang="zh-CN" altLang="en-US" b="1" dirty="0">
                <a:latin typeface="宋体" pitchFamily="2" charset="-122"/>
                <a:sym typeface="+mn-ea"/>
              </a:rPr>
              <a:t>是邪恶的</a:t>
            </a:r>
            <a:endParaRPr lang="zh-CN" altLang="en-US" b="1" dirty="0"/>
          </a:p>
          <a:p>
            <a:endParaRPr lang="zh-CN" altLang="en-US"/>
          </a:p>
        </p:txBody>
      </p:sp>
      <p:sp>
        <p:nvSpPr>
          <p:cNvPr id="4" name="文本框 3"/>
          <p:cNvSpPr txBox="1"/>
          <p:nvPr/>
        </p:nvSpPr>
        <p:spPr>
          <a:xfrm>
            <a:off x="647700" y="3188970"/>
            <a:ext cx="4392930" cy="1452245"/>
          </a:xfrm>
          <a:prstGeom prst="rect">
            <a:avLst/>
          </a:prstGeom>
          <a:noFill/>
        </p:spPr>
        <p:txBody>
          <a:bodyPr wrap="square" rtlCol="0">
            <a:noAutofit/>
          </a:bodyPr>
          <a:p>
            <a:pPr>
              <a:lnSpc>
                <a:spcPct val="100000"/>
              </a:lnSpc>
            </a:pPr>
            <a:r>
              <a:rPr lang="zh-CN" altLang="en-US" b="1" dirty="0">
                <a:latin typeface="宋体" pitchFamily="2" charset="-122"/>
                <a:sym typeface="+mn-ea"/>
              </a:rPr>
              <a:t>证明：</a:t>
            </a:r>
            <a:endParaRPr lang="zh-CN" altLang="en-US" b="1" dirty="0">
              <a:latin typeface="宋体" pitchFamily="2" charset="-122"/>
              <a:sym typeface="+mn-ea"/>
            </a:endParaRPr>
          </a:p>
          <a:p>
            <a:pPr>
              <a:lnSpc>
                <a:spcPct val="100000"/>
              </a:lnSpc>
            </a:pPr>
            <a:r>
              <a:rPr lang="zh-CN" altLang="en-US" b="1" dirty="0">
                <a:latin typeface="宋体" pitchFamily="2" charset="-122"/>
                <a:sym typeface="+mn-ea"/>
              </a:rPr>
              <a:t>（</a:t>
            </a:r>
            <a:r>
              <a:rPr lang="en-US" altLang="zh-CN" b="1" dirty="0">
                <a:latin typeface="宋体" pitchFamily="2" charset="-122"/>
                <a:sym typeface="+mn-ea"/>
              </a:rPr>
              <a:t>1</a:t>
            </a:r>
            <a:r>
              <a:rPr lang="zh-CN" altLang="en-US" b="1" dirty="0">
                <a:latin typeface="宋体" pitchFamily="2" charset="-122"/>
                <a:sym typeface="+mn-ea"/>
              </a:rPr>
              <a:t>）</a:t>
            </a:r>
            <a:r>
              <a:rPr lang="zh-CN" altLang="en-US" b="1" dirty="0">
                <a:latin typeface="宋体" pitchFamily="2" charset="-122"/>
                <a:sym typeface="+mn-ea"/>
              </a:rPr>
              <a:t>定义谓词：</a:t>
            </a:r>
            <a:endParaRPr lang="zh-CN" altLang="en-US" b="1" dirty="0">
              <a:latin typeface="宋体" pitchFamily="2" charset="-122"/>
              <a:sym typeface="+mn-ea"/>
            </a:endParaRPr>
          </a:p>
          <a:p>
            <a:pPr indent="457200" algn="just" eaLnBrk="1" hangingPunct="1">
              <a:lnSpc>
                <a:spcPct val="100000"/>
              </a:lnSpc>
              <a:buNone/>
            </a:pPr>
            <a:r>
              <a:rPr lang="en-US" altLang="zh-CN" b="1" dirty="0">
                <a:latin typeface="Times New Roman" panose="02020603050405020304" pitchFamily="18" charset="0"/>
                <a:sym typeface="+mn-ea"/>
              </a:rPr>
              <a:t>Greedy(x):x</a:t>
            </a:r>
            <a:r>
              <a:rPr lang="zh-CN" altLang="en-US" b="1" dirty="0">
                <a:latin typeface="Times New Roman" panose="02020603050405020304" pitchFamily="18" charset="0"/>
                <a:sym typeface="+mn-ea"/>
              </a:rPr>
              <a:t>是贪婪的，</a:t>
            </a:r>
            <a:r>
              <a:rPr lang="en-US" altLang="zh-CN" b="1" dirty="0">
                <a:latin typeface="Times New Roman" panose="02020603050405020304" pitchFamily="18" charset="0"/>
                <a:sym typeface="+mn-ea"/>
              </a:rPr>
              <a:t>x</a:t>
            </a:r>
            <a:r>
              <a:rPr lang="zh-CN" altLang="en-US" b="1" dirty="0">
                <a:latin typeface="Times New Roman" panose="02020603050405020304" pitchFamily="18" charset="0"/>
                <a:sym typeface="+mn-ea"/>
              </a:rPr>
              <a:t>指人</a:t>
            </a:r>
            <a:endParaRPr lang="zh-CN" altLang="en-US" b="1" dirty="0">
              <a:latin typeface="Times New Roman" panose="02020603050405020304" pitchFamily="18" charset="0"/>
              <a:sym typeface="+mn-ea"/>
            </a:endParaRPr>
          </a:p>
          <a:p>
            <a:pPr indent="457200" algn="just" eaLnBrk="1" hangingPunct="1">
              <a:lnSpc>
                <a:spcPct val="100000"/>
              </a:lnSpc>
              <a:buNone/>
            </a:pPr>
            <a:r>
              <a:rPr lang="en-US" altLang="zh-CN" b="1" dirty="0">
                <a:latin typeface="Times New Roman" panose="02020603050405020304" pitchFamily="18" charset="0"/>
                <a:sym typeface="+mn-ea"/>
              </a:rPr>
              <a:t>King(x):x</a:t>
            </a:r>
            <a:r>
              <a:rPr lang="zh-CN" altLang="en-US" b="1" dirty="0">
                <a:latin typeface="Times New Roman" panose="02020603050405020304" pitchFamily="18" charset="0"/>
                <a:sym typeface="+mn-ea"/>
              </a:rPr>
              <a:t>是国王</a:t>
            </a:r>
            <a:endParaRPr lang="zh-CN" altLang="en-US" b="1" dirty="0">
              <a:latin typeface="Times New Roman" panose="02020603050405020304" pitchFamily="18" charset="0"/>
              <a:sym typeface="+mn-ea"/>
            </a:endParaRPr>
          </a:p>
          <a:p>
            <a:pPr indent="457200" algn="just" eaLnBrk="1" hangingPunct="1">
              <a:lnSpc>
                <a:spcPct val="100000"/>
              </a:lnSpc>
              <a:buNone/>
            </a:pPr>
            <a:r>
              <a:rPr lang="en-US" altLang="zh-CN" b="1" dirty="0">
                <a:latin typeface="Times New Roman" panose="02020603050405020304" pitchFamily="18" charset="0"/>
                <a:sym typeface="+mn-ea"/>
              </a:rPr>
              <a:t>Evil(x):x</a:t>
            </a:r>
            <a:r>
              <a:rPr lang="zh-CN" altLang="en-US" b="1" dirty="0">
                <a:latin typeface="Times New Roman" panose="02020603050405020304" pitchFamily="18" charset="0"/>
                <a:sym typeface="+mn-ea"/>
              </a:rPr>
              <a:t>是邪恶的</a:t>
            </a:r>
            <a:endParaRPr lang="zh-CN" altLang="en-US" b="1" dirty="0">
              <a:latin typeface="宋体" pitchFamily="2" charset="-122"/>
              <a:sym typeface="+mn-ea"/>
            </a:endParaRPr>
          </a:p>
          <a:p>
            <a:pPr eaLnBrk="1" hangingPunct="1">
              <a:lnSpc>
                <a:spcPct val="90000"/>
              </a:lnSpc>
              <a:buNone/>
            </a:pPr>
            <a:endParaRPr lang="zh-CN" altLang="en-US" b="1" dirty="0">
              <a:latin typeface="宋体" pitchFamily="2" charset="-122"/>
              <a:sym typeface="+mn-ea"/>
            </a:endParaRPr>
          </a:p>
        </p:txBody>
      </p:sp>
      <p:graphicFrame>
        <p:nvGraphicFramePr>
          <p:cNvPr id="35852" name="Object 11"/>
          <p:cNvGraphicFramePr>
            <a:graphicFrameLocks noChangeAspect="1"/>
          </p:cNvGraphicFramePr>
          <p:nvPr/>
        </p:nvGraphicFramePr>
        <p:xfrm>
          <a:off x="1166495" y="4787900"/>
          <a:ext cx="457200" cy="377825"/>
        </p:xfrm>
        <a:graphic>
          <a:graphicData uri="http://schemas.openxmlformats.org/presentationml/2006/ole">
            <mc:AlternateContent xmlns:mc="http://schemas.openxmlformats.org/markup-compatibility/2006">
              <mc:Choice xmlns:v="urn:schemas-microsoft-com:vml" Requires="v">
                <p:oleObj spid="_x0000_s3083" name="" r:id="rId1" imgW="215900" imgH="177800" progId="Equation.3">
                  <p:embed/>
                </p:oleObj>
              </mc:Choice>
              <mc:Fallback>
                <p:oleObj name="" r:id="rId1" imgW="215900" imgH="177800" progId="Equation.3">
                  <p:embed/>
                  <p:pic>
                    <p:nvPicPr>
                      <p:cNvPr id="0" name="图片 3082"/>
                      <p:cNvPicPr/>
                      <p:nvPr/>
                    </p:nvPicPr>
                    <p:blipFill>
                      <a:blip r:embed="rId2"/>
                      <a:stretch>
                        <a:fillRect/>
                      </a:stretch>
                    </p:blipFill>
                    <p:spPr>
                      <a:xfrm>
                        <a:off x="1166495" y="4787900"/>
                        <a:ext cx="457200" cy="377825"/>
                      </a:xfrm>
                      <a:prstGeom prst="rect">
                        <a:avLst/>
                      </a:prstGeom>
                      <a:noFill/>
                      <a:ln w="38100">
                        <a:noFill/>
                        <a:miter/>
                      </a:ln>
                    </p:spPr>
                  </p:pic>
                </p:oleObj>
              </mc:Fallback>
            </mc:AlternateContent>
          </a:graphicData>
        </a:graphic>
      </p:graphicFrame>
      <p:sp>
        <p:nvSpPr>
          <p:cNvPr id="8" name="文本框 7"/>
          <p:cNvSpPr txBox="1"/>
          <p:nvPr/>
        </p:nvSpPr>
        <p:spPr>
          <a:xfrm>
            <a:off x="561340" y="4532630"/>
            <a:ext cx="4479925" cy="1466850"/>
          </a:xfrm>
          <a:prstGeom prst="rect">
            <a:avLst/>
          </a:prstGeom>
          <a:noFill/>
        </p:spPr>
        <p:txBody>
          <a:bodyPr wrap="square" rtlCol="0">
            <a:noAutofit/>
          </a:bodyPr>
          <a:p>
            <a:pPr eaLnBrk="1" hangingPunct="1">
              <a:lnSpc>
                <a:spcPct val="100000"/>
              </a:lnSpc>
              <a:buNone/>
            </a:pPr>
            <a:r>
              <a:rPr lang="zh-CN" altLang="en-US" b="1" dirty="0">
                <a:latin typeface="宋体" pitchFamily="2" charset="-122"/>
                <a:sym typeface="+mn-ea"/>
              </a:rPr>
              <a:t>（</a:t>
            </a:r>
            <a:r>
              <a:rPr lang="en-US" altLang="zh-CN" b="1" dirty="0">
                <a:latin typeface="宋体" pitchFamily="2" charset="-122"/>
                <a:sym typeface="+mn-ea"/>
              </a:rPr>
              <a:t>2</a:t>
            </a:r>
            <a:r>
              <a:rPr lang="zh-CN" altLang="en-US" b="1" dirty="0">
                <a:latin typeface="宋体" pitchFamily="2" charset="-122"/>
                <a:sym typeface="+mn-ea"/>
              </a:rPr>
              <a:t>）知识表示</a:t>
            </a:r>
            <a:endParaRPr lang="zh-CN" altLang="en-US" b="1" dirty="0">
              <a:latin typeface="宋体" pitchFamily="2" charset="-122"/>
              <a:sym typeface="+mn-ea"/>
            </a:endParaRPr>
          </a:p>
          <a:p>
            <a:pPr indent="457200" algn="just" eaLnBrk="1" hangingPunct="1">
              <a:lnSpc>
                <a:spcPct val="100000"/>
              </a:lnSpc>
              <a:buClrTx/>
              <a:buSzTx/>
              <a:buNone/>
            </a:pPr>
            <a:r>
              <a:rPr lang="en-US" altLang="zh-CN" b="1" dirty="0">
                <a:latin typeface="Times New Roman Regular" panose="02020603050405020304" charset="0"/>
                <a:cs typeface="Times New Roman Regular" panose="02020603050405020304" charset="0"/>
                <a:sym typeface="+mn-ea"/>
              </a:rPr>
              <a:t>(       )(King(x</a:t>
            </a:r>
            <a:r>
              <a:rPr lang="en-US" altLang="zh-CN" b="1" dirty="0">
                <a:solidFill>
                  <a:schemeClr val="tx1"/>
                </a:solidFill>
                <a:latin typeface="Times New Roman Regular" panose="02020603050405020304" charset="0"/>
                <a:cs typeface="Times New Roman Regular" panose="02020603050405020304" charset="0"/>
                <a:sym typeface="+mn-ea"/>
              </a:rPr>
              <a:t>)</a:t>
            </a:r>
            <a:r>
              <a:rPr lang="en-US" altLang="zh-CN" b="1" dirty="0">
                <a:latin typeface="Times New Roman Regular" panose="02020603050405020304" charset="0"/>
                <a:cs typeface="Times New Roman Regular" panose="02020603050405020304" charset="0"/>
                <a:sym typeface="+mn-ea"/>
              </a:rPr>
              <a:t>∧Greedy(x)</a:t>
            </a:r>
            <a:r>
              <a:rPr lang="en-US" altLang="zh-CN" b="1" dirty="0">
                <a:solidFill>
                  <a:schemeClr val="tx1"/>
                </a:solidFill>
                <a:latin typeface="Times New Roman" panose="02020603050405020304" pitchFamily="18" charset="0"/>
                <a:sym typeface="+mn-ea"/>
              </a:rPr>
              <a:t>→Evil(x))</a:t>
            </a:r>
            <a:endParaRPr lang="en-US" altLang="zh-CN" b="1" dirty="0">
              <a:solidFill>
                <a:schemeClr val="tx1"/>
              </a:solidFill>
              <a:latin typeface="Times New Roman Regular" panose="02020603050405020304" charset="0"/>
              <a:cs typeface="Times New Roman Regular" panose="02020603050405020304" charset="0"/>
              <a:sym typeface="+mn-ea"/>
            </a:endParaRPr>
          </a:p>
          <a:p>
            <a:pPr indent="457200" algn="just" eaLnBrk="1" hangingPunct="1">
              <a:lnSpc>
                <a:spcPct val="100000"/>
              </a:lnSpc>
              <a:buClrTx/>
              <a:buSzTx/>
              <a:buNone/>
            </a:pPr>
            <a:r>
              <a:rPr lang="en-US" altLang="zh-CN" b="1" dirty="0">
                <a:latin typeface="Times New Roman Regular" panose="02020603050405020304" charset="0"/>
                <a:cs typeface="Times New Roman Regular" panose="02020603050405020304" charset="0"/>
                <a:sym typeface="+mn-ea"/>
              </a:rPr>
              <a:t>King(John)</a:t>
            </a:r>
            <a:endParaRPr lang="en-US" altLang="zh-CN" b="1" dirty="0">
              <a:latin typeface="Times New Roman Regular" panose="02020603050405020304" charset="0"/>
              <a:cs typeface="Times New Roman Regular" panose="02020603050405020304" charset="0"/>
              <a:sym typeface="+mn-ea"/>
            </a:endParaRPr>
          </a:p>
          <a:p>
            <a:pPr indent="457200" algn="just" eaLnBrk="1" hangingPunct="1">
              <a:lnSpc>
                <a:spcPct val="100000"/>
              </a:lnSpc>
              <a:buClrTx/>
              <a:buSzTx/>
              <a:buNone/>
            </a:pPr>
            <a:r>
              <a:rPr lang="en-US" altLang="zh-CN" b="1" dirty="0">
                <a:latin typeface="Times New Roman Regular" panose="02020603050405020304" charset="0"/>
                <a:cs typeface="Times New Roman Regular" panose="02020603050405020304" charset="0"/>
                <a:sym typeface="+mn-ea"/>
              </a:rPr>
              <a:t>Greedy(John)</a:t>
            </a:r>
            <a:endParaRPr lang="en-US" altLang="zh-CN" b="1" dirty="0">
              <a:solidFill>
                <a:schemeClr val="tx1"/>
              </a:solidFill>
              <a:latin typeface="Times New Roman Regular" panose="02020603050405020304" charset="0"/>
              <a:cs typeface="Times New Roman Regular" panose="02020603050405020304" charset="0"/>
              <a:sym typeface="+mn-ea"/>
            </a:endParaRPr>
          </a:p>
          <a:p>
            <a:pPr indent="457200" algn="just" eaLnBrk="1" hangingPunct="1">
              <a:lnSpc>
                <a:spcPct val="100000"/>
              </a:lnSpc>
              <a:buClrTx/>
              <a:buSzTx/>
              <a:buNone/>
            </a:pPr>
            <a:endParaRPr lang="en-US" altLang="zh-CN" b="1" dirty="0">
              <a:solidFill>
                <a:schemeClr val="tx1"/>
              </a:solidFill>
              <a:latin typeface="Times New Roman Regular" panose="02020603050405020304" charset="0"/>
              <a:cs typeface="Times New Roman Regular" panose="02020603050405020304" charset="0"/>
              <a:sym typeface="+mn-ea"/>
            </a:endParaRPr>
          </a:p>
        </p:txBody>
      </p:sp>
      <p:sp>
        <p:nvSpPr>
          <p:cNvPr id="9" name="文本框 8"/>
          <p:cNvSpPr txBox="1"/>
          <p:nvPr/>
        </p:nvSpPr>
        <p:spPr>
          <a:xfrm>
            <a:off x="5040630" y="2781935"/>
            <a:ext cx="4392930" cy="1212215"/>
          </a:xfrm>
          <a:prstGeom prst="rect">
            <a:avLst/>
          </a:prstGeom>
          <a:noFill/>
        </p:spPr>
        <p:txBody>
          <a:bodyPr wrap="square" rtlCol="0">
            <a:noAutofit/>
          </a:bodyPr>
          <a:p>
            <a:pPr eaLnBrk="1" hangingPunct="1">
              <a:lnSpc>
                <a:spcPct val="100000"/>
              </a:lnSpc>
              <a:buNone/>
            </a:pPr>
            <a:r>
              <a:rPr lang="zh-CN" altLang="en-US" b="1" dirty="0">
                <a:latin typeface="宋体" pitchFamily="2" charset="-122"/>
                <a:sym typeface="+mn-ea"/>
              </a:rPr>
              <a:t>（</a:t>
            </a:r>
            <a:r>
              <a:rPr lang="en-US" altLang="zh-CN" b="1" dirty="0">
                <a:latin typeface="宋体" pitchFamily="2" charset="-122"/>
                <a:sym typeface="+mn-ea"/>
              </a:rPr>
              <a:t>3</a:t>
            </a:r>
            <a:r>
              <a:rPr lang="zh-CN" altLang="en-US" b="1" dirty="0">
                <a:latin typeface="宋体" pitchFamily="2" charset="-122"/>
                <a:sym typeface="+mn-ea"/>
              </a:rPr>
              <a:t>）</a:t>
            </a:r>
            <a:endParaRPr lang="zh-CN" altLang="en-US" b="1" dirty="0">
              <a:latin typeface="宋体" pitchFamily="2" charset="-122"/>
              <a:sym typeface="+mn-ea"/>
            </a:endParaRPr>
          </a:p>
          <a:p>
            <a:pPr eaLnBrk="1" hangingPunct="1">
              <a:lnSpc>
                <a:spcPct val="100000"/>
              </a:lnSpc>
              <a:buNone/>
            </a:pPr>
            <a:r>
              <a:rPr lang="zh-CN" altLang="en-US" b="1" dirty="0">
                <a:latin typeface="宋体" pitchFamily="2" charset="-122"/>
                <a:sym typeface="+mn-ea"/>
              </a:rPr>
              <a:t>全称固化</a:t>
            </a:r>
            <a:endParaRPr lang="zh-CN" altLang="en-US" b="1" dirty="0">
              <a:latin typeface="宋体" pitchFamily="2" charset="-122"/>
              <a:sym typeface="+mn-ea"/>
            </a:endParaRPr>
          </a:p>
          <a:p>
            <a:pPr eaLnBrk="1" hangingPunct="1">
              <a:lnSpc>
                <a:spcPct val="90000"/>
              </a:lnSpc>
              <a:buNone/>
            </a:pPr>
            <a:r>
              <a:rPr lang="en-US" altLang="zh-CN" b="1" dirty="0">
                <a:latin typeface="Times New Roman" panose="02020603050405020304" pitchFamily="18" charset="0"/>
                <a:sym typeface="+mn-ea"/>
              </a:rPr>
              <a:t> </a:t>
            </a:r>
            <a:r>
              <a:rPr lang="en-US" altLang="zh-CN" b="1" dirty="0">
                <a:solidFill>
                  <a:srgbClr val="660066"/>
                </a:solidFill>
                <a:latin typeface="Times New Roman" panose="02020603050405020304" pitchFamily="18" charset="0"/>
                <a:sym typeface="+mn-ea"/>
              </a:rPr>
              <a:t> </a:t>
            </a:r>
            <a:r>
              <a:rPr lang="en-US" altLang="zh-CN" b="1" dirty="0">
                <a:solidFill>
                  <a:schemeClr val="tx1"/>
                </a:solidFill>
                <a:latin typeface="Times New Roman" panose="02020603050405020304" pitchFamily="18" charset="0"/>
                <a:sym typeface="+mn-ea"/>
              </a:rPr>
              <a:t> </a:t>
            </a:r>
            <a:r>
              <a:rPr lang="en-US" altLang="zh-CN" b="1" dirty="0">
                <a:latin typeface="Times New Roman Regular" panose="02020603050405020304" charset="0"/>
                <a:cs typeface="Times New Roman Regular" panose="02020603050405020304" charset="0"/>
                <a:sym typeface="+mn-ea"/>
              </a:rPr>
              <a:t>King(y)∧Greedy(y)</a:t>
            </a:r>
            <a:r>
              <a:rPr lang="en-US" altLang="zh-CN" b="1" dirty="0">
                <a:latin typeface="Times New Roman" panose="02020603050405020304" pitchFamily="18" charset="0"/>
                <a:sym typeface="+mn-ea"/>
              </a:rPr>
              <a:t>→Evil(y)</a:t>
            </a:r>
            <a:r>
              <a:rPr lang="en-US" altLang="zh-CN" b="1" dirty="0">
                <a:solidFill>
                  <a:srgbClr val="660066"/>
                </a:solidFill>
                <a:latin typeface="Times New Roman" panose="02020603050405020304" pitchFamily="18" charset="0"/>
                <a:sym typeface="+mn-ea"/>
              </a:rPr>
              <a:t> </a:t>
            </a:r>
            <a:r>
              <a:rPr lang="en-US" altLang="zh-CN" b="1" dirty="0">
                <a:solidFill>
                  <a:srgbClr val="0000FF"/>
                </a:solidFill>
                <a:latin typeface="Times New Roman" panose="02020603050405020304" pitchFamily="18" charset="0"/>
                <a:sym typeface="+mn-ea"/>
              </a:rPr>
              <a:t>  </a:t>
            </a:r>
            <a:endParaRPr lang="zh-CN" altLang="en-US" b="1" dirty="0">
              <a:latin typeface="宋体" pitchFamily="2" charset="-122"/>
              <a:sym typeface="+mn-ea"/>
            </a:endParaRPr>
          </a:p>
        </p:txBody>
      </p:sp>
      <p:graphicFrame>
        <p:nvGraphicFramePr>
          <p:cNvPr id="36885" name="Object 20"/>
          <p:cNvGraphicFramePr>
            <a:graphicFrameLocks noChangeAspect="1"/>
          </p:cNvGraphicFramePr>
          <p:nvPr/>
        </p:nvGraphicFramePr>
        <p:xfrm>
          <a:off x="7971155" y="3879215"/>
          <a:ext cx="591820" cy="381000"/>
        </p:xfrm>
        <a:graphic>
          <a:graphicData uri="http://schemas.openxmlformats.org/presentationml/2006/ole">
            <mc:AlternateContent xmlns:mc="http://schemas.openxmlformats.org/markup-compatibility/2006">
              <mc:Choice xmlns:v="urn:schemas-microsoft-com:vml" Requires="v">
                <p:oleObj spid="_x0000_s3086" name="" r:id="rId3" imgW="190500" imgH="152400" progId="Equation.3">
                  <p:embed/>
                </p:oleObj>
              </mc:Choice>
              <mc:Fallback>
                <p:oleObj name="" r:id="rId3" imgW="190500" imgH="152400" progId="Equation.3">
                  <p:embed/>
                  <p:pic>
                    <p:nvPicPr>
                      <p:cNvPr id="0" name="图片 3085"/>
                      <p:cNvPicPr/>
                      <p:nvPr/>
                    </p:nvPicPr>
                    <p:blipFill>
                      <a:blip r:embed="rId4"/>
                      <a:stretch>
                        <a:fillRect/>
                      </a:stretch>
                    </p:blipFill>
                    <p:spPr>
                      <a:xfrm>
                        <a:off x="7971155" y="3879215"/>
                        <a:ext cx="591820" cy="381000"/>
                      </a:xfrm>
                      <a:prstGeom prst="rect">
                        <a:avLst/>
                      </a:prstGeom>
                      <a:noFill/>
                      <a:ln w="38100">
                        <a:noFill/>
                        <a:miter/>
                      </a:ln>
                    </p:spPr>
                  </p:pic>
                </p:oleObj>
              </mc:Fallback>
            </mc:AlternateContent>
          </a:graphicData>
        </a:graphic>
      </p:graphicFrame>
      <p:sp>
        <p:nvSpPr>
          <p:cNvPr id="10" name="文本框 9"/>
          <p:cNvSpPr txBox="1"/>
          <p:nvPr/>
        </p:nvSpPr>
        <p:spPr>
          <a:xfrm>
            <a:off x="5168265" y="4403725"/>
            <a:ext cx="6842760" cy="1466850"/>
          </a:xfrm>
          <a:prstGeom prst="rect">
            <a:avLst/>
          </a:prstGeom>
          <a:noFill/>
        </p:spPr>
        <p:txBody>
          <a:bodyPr wrap="square" rtlCol="0">
            <a:noAutofit/>
          </a:bodyPr>
          <a:p>
            <a:pPr eaLnBrk="1" hangingPunct="1">
              <a:lnSpc>
                <a:spcPct val="90000"/>
              </a:lnSpc>
              <a:buNone/>
            </a:pPr>
            <a:r>
              <a:rPr lang="zh-CN" altLang="en-US" b="1" dirty="0">
                <a:solidFill>
                  <a:schemeClr val="tx1"/>
                </a:solidFill>
                <a:latin typeface="Times New Roman" panose="02020603050405020304" pitchFamily="18" charset="0"/>
                <a:sym typeface="+mn-ea"/>
              </a:rPr>
              <a:t>假言推理</a:t>
            </a:r>
            <a:endParaRPr lang="zh-CN" altLang="en-US" b="1" dirty="0">
              <a:solidFill>
                <a:schemeClr val="tx1"/>
              </a:solidFill>
              <a:latin typeface="Times New Roman" panose="02020603050405020304" pitchFamily="18" charset="0"/>
              <a:sym typeface="+mn-ea"/>
            </a:endParaRPr>
          </a:p>
          <a:p>
            <a:pPr eaLnBrk="1" hangingPunct="1">
              <a:lnSpc>
                <a:spcPct val="90000"/>
              </a:lnSpc>
              <a:buNone/>
            </a:pPr>
            <a:r>
              <a:rPr lang="en-US" altLang="zh-CN" b="1" dirty="0">
                <a:latin typeface="Times New Roman" panose="02020603050405020304" pitchFamily="18" charset="0"/>
                <a:sym typeface="+mn-ea"/>
              </a:rPr>
              <a:t>      </a:t>
            </a:r>
            <a:r>
              <a:rPr lang="en-US" altLang="zh-CN" b="1" dirty="0">
                <a:solidFill>
                  <a:srgbClr val="660066"/>
                </a:solidFill>
                <a:latin typeface="Times New Roman" panose="02020603050405020304" pitchFamily="18" charset="0"/>
                <a:sym typeface="+mn-ea"/>
              </a:rPr>
              <a:t> </a:t>
            </a:r>
            <a:endParaRPr lang="en-US" altLang="zh-CN" b="1" dirty="0">
              <a:solidFill>
                <a:srgbClr val="660066"/>
              </a:solidFill>
              <a:latin typeface="Times New Roman" panose="02020603050405020304" pitchFamily="18" charset="0"/>
              <a:sym typeface="+mn-ea"/>
            </a:endParaRPr>
          </a:p>
          <a:p>
            <a:pPr eaLnBrk="1" hangingPunct="1">
              <a:lnSpc>
                <a:spcPct val="90000"/>
              </a:lnSpc>
              <a:buNone/>
            </a:pPr>
            <a:r>
              <a:rPr lang="en-US" altLang="zh-CN" b="1" dirty="0">
                <a:solidFill>
                  <a:srgbClr val="0000FF"/>
                </a:solidFill>
                <a:latin typeface="Times New Roman" panose="02020603050405020304" pitchFamily="18" charset="0"/>
                <a:sym typeface="+mn-ea"/>
              </a:rPr>
              <a:t> </a:t>
            </a:r>
            <a:r>
              <a:rPr lang="en-US" altLang="zh-CN" b="1" dirty="0">
                <a:latin typeface="Times New Roman Regular" panose="02020603050405020304" charset="0"/>
                <a:cs typeface="Times New Roman Regular" panose="02020603050405020304" charset="0"/>
                <a:sym typeface="+mn-ea"/>
              </a:rPr>
              <a:t>King(John)∧Greedy(John) , </a:t>
            </a:r>
            <a:r>
              <a:rPr lang="en-US" altLang="zh-CN" b="1" dirty="0">
                <a:latin typeface="Times New Roman" panose="02020603050405020304" pitchFamily="18" charset="0"/>
                <a:sym typeface="+mn-ea"/>
              </a:rPr>
              <a:t> </a:t>
            </a:r>
            <a:r>
              <a:rPr lang="en-US" altLang="zh-CN" b="1" dirty="0">
                <a:latin typeface="Times New Roman Regular" panose="02020603050405020304" charset="0"/>
                <a:cs typeface="Times New Roman Regular" panose="02020603050405020304" charset="0"/>
                <a:sym typeface="+mn-ea"/>
              </a:rPr>
              <a:t>King(y)∧Greedy(y)</a:t>
            </a:r>
            <a:r>
              <a:rPr lang="en-US" altLang="zh-CN" b="1" dirty="0">
                <a:latin typeface="Times New Roman" panose="02020603050405020304" pitchFamily="18" charset="0"/>
                <a:sym typeface="+mn-ea"/>
              </a:rPr>
              <a:t>→Evil(y)</a:t>
            </a:r>
            <a:endParaRPr lang="en-US" altLang="zh-CN" b="1" dirty="0">
              <a:solidFill>
                <a:schemeClr val="tx1"/>
              </a:solidFill>
              <a:latin typeface="Times New Roman Regular" panose="02020603050405020304" charset="0"/>
              <a:cs typeface="Times New Roman Regular" panose="02020603050405020304" charset="0"/>
              <a:sym typeface="+mn-ea"/>
            </a:endParaRPr>
          </a:p>
          <a:p>
            <a:pPr eaLnBrk="1" hangingPunct="1">
              <a:lnSpc>
                <a:spcPct val="90000"/>
              </a:lnSpc>
              <a:buNone/>
            </a:pPr>
            <a:endParaRPr lang="en-US" altLang="zh-CN" b="1" dirty="0">
              <a:solidFill>
                <a:srgbClr val="0000FF"/>
              </a:solidFill>
              <a:latin typeface="Times New Roman" panose="02020603050405020304" pitchFamily="18" charset="0"/>
              <a:sym typeface="+mn-ea"/>
            </a:endParaRPr>
          </a:p>
          <a:p>
            <a:pPr marL="3657600" lvl="8" indent="457200" eaLnBrk="1" hangingPunct="1">
              <a:lnSpc>
                <a:spcPct val="90000"/>
              </a:lnSpc>
              <a:buNone/>
            </a:pPr>
            <a:r>
              <a:rPr lang="en-US" altLang="zh-CN" b="1" dirty="0">
                <a:latin typeface="Times New Roman" panose="02020603050405020304" pitchFamily="18" charset="0"/>
                <a:sym typeface="+mn-ea"/>
              </a:rPr>
              <a:t>Evil(John)</a:t>
            </a:r>
            <a:endParaRPr lang="en-US" altLang="zh-CN" b="1" dirty="0">
              <a:solidFill>
                <a:schemeClr val="tx1"/>
              </a:solidFill>
              <a:latin typeface="Times New Roman Regular" panose="02020603050405020304" charset="0"/>
              <a:cs typeface="Times New Roman Regular" panose="02020603050405020304" charset="0"/>
              <a:sym typeface="+mn-ea"/>
            </a:endParaRPr>
          </a:p>
          <a:p>
            <a:pPr marL="1371600" lvl="3" indent="457200" eaLnBrk="1" hangingPunct="1">
              <a:lnSpc>
                <a:spcPct val="90000"/>
              </a:lnSpc>
              <a:buNone/>
            </a:pPr>
            <a:endParaRPr lang="zh-CN" altLang="en-US" b="1" dirty="0">
              <a:latin typeface="宋体" pitchFamily="2" charset="-122"/>
              <a:sym typeface="+mn-ea"/>
            </a:endParaRPr>
          </a:p>
        </p:txBody>
      </p:sp>
      <p:graphicFrame>
        <p:nvGraphicFramePr>
          <p:cNvPr id="11" name="Object 20"/>
          <p:cNvGraphicFramePr>
            <a:graphicFrameLocks noChangeAspect="1"/>
          </p:cNvGraphicFramePr>
          <p:nvPr/>
        </p:nvGraphicFramePr>
        <p:xfrm>
          <a:off x="8823109" y="5327333"/>
          <a:ext cx="591988" cy="381000"/>
        </p:xfrm>
        <a:graphic>
          <a:graphicData uri="http://schemas.openxmlformats.org/presentationml/2006/ole">
            <mc:AlternateContent xmlns:mc="http://schemas.openxmlformats.org/markup-compatibility/2006">
              <mc:Choice xmlns:v="urn:schemas-microsoft-com:vml" Requires="v">
                <p:oleObj spid="_x0000_s12" name="" r:id="rId5" imgW="190500" imgH="152400" progId="Equation.3">
                  <p:embed/>
                </p:oleObj>
              </mc:Choice>
              <mc:Fallback>
                <p:oleObj name="" r:id="rId5" imgW="190500" imgH="152400" progId="Equation.3">
                  <p:embed/>
                  <p:pic>
                    <p:nvPicPr>
                      <p:cNvPr id="0" name="图片 3085"/>
                      <p:cNvPicPr/>
                      <p:nvPr/>
                    </p:nvPicPr>
                    <p:blipFill>
                      <a:blip r:embed="rId4"/>
                      <a:stretch>
                        <a:fillRect/>
                      </a:stretch>
                    </p:blipFill>
                    <p:spPr>
                      <a:xfrm>
                        <a:off x="8823109" y="5327333"/>
                        <a:ext cx="591988" cy="381000"/>
                      </a:xfrm>
                      <a:prstGeom prst="rect">
                        <a:avLst/>
                      </a:prstGeom>
                      <a:noFill/>
                      <a:ln w="38100">
                        <a:noFill/>
                        <a:miter/>
                      </a:ln>
                    </p:spPr>
                  </p:pic>
                </p:oleObj>
              </mc:Fallback>
            </mc:AlternateContent>
          </a:graphicData>
        </a:graphic>
      </p:graphicFrame>
      <p:sp>
        <p:nvSpPr>
          <p:cNvPr id="5" name="文本框 4"/>
          <p:cNvSpPr txBox="1"/>
          <p:nvPr/>
        </p:nvSpPr>
        <p:spPr>
          <a:xfrm>
            <a:off x="5041265" y="3676015"/>
            <a:ext cx="7514590" cy="1212215"/>
          </a:xfrm>
          <a:prstGeom prst="rect">
            <a:avLst/>
          </a:prstGeom>
          <a:noFill/>
        </p:spPr>
        <p:txBody>
          <a:bodyPr wrap="square" rtlCol="0">
            <a:noAutofit/>
          </a:bodyPr>
          <a:p>
            <a:pPr eaLnBrk="1" hangingPunct="1">
              <a:lnSpc>
                <a:spcPct val="90000"/>
              </a:lnSpc>
              <a:buNone/>
            </a:pPr>
            <a:r>
              <a:rPr lang="zh-CN" altLang="en-US" b="1" dirty="0">
                <a:solidFill>
                  <a:srgbClr val="FF0000"/>
                </a:solidFill>
                <a:latin typeface="Times New Roman Regular" panose="02020603050405020304" charset="0"/>
                <a:cs typeface="Times New Roman Regular" panose="02020603050405020304" charset="0"/>
                <a:sym typeface="+mn-ea"/>
              </a:rPr>
              <a:t>引入合取词</a:t>
            </a:r>
            <a:endParaRPr lang="en-US" altLang="zh-CN" b="1" dirty="0">
              <a:solidFill>
                <a:srgbClr val="FF0000"/>
              </a:solidFill>
              <a:latin typeface="Times New Roman Regular" panose="02020603050405020304" charset="0"/>
              <a:cs typeface="Times New Roman Regular" panose="02020603050405020304" charset="0"/>
              <a:sym typeface="+mn-ea"/>
            </a:endParaRPr>
          </a:p>
          <a:p>
            <a:pPr eaLnBrk="1" hangingPunct="1">
              <a:lnSpc>
                <a:spcPct val="90000"/>
              </a:lnSpc>
              <a:buNone/>
            </a:pPr>
            <a:r>
              <a:rPr lang="en-US" altLang="zh-CN" b="1" dirty="0">
                <a:solidFill>
                  <a:srgbClr val="FF0000"/>
                </a:solidFill>
                <a:latin typeface="Times New Roman" panose="02020603050405020304" pitchFamily="18" charset="0"/>
                <a:sym typeface="+mn-ea"/>
              </a:rPr>
              <a:t>  </a:t>
            </a:r>
            <a:r>
              <a:rPr lang="en-US" altLang="zh-CN" b="1" dirty="0">
                <a:solidFill>
                  <a:srgbClr val="FF0000"/>
                </a:solidFill>
                <a:latin typeface="Times New Roman Regular" panose="02020603050405020304" charset="0"/>
                <a:cs typeface="Times New Roman Regular" panose="02020603050405020304" charset="0"/>
                <a:sym typeface="+mn-ea"/>
              </a:rPr>
              <a:t>King(John)</a:t>
            </a:r>
            <a:r>
              <a:rPr lang="zh-CN" altLang="en-US" b="1" dirty="0">
                <a:solidFill>
                  <a:srgbClr val="FF0000"/>
                </a:solidFill>
                <a:latin typeface="Times New Roman Regular" panose="02020603050405020304" charset="0"/>
                <a:cs typeface="Times New Roman Regular" panose="02020603050405020304" charset="0"/>
                <a:sym typeface="+mn-ea"/>
              </a:rPr>
              <a:t>，</a:t>
            </a:r>
            <a:r>
              <a:rPr lang="en-US" altLang="zh-CN" b="1" dirty="0">
                <a:solidFill>
                  <a:srgbClr val="FF0000"/>
                </a:solidFill>
                <a:latin typeface="Times New Roman Regular" panose="02020603050405020304" charset="0"/>
                <a:cs typeface="Times New Roman Regular" panose="02020603050405020304" charset="0"/>
                <a:sym typeface="+mn-ea"/>
              </a:rPr>
              <a:t>Greedy(John)          King(John)∧Greedy(John)  </a:t>
            </a:r>
            <a:endParaRPr lang="en-US" altLang="zh-CN" b="1" dirty="0">
              <a:solidFill>
                <a:srgbClr val="FF0000"/>
              </a:solidFill>
              <a:latin typeface="Times New Roman Regular" panose="02020603050405020304" charset="0"/>
              <a:cs typeface="Times New Roman Regular"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4" grpId="1"/>
      <p:bldP spid="8" grpId="1"/>
      <p:bldP spid="9" grpId="1"/>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2.2 </a:t>
            </a:r>
            <a:r>
              <a:rPr lang="zh-CN" altLang="en-US">
                <a:latin typeface="金山云技术体" charset="-122"/>
                <a:ea typeface="金山云技术体" charset="-122"/>
                <a:cs typeface="金山云技术体" charset="-122"/>
                <a:sym typeface="+mn-ea"/>
              </a:rPr>
              <a:t>自然演绎推理（</a:t>
            </a:r>
            <a:r>
              <a:rPr lang="zh-CN" altLang="en-US">
                <a:latin typeface="金山云技术体" charset="-122"/>
                <a:ea typeface="金山云技术体" charset="-122"/>
                <a:cs typeface="金山云技术体" charset="-122"/>
                <a:sym typeface="+mn-ea"/>
              </a:rPr>
              <a:t>例题）</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647700" y="1301115"/>
            <a:ext cx="7514590" cy="1480820"/>
          </a:xfrm>
          <a:prstGeom prst="rect">
            <a:avLst/>
          </a:prstGeom>
          <a:noFill/>
        </p:spPr>
        <p:txBody>
          <a:bodyPr wrap="square" rtlCol="0">
            <a:noAutofit/>
          </a:bodyPr>
          <a:p>
            <a:pPr marL="0" indent="0" algn="just" eaLnBrk="1" hangingPunct="1">
              <a:buNone/>
            </a:pPr>
            <a:r>
              <a:rPr lang="zh-CN" altLang="en-US" b="1" dirty="0">
                <a:latin typeface="宋体" pitchFamily="2" charset="-122"/>
                <a:sym typeface="+mn-ea"/>
              </a:rPr>
              <a:t>已知事实：</a:t>
            </a:r>
            <a:endParaRPr lang="zh-CN" altLang="en-US" b="1" dirty="0">
              <a:latin typeface="Times New Roman" panose="02020603050405020304" pitchFamily="18" charset="0"/>
            </a:endParaRPr>
          </a:p>
          <a:p>
            <a:pPr marL="0" indent="457200" algn="just" eaLnBrk="1" hangingPunct="1">
              <a:buNone/>
            </a:pPr>
            <a:r>
              <a:rPr lang="en-US" altLang="zh-CN" b="1" dirty="0">
                <a:latin typeface="宋体" pitchFamily="2" charset="-122"/>
                <a:sym typeface="+mn-ea"/>
              </a:rPr>
              <a:t>R1:</a:t>
            </a:r>
            <a:r>
              <a:rPr lang="zh-CN" altLang="en-US" b="1" dirty="0">
                <a:latin typeface="宋体" pitchFamily="2" charset="-122"/>
                <a:sym typeface="+mn-ea"/>
              </a:rPr>
              <a:t>每个存钱的人都获得</a:t>
            </a:r>
            <a:r>
              <a:rPr lang="zh-CN" altLang="en-US" b="1" dirty="0">
                <a:latin typeface="宋体" pitchFamily="2" charset="-122"/>
                <a:sym typeface="+mn-ea"/>
              </a:rPr>
              <a:t>利息</a:t>
            </a:r>
            <a:endParaRPr lang="zh-CN" altLang="en-US" b="1" dirty="0">
              <a:latin typeface="宋体" pitchFamily="2" charset="-122"/>
              <a:sym typeface="+mn-ea"/>
            </a:endParaRPr>
          </a:p>
          <a:p>
            <a:pPr marL="0" indent="457200" algn="just" eaLnBrk="1" hangingPunct="1">
              <a:buNone/>
            </a:pPr>
            <a:r>
              <a:rPr lang="en-US" altLang="zh-CN" b="1" dirty="0">
                <a:latin typeface="宋体" pitchFamily="2" charset="-122"/>
                <a:sym typeface="+mn-ea"/>
              </a:rPr>
              <a:t>R2:</a:t>
            </a:r>
            <a:r>
              <a:rPr lang="zh-CN" altLang="en-US" b="1" dirty="0">
                <a:latin typeface="宋体" pitchFamily="2" charset="-122"/>
                <a:sym typeface="+mn-ea"/>
              </a:rPr>
              <a:t>每个节俭的人都</a:t>
            </a:r>
            <a:r>
              <a:rPr lang="zh-CN" altLang="en-US" b="1" dirty="0">
                <a:latin typeface="宋体" pitchFamily="2" charset="-122"/>
                <a:sym typeface="+mn-ea"/>
              </a:rPr>
              <a:t>存钱</a:t>
            </a:r>
            <a:endParaRPr lang="zh-CN" altLang="en-US" b="1" dirty="0">
              <a:latin typeface="宋体" pitchFamily="2" charset="-122"/>
              <a:sym typeface="+mn-ea"/>
            </a:endParaRPr>
          </a:p>
          <a:p>
            <a:pPr marL="0" indent="457200" algn="just" eaLnBrk="1" hangingPunct="1">
              <a:buNone/>
            </a:pPr>
            <a:r>
              <a:rPr lang="en-US" altLang="zh-CN" b="1" dirty="0">
                <a:latin typeface="宋体" pitchFamily="2" charset="-122"/>
                <a:sym typeface="+mn-ea"/>
              </a:rPr>
              <a:t>R3:</a:t>
            </a:r>
            <a:r>
              <a:rPr lang="zh-CN" altLang="en-US" b="1" dirty="0">
                <a:latin typeface="宋体" pitchFamily="2" charset="-122"/>
                <a:sym typeface="+mn-ea"/>
              </a:rPr>
              <a:t>张三是个节俭的</a:t>
            </a:r>
            <a:r>
              <a:rPr lang="zh-CN" altLang="en-US" b="1" dirty="0">
                <a:latin typeface="宋体" pitchFamily="2" charset="-122"/>
                <a:sym typeface="+mn-ea"/>
              </a:rPr>
              <a:t>人  </a:t>
            </a:r>
            <a:endParaRPr lang="zh-CN" altLang="en-US" b="1" dirty="0">
              <a:latin typeface="宋体" pitchFamily="2" charset="-122"/>
              <a:sym typeface="+mn-ea"/>
            </a:endParaRPr>
          </a:p>
          <a:p>
            <a:pPr marL="0" indent="0" algn="just" eaLnBrk="1" hangingPunct="1">
              <a:buNone/>
            </a:pPr>
            <a:r>
              <a:rPr lang="zh-CN" altLang="en-US" b="1" dirty="0">
                <a:latin typeface="宋体" pitchFamily="2" charset="-122"/>
                <a:sym typeface="+mn-ea"/>
              </a:rPr>
              <a:t>求证：张三得到利息</a:t>
            </a:r>
            <a:endParaRPr lang="zh-CN" altLang="en-US" b="1" dirty="0"/>
          </a:p>
          <a:p>
            <a:endParaRPr lang="zh-CN" altLang="en-US"/>
          </a:p>
        </p:txBody>
      </p:sp>
      <p:sp>
        <p:nvSpPr>
          <p:cNvPr id="4" name="文本框 3"/>
          <p:cNvSpPr txBox="1"/>
          <p:nvPr/>
        </p:nvSpPr>
        <p:spPr>
          <a:xfrm>
            <a:off x="647700" y="3188970"/>
            <a:ext cx="4392930" cy="1452245"/>
          </a:xfrm>
          <a:prstGeom prst="rect">
            <a:avLst/>
          </a:prstGeom>
          <a:noFill/>
        </p:spPr>
        <p:txBody>
          <a:bodyPr wrap="square" rtlCol="0">
            <a:noAutofit/>
          </a:bodyPr>
          <a:p>
            <a:pPr>
              <a:lnSpc>
                <a:spcPct val="100000"/>
              </a:lnSpc>
            </a:pPr>
            <a:r>
              <a:rPr lang="zh-CN" altLang="en-US" b="1" dirty="0">
                <a:latin typeface="宋体" pitchFamily="2" charset="-122"/>
                <a:sym typeface="+mn-ea"/>
              </a:rPr>
              <a:t>证明：</a:t>
            </a:r>
            <a:endParaRPr lang="zh-CN" altLang="en-US" b="1" dirty="0">
              <a:latin typeface="宋体" pitchFamily="2" charset="-122"/>
              <a:sym typeface="+mn-ea"/>
            </a:endParaRPr>
          </a:p>
          <a:p>
            <a:pPr>
              <a:lnSpc>
                <a:spcPct val="100000"/>
              </a:lnSpc>
            </a:pPr>
            <a:r>
              <a:rPr lang="zh-CN" altLang="en-US" b="1" dirty="0">
                <a:latin typeface="宋体" pitchFamily="2" charset="-122"/>
                <a:sym typeface="+mn-ea"/>
              </a:rPr>
              <a:t>（</a:t>
            </a:r>
            <a:r>
              <a:rPr lang="en-US" altLang="zh-CN" b="1" dirty="0">
                <a:latin typeface="宋体" pitchFamily="2" charset="-122"/>
                <a:sym typeface="+mn-ea"/>
              </a:rPr>
              <a:t>1</a:t>
            </a:r>
            <a:r>
              <a:rPr lang="zh-CN" altLang="en-US" b="1" dirty="0">
                <a:latin typeface="宋体" pitchFamily="2" charset="-122"/>
                <a:sym typeface="+mn-ea"/>
              </a:rPr>
              <a:t>）</a:t>
            </a:r>
            <a:r>
              <a:rPr lang="zh-CN" altLang="en-US" b="1" dirty="0">
                <a:latin typeface="宋体" pitchFamily="2" charset="-122"/>
                <a:sym typeface="+mn-ea"/>
              </a:rPr>
              <a:t>定义谓词：</a:t>
            </a:r>
            <a:endParaRPr lang="zh-CN" altLang="en-US" b="1" dirty="0">
              <a:latin typeface="宋体" pitchFamily="2" charset="-122"/>
              <a:sym typeface="+mn-ea"/>
            </a:endParaRPr>
          </a:p>
          <a:p>
            <a:pPr eaLnBrk="1" hangingPunct="1">
              <a:lnSpc>
                <a:spcPct val="90000"/>
              </a:lnSpc>
              <a:buNone/>
            </a:pPr>
            <a:endParaRPr lang="zh-CN" altLang="en-US" b="1" dirty="0">
              <a:latin typeface="宋体" pitchFamily="2" charset="-122"/>
              <a:sym typeface="+mn-ea"/>
            </a:endParaRPr>
          </a:p>
        </p:txBody>
      </p:sp>
      <p:sp>
        <p:nvSpPr>
          <p:cNvPr id="8" name="文本框 7"/>
          <p:cNvSpPr txBox="1"/>
          <p:nvPr/>
        </p:nvSpPr>
        <p:spPr>
          <a:xfrm>
            <a:off x="561340" y="4532630"/>
            <a:ext cx="4479925" cy="1466850"/>
          </a:xfrm>
          <a:prstGeom prst="rect">
            <a:avLst/>
          </a:prstGeom>
          <a:noFill/>
        </p:spPr>
        <p:txBody>
          <a:bodyPr wrap="square" rtlCol="0">
            <a:noAutofit/>
          </a:bodyPr>
          <a:p>
            <a:pPr eaLnBrk="1" hangingPunct="1">
              <a:lnSpc>
                <a:spcPct val="100000"/>
              </a:lnSpc>
              <a:buNone/>
            </a:pPr>
            <a:r>
              <a:rPr lang="zh-CN" altLang="en-US" b="1" dirty="0">
                <a:latin typeface="宋体" pitchFamily="2" charset="-122"/>
                <a:sym typeface="+mn-ea"/>
              </a:rPr>
              <a:t>（</a:t>
            </a:r>
            <a:r>
              <a:rPr lang="en-US" altLang="zh-CN" b="1" dirty="0">
                <a:latin typeface="宋体" pitchFamily="2" charset="-122"/>
                <a:sym typeface="+mn-ea"/>
              </a:rPr>
              <a:t>2</a:t>
            </a:r>
            <a:r>
              <a:rPr lang="zh-CN" altLang="en-US" b="1" dirty="0">
                <a:latin typeface="宋体" pitchFamily="2" charset="-122"/>
                <a:sym typeface="+mn-ea"/>
              </a:rPr>
              <a:t>）知识表示</a:t>
            </a:r>
            <a:endParaRPr lang="zh-CN" altLang="en-US" b="1" dirty="0">
              <a:latin typeface="宋体" pitchFamily="2" charset="-122"/>
              <a:sym typeface="+mn-ea"/>
            </a:endParaRPr>
          </a:p>
          <a:p>
            <a:pPr indent="457200" algn="just" eaLnBrk="1" hangingPunct="1">
              <a:lnSpc>
                <a:spcPct val="100000"/>
              </a:lnSpc>
              <a:buClrTx/>
              <a:buSzTx/>
              <a:buNone/>
            </a:pPr>
            <a:endParaRPr lang="en-US" altLang="zh-CN" b="1" dirty="0">
              <a:solidFill>
                <a:schemeClr val="tx1"/>
              </a:solidFill>
              <a:latin typeface="Times New Roman Regular" panose="02020603050405020304" charset="0"/>
              <a:cs typeface="Times New Roman Regular" panose="02020603050405020304" charset="0"/>
              <a:sym typeface="+mn-ea"/>
            </a:endParaRPr>
          </a:p>
        </p:txBody>
      </p:sp>
      <p:sp>
        <p:nvSpPr>
          <p:cNvPr id="9" name="文本框 8"/>
          <p:cNvSpPr txBox="1"/>
          <p:nvPr/>
        </p:nvSpPr>
        <p:spPr>
          <a:xfrm>
            <a:off x="5040630" y="2781935"/>
            <a:ext cx="4392930" cy="1212215"/>
          </a:xfrm>
          <a:prstGeom prst="rect">
            <a:avLst/>
          </a:prstGeom>
          <a:noFill/>
        </p:spPr>
        <p:txBody>
          <a:bodyPr wrap="square" rtlCol="0">
            <a:noAutofit/>
          </a:bodyPr>
          <a:p>
            <a:pPr eaLnBrk="1" hangingPunct="1">
              <a:lnSpc>
                <a:spcPct val="100000"/>
              </a:lnSpc>
              <a:buNone/>
            </a:pPr>
            <a:r>
              <a:rPr lang="zh-CN" altLang="en-US" b="1" dirty="0">
                <a:latin typeface="宋体" pitchFamily="2" charset="-122"/>
                <a:sym typeface="+mn-ea"/>
              </a:rPr>
              <a:t>（</a:t>
            </a:r>
            <a:r>
              <a:rPr lang="en-US" altLang="zh-CN" b="1" dirty="0">
                <a:latin typeface="宋体" pitchFamily="2" charset="-122"/>
                <a:sym typeface="+mn-ea"/>
              </a:rPr>
              <a:t>3</a:t>
            </a:r>
            <a:r>
              <a:rPr lang="zh-CN" altLang="en-US" b="1" dirty="0">
                <a:latin typeface="宋体" pitchFamily="2" charset="-122"/>
                <a:sym typeface="+mn-ea"/>
              </a:rPr>
              <a:t>）</a:t>
            </a:r>
            <a:endParaRPr lang="zh-CN" altLang="en-US" b="1" dirty="0">
              <a:latin typeface="宋体" pitchFamily="2" charset="-122"/>
              <a:sym typeface="+mn-ea"/>
            </a:endParaRPr>
          </a:p>
          <a:p>
            <a:pPr eaLnBrk="1" hangingPunct="1">
              <a:lnSpc>
                <a:spcPct val="100000"/>
              </a:lnSpc>
              <a:buNone/>
            </a:pPr>
            <a:r>
              <a:rPr lang="zh-CN" altLang="en-US" b="1" dirty="0">
                <a:latin typeface="宋体" pitchFamily="2" charset="-122"/>
                <a:sym typeface="+mn-ea"/>
              </a:rPr>
              <a:t>全称固化</a:t>
            </a:r>
            <a:endParaRPr lang="zh-CN" altLang="en-US" b="1" dirty="0">
              <a:latin typeface="宋体" pitchFamily="2" charset="-122"/>
              <a:sym typeface="+mn-ea"/>
            </a:endParaRPr>
          </a:p>
          <a:p>
            <a:pPr eaLnBrk="1" hangingPunct="1">
              <a:lnSpc>
                <a:spcPct val="90000"/>
              </a:lnSpc>
              <a:buNone/>
            </a:pPr>
            <a:r>
              <a:rPr lang="en-US" altLang="zh-CN" b="1" dirty="0">
                <a:latin typeface="Times New Roman" panose="02020603050405020304" pitchFamily="18" charset="0"/>
                <a:sym typeface="+mn-ea"/>
              </a:rPr>
              <a:t> </a:t>
            </a:r>
            <a:r>
              <a:rPr lang="en-US" altLang="zh-CN" b="1" dirty="0">
                <a:solidFill>
                  <a:srgbClr val="660066"/>
                </a:solidFill>
                <a:latin typeface="Times New Roman" panose="02020603050405020304" pitchFamily="18" charset="0"/>
                <a:sym typeface="+mn-ea"/>
              </a:rPr>
              <a:t> </a:t>
            </a:r>
            <a:r>
              <a:rPr lang="en-US" altLang="zh-CN" b="1" dirty="0">
                <a:solidFill>
                  <a:schemeClr val="tx1"/>
                </a:solidFill>
                <a:latin typeface="Times New Roman" panose="02020603050405020304" pitchFamily="18" charset="0"/>
                <a:sym typeface="+mn-ea"/>
              </a:rPr>
              <a:t> </a:t>
            </a:r>
            <a:endParaRPr lang="zh-CN" altLang="en-US" b="1" dirty="0">
              <a:latin typeface="宋体" pitchFamily="2" charset="-122"/>
              <a:sym typeface="+mn-ea"/>
            </a:endParaRPr>
          </a:p>
        </p:txBody>
      </p:sp>
      <p:sp>
        <p:nvSpPr>
          <p:cNvPr id="10" name="文本框 9"/>
          <p:cNvSpPr txBox="1"/>
          <p:nvPr/>
        </p:nvSpPr>
        <p:spPr>
          <a:xfrm>
            <a:off x="5168265" y="4403725"/>
            <a:ext cx="6842760" cy="1466850"/>
          </a:xfrm>
          <a:prstGeom prst="rect">
            <a:avLst/>
          </a:prstGeom>
          <a:noFill/>
        </p:spPr>
        <p:txBody>
          <a:bodyPr wrap="square" rtlCol="0">
            <a:noAutofit/>
          </a:bodyPr>
          <a:p>
            <a:pPr eaLnBrk="1" hangingPunct="1">
              <a:lnSpc>
                <a:spcPct val="90000"/>
              </a:lnSpc>
              <a:buNone/>
            </a:pPr>
            <a:r>
              <a:rPr lang="zh-CN" altLang="en-US" b="1" dirty="0">
                <a:solidFill>
                  <a:schemeClr val="tx1"/>
                </a:solidFill>
                <a:latin typeface="Times New Roman" panose="02020603050405020304" pitchFamily="18" charset="0"/>
                <a:sym typeface="+mn-ea"/>
              </a:rPr>
              <a:t>假言推理</a:t>
            </a:r>
            <a:endParaRPr lang="zh-CN" altLang="en-US" b="1" dirty="0">
              <a:solidFill>
                <a:schemeClr val="tx1"/>
              </a:solidFill>
              <a:latin typeface="Times New Roman" panose="02020603050405020304" pitchFamily="18" charset="0"/>
              <a:sym typeface="+mn-ea"/>
            </a:endParaRPr>
          </a:p>
          <a:p>
            <a:pPr eaLnBrk="1" hangingPunct="1">
              <a:lnSpc>
                <a:spcPct val="90000"/>
              </a:lnSpc>
              <a:buNone/>
            </a:pPr>
            <a:r>
              <a:rPr lang="en-US" altLang="zh-CN" b="1" dirty="0">
                <a:latin typeface="Times New Roman" panose="02020603050405020304" pitchFamily="18" charset="0"/>
                <a:sym typeface="+mn-ea"/>
              </a:rPr>
              <a:t>      </a:t>
            </a:r>
            <a:r>
              <a:rPr lang="en-US" altLang="zh-CN" b="1" dirty="0">
                <a:solidFill>
                  <a:srgbClr val="660066"/>
                </a:solidFill>
                <a:latin typeface="Times New Roman" panose="02020603050405020304" pitchFamily="18" charset="0"/>
                <a:sym typeface="+mn-ea"/>
              </a:rPr>
              <a:t> </a:t>
            </a:r>
            <a:endParaRPr lang="en-US" altLang="zh-CN" b="1" dirty="0">
              <a:solidFill>
                <a:srgbClr val="660066"/>
              </a:solidFill>
              <a:latin typeface="Times New Roman" panose="02020603050405020304" pitchFamily="18" charset="0"/>
              <a:sym typeface="+mn-ea"/>
            </a:endParaRPr>
          </a:p>
          <a:p>
            <a:pPr eaLnBrk="1" hangingPunct="1">
              <a:lnSpc>
                <a:spcPct val="90000"/>
              </a:lnSpc>
              <a:buNone/>
            </a:pPr>
            <a:r>
              <a:rPr lang="en-US" altLang="zh-CN" b="1" dirty="0">
                <a:solidFill>
                  <a:srgbClr val="0000FF"/>
                </a:solidFill>
                <a:latin typeface="Times New Roman" panose="02020603050405020304" pitchFamily="18" charset="0"/>
                <a:sym typeface="+mn-ea"/>
              </a:rPr>
              <a:t> </a:t>
            </a:r>
            <a:endParaRPr lang="zh-CN" altLang="en-US" b="1" dirty="0">
              <a:latin typeface="宋体"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4" grpId="1"/>
      <p:bldP spid="8" grpId="1"/>
      <p:bldP spid="9" grpId="1"/>
      <p:bldP spid="10"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2.</a:t>
            </a:r>
            <a:r>
              <a:rPr lang="zh-CN" altLang="en-US">
                <a:latin typeface="金山云技术体" charset="-122"/>
                <a:ea typeface="金山云技术体" charset="-122"/>
                <a:cs typeface="金山云技术体" charset="-122"/>
              </a:rPr>
              <a:t>确定</a:t>
            </a:r>
            <a:r>
              <a:rPr lang="zh-CN" altLang="en-US">
                <a:latin typeface="金山云技术体" charset="-122"/>
                <a:ea typeface="金山云技术体" charset="-122"/>
                <a:cs typeface="金山云技术体" charset="-122"/>
              </a:rPr>
              <a:t>性推理</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en-US" altLang="zh-CN">
                <a:latin typeface="金山云技术体" charset="-122"/>
                <a:ea typeface="金山云技术体" charset="-122"/>
                <a:cs typeface="金山云技术体" charset="-122"/>
              </a:rPr>
              <a:t>2.3 </a:t>
            </a:r>
            <a:r>
              <a:rPr lang="zh-CN" altLang="en-US">
                <a:latin typeface="金山云技术体" charset="-122"/>
                <a:ea typeface="金山云技术体" charset="-122"/>
                <a:cs typeface="金山云技术体" charset="-122"/>
              </a:rPr>
              <a:t>语义网络</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2.3 </a:t>
            </a:r>
            <a:r>
              <a:rPr lang="zh-CN" altLang="en-US">
                <a:latin typeface="金山云技术体" charset="-122"/>
                <a:ea typeface="金山云技术体" charset="-122"/>
                <a:cs typeface="金山云技术体" charset="-122"/>
                <a:sym typeface="+mn-ea"/>
              </a:rPr>
              <a:t>语义网络——基本</a:t>
            </a:r>
            <a:r>
              <a:rPr lang="zh-CN" altLang="en-US">
                <a:latin typeface="金山云技术体" charset="-122"/>
                <a:ea typeface="金山云技术体" charset="-122"/>
                <a:cs typeface="金山云技术体" charset="-122"/>
                <a:sym typeface="+mn-ea"/>
              </a:rPr>
              <a:t>语义</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647700" y="1301115"/>
            <a:ext cx="7514590" cy="1480820"/>
          </a:xfrm>
          <a:prstGeom prst="rect">
            <a:avLst/>
          </a:prstGeom>
          <a:noFill/>
        </p:spPr>
        <p:txBody>
          <a:bodyPr wrap="square" rtlCol="0">
            <a:noAutofit/>
          </a:bodyPr>
          <a:p>
            <a:r>
              <a:rPr lang="en-US" altLang="zh-CN" b="1" noProof="0" dirty="0">
                <a:ln>
                  <a:noFill/>
                </a:ln>
                <a:effectLst/>
                <a:uLnTx/>
                <a:uFillTx/>
                <a:latin typeface="Times New Roman" panose="02020603050405020304" pitchFamily="18" charset="0"/>
                <a:sym typeface="+mn-ea"/>
              </a:rPr>
              <a:t>1.</a:t>
            </a:r>
            <a:r>
              <a:rPr lang="zh-CN" altLang="en-US" b="1" noProof="0" dirty="0">
                <a:ln>
                  <a:noFill/>
                </a:ln>
                <a:effectLst/>
                <a:uLnTx/>
                <a:uFillTx/>
                <a:latin typeface="Times New Roman" panose="02020603050405020304" pitchFamily="18" charset="0"/>
                <a:sym typeface="+mn-ea"/>
              </a:rPr>
              <a:t>类属关系（继承</a:t>
            </a:r>
            <a:r>
              <a:rPr lang="zh-CN" altLang="en-US" b="1" noProof="0" dirty="0">
                <a:ln>
                  <a:noFill/>
                </a:ln>
                <a:effectLst/>
                <a:uLnTx/>
                <a:uFillTx/>
                <a:latin typeface="Times New Roman" panose="02020603050405020304" pitchFamily="18" charset="0"/>
                <a:sym typeface="+mn-ea"/>
              </a:rPr>
              <a:t>性）</a:t>
            </a:r>
            <a:endParaRPr lang="zh-CN" altLang="en-US" b="1" noProof="0" dirty="0">
              <a:ln>
                <a:noFill/>
              </a:ln>
              <a:effectLst/>
              <a:uLnTx/>
              <a:uFillTx/>
              <a:latin typeface="Times New Roman" panose="02020603050405020304" pitchFamily="18" charset="0"/>
              <a:sym typeface="+mn-ea"/>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AKO</a:t>
            </a:r>
            <a:r>
              <a:rPr lang="zh-CN" altLang="en-US" b="1" noProof="0" dirty="0">
                <a:ln>
                  <a:noFill/>
                </a:ln>
                <a:effectLst/>
                <a:uLnTx/>
                <a:uFillTx/>
                <a:latin typeface="Times New Roman" panose="02020603050405020304" pitchFamily="18" charset="0"/>
                <a:sym typeface="+mn-ea"/>
              </a:rPr>
              <a:t>（</a:t>
            </a:r>
            <a:r>
              <a:rPr lang="en-US" altLang="zh-CN" b="1" noProof="0" dirty="0">
                <a:ln>
                  <a:noFill/>
                </a:ln>
                <a:effectLst/>
                <a:uLnTx/>
                <a:uFillTx/>
                <a:latin typeface="Times New Roman" panose="02020603050405020304" pitchFamily="18" charset="0"/>
                <a:sym typeface="+mn-ea"/>
              </a:rPr>
              <a:t>A-Kind-of</a:t>
            </a:r>
            <a:r>
              <a:rPr lang="zh-CN" altLang="en-US" b="1" noProof="0" dirty="0">
                <a:ln>
                  <a:noFill/>
                </a:ln>
                <a:effectLst/>
                <a:uLnTx/>
                <a:uFillTx/>
                <a:latin typeface="Times New Roman" panose="02020603050405020304" pitchFamily="18" charset="0"/>
                <a:sym typeface="+mn-ea"/>
              </a:rPr>
              <a:t>）</a:t>
            </a:r>
            <a:r>
              <a:rPr lang="en-US" altLang="zh-CN" b="1" noProof="0" dirty="0">
                <a:ln>
                  <a:noFill/>
                </a:ln>
                <a:effectLst/>
                <a:uLnTx/>
                <a:uFillTx/>
                <a:latin typeface="Times New Roman" panose="02020603050405020304" pitchFamily="18" charset="0"/>
                <a:sym typeface="+mn-ea"/>
              </a:rPr>
              <a:t>-</a:t>
            </a:r>
            <a:r>
              <a:rPr lang="zh-CN" altLang="en-US" b="1" noProof="0" dirty="0">
                <a:ln>
                  <a:noFill/>
                </a:ln>
                <a:effectLst/>
                <a:uLnTx/>
                <a:uFillTx/>
                <a:latin typeface="Times New Roman" panose="02020603050405020304" pitchFamily="18" charset="0"/>
                <a:sym typeface="+mn-ea"/>
              </a:rPr>
              <a:t>表示某个事物是另一个事物的一种类型</a:t>
            </a:r>
            <a:endParaRPr kumimoji="0" lang="en-US" altLang="zh-CN"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AMO</a:t>
            </a:r>
            <a:r>
              <a:rPr lang="zh-CN" altLang="en-US" b="1" noProof="0" dirty="0">
                <a:ln>
                  <a:noFill/>
                </a:ln>
                <a:effectLst/>
                <a:uLnTx/>
                <a:uFillTx/>
                <a:latin typeface="Times New Roman" panose="02020603050405020304" pitchFamily="18" charset="0"/>
                <a:sym typeface="+mn-ea"/>
              </a:rPr>
              <a:t>（</a:t>
            </a:r>
            <a:r>
              <a:rPr lang="en-US" altLang="zh-CN" b="1" noProof="0" dirty="0">
                <a:ln>
                  <a:noFill/>
                </a:ln>
                <a:effectLst/>
                <a:uLnTx/>
                <a:uFillTx/>
                <a:latin typeface="Times New Roman" panose="02020603050405020304" pitchFamily="18" charset="0"/>
                <a:sym typeface="+mn-ea"/>
              </a:rPr>
              <a:t>A-Member-of</a:t>
            </a:r>
            <a:r>
              <a:rPr lang="zh-CN" altLang="en-US" b="1" noProof="0" dirty="0">
                <a:ln>
                  <a:noFill/>
                </a:ln>
                <a:effectLst/>
                <a:uLnTx/>
                <a:uFillTx/>
                <a:latin typeface="Times New Roman" panose="02020603050405020304" pitchFamily="18" charset="0"/>
                <a:sym typeface="+mn-ea"/>
              </a:rPr>
              <a:t>）</a:t>
            </a:r>
            <a:r>
              <a:rPr lang="en-US" altLang="zh-CN" b="1" noProof="0" dirty="0">
                <a:ln>
                  <a:noFill/>
                </a:ln>
                <a:effectLst/>
                <a:uLnTx/>
                <a:uFillTx/>
                <a:latin typeface="Times New Roman" panose="02020603050405020304" pitchFamily="18" charset="0"/>
                <a:sym typeface="+mn-ea"/>
              </a:rPr>
              <a:t>-</a:t>
            </a:r>
            <a:r>
              <a:rPr lang="zh-CN" altLang="en-US" b="1" noProof="0" dirty="0">
                <a:ln>
                  <a:noFill/>
                </a:ln>
                <a:effectLst/>
                <a:uLnTx/>
                <a:uFillTx/>
                <a:latin typeface="Times New Roman" panose="02020603050405020304" pitchFamily="18" charset="0"/>
                <a:sym typeface="+mn-ea"/>
              </a:rPr>
              <a:t>表示某个事物是另一个事物的成员</a:t>
            </a:r>
            <a:endParaRPr kumimoji="0" lang="en-US" altLang="zh-CN"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ISA</a:t>
            </a:r>
            <a:r>
              <a:rPr lang="zh-CN" altLang="en-US" b="1" noProof="0" dirty="0">
                <a:ln>
                  <a:noFill/>
                </a:ln>
                <a:effectLst/>
                <a:uLnTx/>
                <a:uFillTx/>
                <a:latin typeface="Times New Roman" panose="02020603050405020304" pitchFamily="18" charset="0"/>
                <a:sym typeface="+mn-ea"/>
              </a:rPr>
              <a:t>（</a:t>
            </a:r>
            <a:r>
              <a:rPr lang="en-US" altLang="zh-CN" b="1" noProof="0" dirty="0">
                <a:ln>
                  <a:noFill/>
                </a:ln>
                <a:effectLst/>
                <a:uLnTx/>
                <a:uFillTx/>
                <a:latin typeface="Times New Roman" panose="02020603050405020304" pitchFamily="18" charset="0"/>
                <a:sym typeface="+mn-ea"/>
              </a:rPr>
              <a:t>Is-a</a:t>
            </a:r>
            <a:r>
              <a:rPr lang="zh-CN" altLang="en-US" b="1" noProof="0" dirty="0">
                <a:ln>
                  <a:noFill/>
                </a:ln>
                <a:effectLst/>
                <a:uLnTx/>
                <a:uFillTx/>
                <a:latin typeface="Times New Roman" panose="02020603050405020304" pitchFamily="18" charset="0"/>
                <a:sym typeface="+mn-ea"/>
              </a:rPr>
              <a:t>）</a:t>
            </a:r>
            <a:r>
              <a:rPr lang="en-US" altLang="zh-CN" b="1" noProof="0" dirty="0">
                <a:ln>
                  <a:noFill/>
                </a:ln>
                <a:effectLst/>
                <a:uLnTx/>
                <a:uFillTx/>
                <a:latin typeface="Times New Roman" panose="02020603050405020304" pitchFamily="18" charset="0"/>
                <a:sym typeface="+mn-ea"/>
              </a:rPr>
              <a:t>-</a:t>
            </a:r>
            <a:r>
              <a:rPr lang="zh-CN" altLang="en-US" b="1" noProof="0" dirty="0">
                <a:ln>
                  <a:noFill/>
                </a:ln>
                <a:effectLst/>
                <a:uLnTx/>
                <a:uFillTx/>
                <a:latin typeface="Times New Roman" panose="02020603050405020304" pitchFamily="18" charset="0"/>
                <a:sym typeface="+mn-ea"/>
              </a:rPr>
              <a:t>表示某个事物是另一个事物的实例</a:t>
            </a:r>
            <a:endParaRPr lang="zh-CN" altLang="en-US"/>
          </a:p>
        </p:txBody>
      </p:sp>
      <p:pic>
        <p:nvPicPr>
          <p:cNvPr id="27" name="图片 26"/>
          <p:cNvPicPr>
            <a:picLocks noChangeAspect="1"/>
          </p:cNvPicPr>
          <p:nvPr/>
        </p:nvPicPr>
        <p:blipFill>
          <a:blip r:embed="rId1"/>
          <a:stretch>
            <a:fillRect/>
          </a:stretch>
        </p:blipFill>
        <p:spPr>
          <a:xfrm>
            <a:off x="7086600" y="1584325"/>
            <a:ext cx="2341880" cy="1480185"/>
          </a:xfrm>
          <a:prstGeom prst="rect">
            <a:avLst/>
          </a:prstGeom>
        </p:spPr>
      </p:pic>
      <p:sp>
        <p:nvSpPr>
          <p:cNvPr id="28" name="文本框 27"/>
          <p:cNvSpPr txBox="1"/>
          <p:nvPr/>
        </p:nvSpPr>
        <p:spPr>
          <a:xfrm>
            <a:off x="647700" y="3174365"/>
            <a:ext cx="6942455" cy="1014730"/>
          </a:xfrm>
          <a:prstGeom prst="rect">
            <a:avLst/>
          </a:prstGeom>
          <a:noFill/>
        </p:spPr>
        <p:txBody>
          <a:bodyPr wrap="square" rtlCol="0">
            <a:noAutofit/>
          </a:bodyPr>
          <a:p>
            <a:r>
              <a:rPr lang="en-US" altLang="zh-CN" b="1" noProof="0" dirty="0">
                <a:ln>
                  <a:noFill/>
                </a:ln>
                <a:effectLst/>
                <a:uLnTx/>
                <a:uFillTx/>
                <a:latin typeface="Times New Roman" panose="02020603050405020304" pitchFamily="18" charset="0"/>
                <a:sym typeface="+mn-ea"/>
              </a:rPr>
              <a:t>2.</a:t>
            </a:r>
            <a:r>
              <a:rPr lang="en-US" altLang="zh-CN" b="1" noProof="0" dirty="0">
                <a:ln>
                  <a:noFill/>
                </a:ln>
                <a:effectLst/>
                <a:uLnTx/>
                <a:uFillTx/>
                <a:latin typeface="Times New Roman" panose="02020603050405020304" pitchFamily="18" charset="0"/>
                <a:sym typeface="+mn-ea"/>
              </a:rPr>
              <a:t> </a:t>
            </a:r>
            <a:r>
              <a:rPr lang="zh-CN" altLang="en-US" b="1" noProof="0" dirty="0">
                <a:ln>
                  <a:noFill/>
                </a:ln>
                <a:effectLst/>
                <a:uLnTx/>
                <a:uFillTx/>
                <a:latin typeface="Times New Roman" panose="02020603050405020304" pitchFamily="18" charset="0"/>
                <a:sym typeface="+mn-ea"/>
              </a:rPr>
              <a:t>包含关系 </a:t>
            </a:r>
            <a:r>
              <a:rPr lang="zh-CN" altLang="en-US" b="1" noProof="0" dirty="0">
                <a:ln>
                  <a:noFill/>
                </a:ln>
                <a:effectLst/>
                <a:uLnTx/>
                <a:uFillTx/>
                <a:latin typeface="Times New Roman" panose="02020603050405020304" pitchFamily="18" charset="0"/>
                <a:sym typeface="+mn-ea"/>
              </a:rPr>
              <a:t>（</a:t>
            </a:r>
            <a:r>
              <a:rPr lang="zh-CN" altLang="en-US" b="1" noProof="0" dirty="0">
                <a:ln>
                  <a:noFill/>
                </a:ln>
                <a:effectLst/>
                <a:uLnTx/>
                <a:uFillTx/>
                <a:latin typeface="Times New Roman" panose="02020603050405020304" pitchFamily="18" charset="0"/>
                <a:sym typeface="+mn-ea"/>
              </a:rPr>
              <a:t>部分与整体，没有</a:t>
            </a:r>
            <a:r>
              <a:rPr lang="zh-CN" altLang="en-US" b="1" noProof="0" dirty="0">
                <a:ln>
                  <a:noFill/>
                </a:ln>
                <a:effectLst/>
                <a:uLnTx/>
                <a:uFillTx/>
                <a:latin typeface="Times New Roman" panose="02020603050405020304" pitchFamily="18" charset="0"/>
                <a:sym typeface="+mn-ea"/>
              </a:rPr>
              <a:t>继承</a:t>
            </a:r>
            <a:r>
              <a:rPr lang="zh-CN" altLang="en-US" b="1" noProof="0" dirty="0">
                <a:ln>
                  <a:noFill/>
                </a:ln>
                <a:effectLst/>
                <a:uLnTx/>
                <a:uFillTx/>
                <a:latin typeface="Times New Roman" panose="02020603050405020304" pitchFamily="18" charset="0"/>
                <a:sym typeface="+mn-ea"/>
              </a:rPr>
              <a:t>性）</a:t>
            </a:r>
            <a:endParaRPr lang="zh-CN" altLang="en-US" b="1" noProof="0" dirty="0">
              <a:ln>
                <a:noFill/>
              </a:ln>
              <a:effectLst/>
              <a:uLnTx/>
              <a:uFillTx/>
              <a:latin typeface="Times New Roman" panose="02020603050405020304" pitchFamily="18" charset="0"/>
              <a:sym typeface="+mn-ea"/>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    Part-of  —</a:t>
            </a:r>
            <a:r>
              <a:rPr lang="zh-CN" altLang="en-US" b="1" noProof="0" dirty="0">
                <a:ln>
                  <a:noFill/>
                </a:ln>
                <a:effectLst/>
                <a:uLnTx/>
                <a:uFillTx/>
                <a:latin typeface="Times New Roman" panose="02020603050405020304" pitchFamily="18" charset="0"/>
                <a:sym typeface="+mn-ea"/>
              </a:rPr>
              <a:t>表示一个事物是另一个事物的一部分</a:t>
            </a:r>
            <a:endParaRPr lang="zh-CN" altLang="en-US"/>
          </a:p>
        </p:txBody>
      </p:sp>
      <p:pic>
        <p:nvPicPr>
          <p:cNvPr id="30" name="图片 29"/>
          <p:cNvPicPr>
            <a:picLocks noChangeAspect="1"/>
          </p:cNvPicPr>
          <p:nvPr/>
        </p:nvPicPr>
        <p:blipFill>
          <a:blip r:embed="rId2"/>
          <a:stretch>
            <a:fillRect/>
          </a:stretch>
        </p:blipFill>
        <p:spPr>
          <a:xfrm>
            <a:off x="6618605" y="3064510"/>
            <a:ext cx="3563620" cy="1014730"/>
          </a:xfrm>
          <a:prstGeom prst="rect">
            <a:avLst/>
          </a:prstGeom>
        </p:spPr>
      </p:pic>
      <p:sp>
        <p:nvSpPr>
          <p:cNvPr id="31" name="文本框 30"/>
          <p:cNvSpPr txBox="1"/>
          <p:nvPr/>
        </p:nvSpPr>
        <p:spPr>
          <a:xfrm>
            <a:off x="647700" y="4079240"/>
            <a:ext cx="6942455" cy="1014730"/>
          </a:xfrm>
          <a:prstGeom prst="rect">
            <a:avLst/>
          </a:prstGeom>
          <a:noFill/>
        </p:spPr>
        <p:txBody>
          <a:bodyPr wrap="square" rtlCol="0">
            <a:noAutofit/>
          </a:bodyPr>
          <a:p>
            <a:r>
              <a:rPr lang="en-US" altLang="zh-CN" b="1" noProof="0" dirty="0">
                <a:ln>
                  <a:noFill/>
                </a:ln>
                <a:effectLst/>
                <a:uLnTx/>
                <a:uFillTx/>
                <a:latin typeface="Times New Roman" panose="02020603050405020304" pitchFamily="18" charset="0"/>
                <a:sym typeface="+mn-ea"/>
              </a:rPr>
              <a:t>3. </a:t>
            </a:r>
            <a:r>
              <a:rPr lang="zh-CN" altLang="en-US" b="1" noProof="0" dirty="0">
                <a:ln>
                  <a:noFill/>
                </a:ln>
                <a:effectLst/>
                <a:uLnTx/>
                <a:uFillTx/>
                <a:latin typeface="Times New Roman" panose="02020603050405020304" pitchFamily="18" charset="0"/>
                <a:sym typeface="+mn-ea"/>
              </a:rPr>
              <a:t>属性关系 </a:t>
            </a:r>
            <a:r>
              <a:rPr lang="zh-CN" altLang="en-US" b="1" noProof="0" dirty="0">
                <a:ln>
                  <a:noFill/>
                </a:ln>
                <a:effectLst/>
                <a:uLnTx/>
                <a:uFillTx/>
                <a:latin typeface="Times New Roman" panose="02020603050405020304" pitchFamily="18" charset="0"/>
                <a:sym typeface="+mn-ea"/>
              </a:rPr>
              <a:t>（</a:t>
            </a:r>
            <a:r>
              <a:rPr lang="zh-CN" altLang="en-US" b="1" noProof="0" dirty="0">
                <a:ln>
                  <a:noFill/>
                </a:ln>
                <a:effectLst/>
                <a:uLnTx/>
                <a:uFillTx/>
                <a:latin typeface="Times New Roman" panose="02020603050405020304" pitchFamily="18" charset="0"/>
                <a:sym typeface="+mn-ea"/>
              </a:rPr>
              <a:t>属性关系是指事物和其属性之间的关系</a:t>
            </a:r>
            <a:r>
              <a:rPr lang="zh-CN" altLang="en-US" b="1" noProof="0" dirty="0">
                <a:ln>
                  <a:noFill/>
                </a:ln>
                <a:effectLst/>
                <a:uLnTx/>
                <a:uFillTx/>
                <a:latin typeface="Times New Roman" panose="02020603050405020304" pitchFamily="18" charset="0"/>
                <a:sym typeface="+mn-ea"/>
              </a:rPr>
              <a:t>）</a:t>
            </a:r>
            <a:endParaRPr lang="zh-CN" altLang="en-US" b="1" noProof="0" dirty="0">
              <a:ln>
                <a:noFill/>
              </a:ln>
              <a:effectLst/>
              <a:uLnTx/>
              <a:uFillTx/>
              <a:latin typeface="Times New Roman" panose="02020603050405020304" pitchFamily="18" charset="0"/>
              <a:sym typeface="+mn-ea"/>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    </a:t>
            </a:r>
            <a:r>
              <a:rPr lang="en-US" altLang="zh-CN" b="1" noProof="0" dirty="0">
                <a:ln>
                  <a:noFill/>
                </a:ln>
                <a:effectLst/>
                <a:uLnTx/>
                <a:uFillTx/>
                <a:latin typeface="Times New Roman" panose="02020603050405020304" pitchFamily="18" charset="0"/>
                <a:sym typeface="+mn-ea"/>
              </a:rPr>
              <a:t>Have  —</a:t>
            </a:r>
            <a:r>
              <a:rPr lang="zh-CN" altLang="en-US" b="1" noProof="0" dirty="0">
                <a:ln>
                  <a:noFill/>
                </a:ln>
                <a:effectLst/>
                <a:uLnTx/>
                <a:uFillTx/>
                <a:latin typeface="Times New Roman" panose="02020603050405020304" pitchFamily="18" charset="0"/>
                <a:sym typeface="+mn-ea"/>
              </a:rPr>
              <a:t>表示一个节点具有另一个节点所描述的属性</a:t>
            </a:r>
            <a:endParaRPr kumimoji="0" lang="en-US" altLang="zh-CN"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    Can —</a:t>
            </a:r>
            <a:r>
              <a:rPr lang="zh-CN" altLang="en-US" b="1" noProof="0" dirty="0">
                <a:ln>
                  <a:noFill/>
                </a:ln>
                <a:effectLst/>
                <a:uLnTx/>
                <a:uFillTx/>
                <a:latin typeface="Times New Roman" panose="02020603050405020304" pitchFamily="18" charset="0"/>
                <a:sym typeface="+mn-ea"/>
              </a:rPr>
              <a:t>表示一个节点能做另一个节点的事情</a:t>
            </a:r>
            <a:endParaRPr lang="zh-CN" altLang="en-US"/>
          </a:p>
        </p:txBody>
      </p:sp>
      <p:pic>
        <p:nvPicPr>
          <p:cNvPr id="36" name="图片 35"/>
          <p:cNvPicPr>
            <a:picLocks noChangeAspect="1"/>
          </p:cNvPicPr>
          <p:nvPr/>
        </p:nvPicPr>
        <p:blipFill>
          <a:blip r:embed="rId3"/>
          <a:stretch>
            <a:fillRect/>
          </a:stretch>
        </p:blipFill>
        <p:spPr>
          <a:xfrm>
            <a:off x="6618605" y="4079240"/>
            <a:ext cx="5008245" cy="1279525"/>
          </a:xfrm>
          <a:prstGeom prst="rect">
            <a:avLst/>
          </a:prstGeom>
        </p:spPr>
      </p:pic>
      <p:sp>
        <p:nvSpPr>
          <p:cNvPr id="37" name="文本框 36"/>
          <p:cNvSpPr txBox="1"/>
          <p:nvPr/>
        </p:nvSpPr>
        <p:spPr>
          <a:xfrm>
            <a:off x="647700" y="5559425"/>
            <a:ext cx="8780780" cy="1014730"/>
          </a:xfrm>
          <a:prstGeom prst="rect">
            <a:avLst/>
          </a:prstGeom>
          <a:noFill/>
        </p:spPr>
        <p:txBody>
          <a:bodyPr wrap="square" rtlCol="0">
            <a:noAutofit/>
          </a:bodyPr>
          <a:p>
            <a:r>
              <a:rPr lang="en-US" altLang="zh-CN" b="1" noProof="0" dirty="0">
                <a:ln>
                  <a:noFill/>
                </a:ln>
                <a:effectLst/>
                <a:uLnTx/>
                <a:uFillTx/>
                <a:latin typeface="Times New Roman" panose="02020603050405020304" pitchFamily="18" charset="0"/>
                <a:sym typeface="+mn-ea"/>
              </a:rPr>
              <a:t>4. </a:t>
            </a:r>
            <a:r>
              <a:rPr lang="zh-CN" altLang="en-US" b="1" noProof="0" dirty="0">
                <a:ln>
                  <a:noFill/>
                </a:ln>
                <a:effectLst/>
                <a:uLnTx/>
                <a:uFillTx/>
                <a:latin typeface="Times New Roman" panose="02020603050405020304" pitchFamily="18" charset="0"/>
                <a:sym typeface="+mn-ea"/>
              </a:rPr>
              <a:t>时间关系 </a:t>
            </a:r>
            <a:r>
              <a:rPr lang="zh-CN" altLang="en-US" b="1" noProof="0" dirty="0">
                <a:ln>
                  <a:noFill/>
                </a:ln>
                <a:effectLst/>
                <a:uLnTx/>
                <a:uFillTx/>
                <a:latin typeface="Times New Roman" panose="02020603050405020304" pitchFamily="18" charset="0"/>
                <a:sym typeface="+mn-ea"/>
              </a:rPr>
              <a:t> （</a:t>
            </a:r>
            <a:r>
              <a:rPr lang="zh-CN" altLang="en-US" b="1" noProof="0" dirty="0">
                <a:ln>
                  <a:noFill/>
                </a:ln>
                <a:effectLst/>
                <a:uLnTx/>
                <a:uFillTx/>
                <a:latin typeface="Times New Roman" panose="02020603050405020304" pitchFamily="18" charset="0"/>
                <a:sym typeface="+mn-ea"/>
              </a:rPr>
              <a:t>不同事件在其发生时间方面的先后关系，节点间不具备属性继承性</a:t>
            </a:r>
            <a:r>
              <a:rPr lang="zh-CN" altLang="en-US" b="1" noProof="0" dirty="0">
                <a:ln>
                  <a:noFill/>
                </a:ln>
                <a:effectLst/>
                <a:uLnTx/>
                <a:uFillTx/>
                <a:latin typeface="Times New Roman" panose="02020603050405020304" pitchFamily="18" charset="0"/>
                <a:sym typeface="+mn-ea"/>
              </a:rPr>
              <a:t>）</a:t>
            </a:r>
            <a:endParaRPr lang="zh-CN" altLang="en-US" b="1" noProof="0" dirty="0">
              <a:ln>
                <a:noFill/>
              </a:ln>
              <a:effectLst/>
              <a:uLnTx/>
              <a:uFillTx/>
              <a:latin typeface="Times New Roman" panose="02020603050405020304" pitchFamily="18" charset="0"/>
              <a:sym typeface="+mn-ea"/>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    </a:t>
            </a:r>
            <a:r>
              <a:rPr lang="en-US" altLang="zh-CN" b="1" noProof="0" dirty="0">
                <a:ln>
                  <a:noFill/>
                </a:ln>
                <a:effectLst/>
                <a:uLnTx/>
                <a:uFillTx/>
                <a:latin typeface="Times New Roman" panose="02020603050405020304" pitchFamily="18" charset="0"/>
                <a:sym typeface="+mn-ea"/>
              </a:rPr>
              <a:t>Before —</a:t>
            </a:r>
            <a:r>
              <a:rPr lang="zh-CN" altLang="en-US" b="1" noProof="0" dirty="0">
                <a:ln>
                  <a:noFill/>
                </a:ln>
                <a:effectLst/>
                <a:uLnTx/>
                <a:uFillTx/>
                <a:latin typeface="Times New Roman" panose="02020603050405020304" pitchFamily="18" charset="0"/>
                <a:sym typeface="+mn-ea"/>
              </a:rPr>
              <a:t>表示一个事件在另一个事件之前发生</a:t>
            </a:r>
            <a:endParaRPr kumimoji="0" lang="en-US" altLang="zh-CN"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    After —</a:t>
            </a:r>
            <a:r>
              <a:rPr lang="zh-CN" altLang="en-US" b="1" noProof="0" dirty="0">
                <a:ln>
                  <a:noFill/>
                </a:ln>
                <a:effectLst/>
                <a:uLnTx/>
                <a:uFillTx/>
                <a:latin typeface="Times New Roman" panose="02020603050405020304" pitchFamily="18" charset="0"/>
                <a:sym typeface="+mn-ea"/>
              </a:rPr>
              <a:t>表示一个事件在另一个事件之后发生</a:t>
            </a:r>
            <a:endParaRPr lang="zh-CN" altLang="en-US"/>
          </a:p>
        </p:txBody>
      </p:sp>
      <p:pic>
        <p:nvPicPr>
          <p:cNvPr id="38" name="图片 37"/>
          <p:cNvPicPr>
            <a:picLocks noChangeAspect="1"/>
          </p:cNvPicPr>
          <p:nvPr/>
        </p:nvPicPr>
        <p:blipFill>
          <a:blip r:embed="rId4"/>
          <a:stretch>
            <a:fillRect/>
          </a:stretch>
        </p:blipFill>
        <p:spPr>
          <a:xfrm>
            <a:off x="9028430" y="5506085"/>
            <a:ext cx="2805430" cy="1326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8" grpId="0"/>
      <p:bldP spid="28" grpId="1"/>
      <p:bldP spid="31" grpId="0"/>
      <p:bldP spid="31" grpId="1"/>
      <p:bldP spid="37" grpId="0"/>
      <p:bldP spid="37"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rcRect t="46093" r="-2838"/>
          <a:stretch>
            <a:fillRect/>
          </a:stretch>
        </p:blipFill>
        <p:spPr>
          <a:xfrm>
            <a:off x="6361430" y="6064250"/>
            <a:ext cx="4302125" cy="823595"/>
          </a:xfrm>
          <a:prstGeom prst="rect">
            <a:avLst/>
          </a:prstGeom>
        </p:spPr>
      </p:pic>
      <p:pic>
        <p:nvPicPr>
          <p:cNvPr id="5" name="图片 4"/>
          <p:cNvPicPr>
            <a:picLocks noChangeAspect="1"/>
          </p:cNvPicPr>
          <p:nvPr/>
        </p:nvPicPr>
        <p:blipFill>
          <a:blip r:embed="rId2"/>
          <a:stretch>
            <a:fillRect/>
          </a:stretch>
        </p:blipFill>
        <p:spPr>
          <a:xfrm>
            <a:off x="7058025" y="3429000"/>
            <a:ext cx="4419600" cy="1211580"/>
          </a:xfrm>
          <a:prstGeom prst="rect">
            <a:avLst/>
          </a:prstGeom>
        </p:spPr>
      </p:pic>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2.3 </a:t>
            </a:r>
            <a:r>
              <a:rPr lang="zh-CN" altLang="en-US">
                <a:latin typeface="金山云技术体" charset="-122"/>
                <a:ea typeface="金山云技术体" charset="-122"/>
                <a:cs typeface="金山云技术体" charset="-122"/>
                <a:sym typeface="+mn-ea"/>
              </a:rPr>
              <a:t>语义网络——基本</a:t>
            </a:r>
            <a:r>
              <a:rPr lang="zh-CN" altLang="en-US">
                <a:latin typeface="金山云技术体" charset="-122"/>
                <a:ea typeface="金山云技术体" charset="-122"/>
                <a:cs typeface="金山云技术体" charset="-122"/>
                <a:sym typeface="+mn-ea"/>
              </a:rPr>
              <a:t>语义</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647700" y="1301115"/>
            <a:ext cx="7514590" cy="2818130"/>
          </a:xfrm>
          <a:prstGeom prst="rect">
            <a:avLst/>
          </a:prstGeom>
          <a:noFill/>
        </p:spPr>
        <p:txBody>
          <a:bodyPr wrap="square" rtlCol="0">
            <a:noAutofit/>
          </a:bodyPr>
          <a:p>
            <a:r>
              <a:rPr lang="en-US" altLang="zh-CN" b="1" noProof="0" dirty="0">
                <a:ln>
                  <a:noFill/>
                </a:ln>
                <a:effectLst/>
                <a:uLnTx/>
                <a:uFillTx/>
                <a:latin typeface="Times New Roman" panose="02020603050405020304" pitchFamily="18" charset="0"/>
                <a:sym typeface="+mn-ea"/>
              </a:rPr>
              <a:t>5.</a:t>
            </a:r>
            <a:r>
              <a:rPr lang="zh-CN" altLang="en-US" b="1" noProof="0" dirty="0">
                <a:ln>
                  <a:noFill/>
                </a:ln>
                <a:effectLst/>
                <a:uLnTx/>
                <a:uFillTx/>
                <a:latin typeface="Times New Roman" panose="02020603050405020304" pitchFamily="18" charset="0"/>
                <a:sym typeface="+mn-ea"/>
              </a:rPr>
              <a:t>位置关系 </a:t>
            </a:r>
            <a:r>
              <a:rPr lang="zh-CN" altLang="en-US" b="1" noProof="0" dirty="0">
                <a:ln>
                  <a:noFill/>
                </a:ln>
                <a:effectLst/>
                <a:uLnTx/>
                <a:uFillTx/>
                <a:latin typeface="Times New Roman" panose="02020603050405020304" pitchFamily="18" charset="0"/>
                <a:sym typeface="+mn-ea"/>
              </a:rPr>
              <a:t>（继承</a:t>
            </a:r>
            <a:r>
              <a:rPr lang="zh-CN" altLang="en-US" b="1" noProof="0" dirty="0">
                <a:ln>
                  <a:noFill/>
                </a:ln>
                <a:effectLst/>
                <a:uLnTx/>
                <a:uFillTx/>
                <a:latin typeface="Times New Roman" panose="02020603050405020304" pitchFamily="18" charset="0"/>
                <a:sym typeface="+mn-ea"/>
              </a:rPr>
              <a:t>性）</a:t>
            </a:r>
            <a:endParaRPr lang="zh-CN" altLang="en-US" b="1" noProof="0" dirty="0">
              <a:ln>
                <a:noFill/>
              </a:ln>
              <a:effectLst/>
              <a:uLnTx/>
              <a:uFillTx/>
              <a:latin typeface="Times New Roman" panose="02020603050405020304" pitchFamily="18" charset="0"/>
              <a:sym typeface="+mn-ea"/>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Located-on —</a:t>
            </a:r>
            <a:r>
              <a:rPr lang="zh-CN" altLang="en-US" b="1" noProof="0" dirty="0">
                <a:ln>
                  <a:noFill/>
                </a:ln>
                <a:effectLst/>
                <a:uLnTx/>
                <a:uFillTx/>
                <a:latin typeface="Times New Roman" panose="02020603050405020304" pitchFamily="18" charset="0"/>
                <a:sym typeface="+mn-ea"/>
              </a:rPr>
              <a:t>表示某一事物在另一事物之上</a:t>
            </a:r>
            <a:endParaRPr kumimoji="0" lang="en-US" altLang="zh-CN"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Located-at —</a:t>
            </a:r>
            <a:r>
              <a:rPr lang="zh-CN" altLang="en-US" b="1" noProof="0" dirty="0">
                <a:ln>
                  <a:noFill/>
                </a:ln>
                <a:effectLst/>
                <a:uLnTx/>
                <a:uFillTx/>
                <a:latin typeface="Times New Roman" panose="02020603050405020304" pitchFamily="18" charset="0"/>
                <a:sym typeface="+mn-ea"/>
              </a:rPr>
              <a:t>表示某一事物在某一位置</a:t>
            </a:r>
            <a:endParaRPr kumimoji="0" lang="en-US" altLang="zh-CN"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Located-under —</a:t>
            </a:r>
            <a:r>
              <a:rPr lang="zh-CN" altLang="en-US" b="1" noProof="0" dirty="0">
                <a:ln>
                  <a:noFill/>
                </a:ln>
                <a:effectLst/>
                <a:uLnTx/>
                <a:uFillTx/>
                <a:latin typeface="Times New Roman" panose="02020603050405020304" pitchFamily="18" charset="0"/>
                <a:sym typeface="+mn-ea"/>
              </a:rPr>
              <a:t>表示某一事物在另一事物之下</a:t>
            </a:r>
            <a:endParaRPr kumimoji="0" lang="en-US" altLang="zh-CN"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Located-inside —</a:t>
            </a:r>
            <a:r>
              <a:rPr lang="zh-CN" altLang="en-US" b="1" noProof="0" dirty="0">
                <a:ln>
                  <a:noFill/>
                </a:ln>
                <a:effectLst/>
                <a:uLnTx/>
                <a:uFillTx/>
                <a:latin typeface="Times New Roman" panose="02020603050405020304" pitchFamily="18" charset="0"/>
                <a:sym typeface="+mn-ea"/>
              </a:rPr>
              <a:t>表示某一事物在另一事物之中</a:t>
            </a:r>
            <a:endParaRPr kumimoji="0" lang="en-US" altLang="zh-CN"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Located-outside —</a:t>
            </a:r>
            <a:r>
              <a:rPr lang="zh-CN" altLang="en-US" b="1" noProof="0" dirty="0">
                <a:ln>
                  <a:noFill/>
                </a:ln>
                <a:effectLst/>
                <a:uLnTx/>
                <a:uFillTx/>
                <a:latin typeface="Times New Roman" panose="02020603050405020304" pitchFamily="18" charset="0"/>
                <a:sym typeface="+mn-ea"/>
              </a:rPr>
              <a:t>表示某一事物在另一事物之外</a:t>
            </a:r>
            <a:endParaRPr lang="zh-CN" altLang="en-US"/>
          </a:p>
        </p:txBody>
      </p:sp>
      <p:sp>
        <p:nvSpPr>
          <p:cNvPr id="31" name="文本框 30"/>
          <p:cNvSpPr txBox="1"/>
          <p:nvPr/>
        </p:nvSpPr>
        <p:spPr>
          <a:xfrm>
            <a:off x="647700" y="3948430"/>
            <a:ext cx="6942455" cy="1411605"/>
          </a:xfrm>
          <a:prstGeom prst="rect">
            <a:avLst/>
          </a:prstGeom>
          <a:noFill/>
        </p:spPr>
        <p:txBody>
          <a:bodyPr wrap="square" rtlCol="0">
            <a:noAutofit/>
          </a:bodyPr>
          <a:p>
            <a:r>
              <a:rPr lang="en-US" altLang="zh-CN" b="1" noProof="0" dirty="0">
                <a:ln>
                  <a:noFill/>
                </a:ln>
                <a:effectLst/>
                <a:uLnTx/>
                <a:uFillTx/>
                <a:latin typeface="Times New Roman" panose="02020603050405020304" pitchFamily="18" charset="0"/>
                <a:sym typeface="+mn-ea"/>
              </a:rPr>
              <a:t>6 </a:t>
            </a:r>
            <a:r>
              <a:rPr lang="zh-CN" altLang="en-US" b="1" noProof="0" dirty="0">
                <a:ln>
                  <a:noFill/>
                </a:ln>
                <a:effectLst/>
                <a:uLnTx/>
                <a:uFillTx/>
                <a:latin typeface="Times New Roman" panose="02020603050405020304" pitchFamily="18" charset="0"/>
                <a:sym typeface="+mn-ea"/>
              </a:rPr>
              <a:t>相近关系 </a:t>
            </a:r>
            <a:r>
              <a:rPr lang="zh-CN" altLang="en-US" b="1" noProof="0" dirty="0">
                <a:ln>
                  <a:noFill/>
                </a:ln>
                <a:effectLst/>
                <a:uLnTx/>
                <a:uFillTx/>
                <a:latin typeface="Times New Roman" panose="02020603050405020304" pitchFamily="18" charset="0"/>
                <a:sym typeface="+mn-ea"/>
              </a:rPr>
              <a:t> （</a:t>
            </a:r>
            <a:r>
              <a:rPr lang="zh-CN" altLang="en-US" b="1" noProof="0" dirty="0">
                <a:ln>
                  <a:noFill/>
                </a:ln>
                <a:effectLst/>
                <a:uLnTx/>
                <a:uFillTx/>
                <a:latin typeface="Times New Roman" panose="02020603050405020304" pitchFamily="18" charset="0"/>
                <a:sym typeface="+mn-ea"/>
              </a:rPr>
              <a:t>指不同事物在形状、内容等方面相似和接近</a:t>
            </a:r>
            <a:r>
              <a:rPr lang="zh-CN" altLang="en-US" b="1" noProof="0" dirty="0">
                <a:ln>
                  <a:noFill/>
                </a:ln>
                <a:effectLst/>
                <a:uLnTx/>
                <a:uFillTx/>
                <a:latin typeface="Times New Roman" panose="02020603050405020304" pitchFamily="18" charset="0"/>
                <a:sym typeface="+mn-ea"/>
              </a:rPr>
              <a:t>）</a:t>
            </a:r>
            <a:endParaRPr lang="zh-CN" altLang="en-US" b="1" noProof="0" dirty="0">
              <a:ln>
                <a:noFill/>
              </a:ln>
              <a:effectLst/>
              <a:uLnTx/>
              <a:uFillTx/>
              <a:latin typeface="Times New Roman" panose="02020603050405020304" pitchFamily="18" charset="0"/>
              <a:sym typeface="+mn-ea"/>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Similar-to  —</a:t>
            </a:r>
            <a:r>
              <a:rPr lang="zh-CN" altLang="en-US" b="1" noProof="0" dirty="0">
                <a:ln>
                  <a:noFill/>
                </a:ln>
                <a:effectLst/>
                <a:uLnTx/>
                <a:uFillTx/>
                <a:latin typeface="Times New Roman" panose="02020603050405020304" pitchFamily="18" charset="0"/>
                <a:sym typeface="+mn-ea"/>
              </a:rPr>
              <a:t>表示某一事物与另一事物相似</a:t>
            </a:r>
            <a:endParaRPr kumimoji="0" lang="en-US" altLang="zh-CN"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Near-to —</a:t>
            </a:r>
            <a:r>
              <a:rPr lang="zh-CN" altLang="en-US" b="1" noProof="0" dirty="0">
                <a:ln>
                  <a:noFill/>
                </a:ln>
                <a:effectLst/>
                <a:uLnTx/>
                <a:uFillTx/>
                <a:latin typeface="Times New Roman" panose="02020603050405020304" pitchFamily="18" charset="0"/>
                <a:sym typeface="+mn-ea"/>
              </a:rPr>
              <a:t>表示某一事物与另一事物接近</a:t>
            </a:r>
            <a:endParaRPr lang="zh-CN" altLang="en-US"/>
          </a:p>
        </p:txBody>
      </p:sp>
      <p:sp>
        <p:nvSpPr>
          <p:cNvPr id="37" name="文本框 36"/>
          <p:cNvSpPr txBox="1"/>
          <p:nvPr/>
        </p:nvSpPr>
        <p:spPr>
          <a:xfrm>
            <a:off x="647700" y="5201920"/>
            <a:ext cx="8780780" cy="1014730"/>
          </a:xfrm>
          <a:prstGeom prst="rect">
            <a:avLst/>
          </a:prstGeom>
          <a:noFill/>
        </p:spPr>
        <p:txBody>
          <a:bodyPr wrap="square" rtlCol="0">
            <a:noAutofit/>
          </a:bodyPr>
          <a:p>
            <a:r>
              <a:rPr lang="en-US" altLang="zh-CN" b="1" noProof="0" dirty="0">
                <a:ln>
                  <a:noFill/>
                </a:ln>
                <a:effectLst/>
                <a:uLnTx/>
                <a:uFillTx/>
                <a:latin typeface="Times New Roman" panose="02020603050405020304" pitchFamily="18" charset="0"/>
                <a:sym typeface="+mn-ea"/>
              </a:rPr>
              <a:t>7. </a:t>
            </a:r>
            <a:r>
              <a:rPr lang="zh-CN" altLang="en-US" b="1" dirty="0">
                <a:latin typeface="Times New Roman" panose="02020603050405020304" pitchFamily="18" charset="0"/>
                <a:sym typeface="+mn-ea"/>
              </a:rPr>
              <a:t>因果关系</a:t>
            </a:r>
            <a:r>
              <a:rPr lang="zh-CN" altLang="en-US" b="1" noProof="0" dirty="0">
                <a:ln>
                  <a:noFill/>
                </a:ln>
                <a:effectLst/>
                <a:uLnTx/>
                <a:uFillTx/>
                <a:latin typeface="Times New Roman" panose="02020603050405020304" pitchFamily="18" charset="0"/>
                <a:sym typeface="+mn-ea"/>
              </a:rPr>
              <a:t> （</a:t>
            </a:r>
            <a:r>
              <a:rPr lang="zh-CN" altLang="en-US" b="1" noProof="0" dirty="0">
                <a:ln>
                  <a:noFill/>
                </a:ln>
                <a:effectLst/>
                <a:uLnTx/>
                <a:uFillTx/>
                <a:latin typeface="Times New Roman" panose="02020603050405020304" pitchFamily="18" charset="0"/>
                <a:sym typeface="+mn-ea"/>
              </a:rPr>
              <a:t>不同事件在其发生时间方面的先后关系，节点间不具备属性继承性</a:t>
            </a:r>
            <a:r>
              <a:rPr lang="zh-CN" altLang="en-US" b="1" noProof="0" dirty="0">
                <a:ln>
                  <a:noFill/>
                </a:ln>
                <a:effectLst/>
                <a:uLnTx/>
                <a:uFillTx/>
                <a:latin typeface="Times New Roman" panose="02020603050405020304" pitchFamily="18" charset="0"/>
                <a:sym typeface="+mn-ea"/>
              </a:rPr>
              <a:t>）</a:t>
            </a:r>
            <a:endParaRPr lang="zh-CN" altLang="en-US" b="1" noProof="0" dirty="0">
              <a:ln>
                <a:noFill/>
              </a:ln>
              <a:effectLst/>
              <a:uLnTx/>
              <a:uFillTx/>
              <a:latin typeface="Times New Roman" panose="02020603050405020304" pitchFamily="18" charset="0"/>
              <a:sym typeface="+mn-ea"/>
            </a:endParaRPr>
          </a:p>
          <a:p>
            <a:pPr marL="381000" marR="0" lvl="0" indent="-3810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r>
              <a:rPr lang="en-US" altLang="zh-CN" b="1" noProof="0" dirty="0">
                <a:ln>
                  <a:noFill/>
                </a:ln>
                <a:effectLst/>
                <a:uLnTx/>
                <a:uFillTx/>
                <a:latin typeface="Times New Roman" panose="02020603050405020304" pitchFamily="18" charset="0"/>
                <a:sym typeface="+mn-ea"/>
              </a:rPr>
              <a:t>   </a:t>
            </a:r>
            <a:r>
              <a:rPr lang="en-US" altLang="zh-CN" b="1" dirty="0">
                <a:latin typeface="Times New Roman" panose="02020603050405020304" pitchFamily="18" charset="0"/>
                <a:sym typeface="+mn-ea"/>
              </a:rPr>
              <a:t>If-then</a:t>
            </a:r>
            <a:r>
              <a:rPr lang="zh-CN" altLang="en-US" b="1" dirty="0">
                <a:latin typeface="Times New Roman" panose="02020603050405020304" pitchFamily="18" charset="0"/>
                <a:sym typeface="+mn-ea"/>
              </a:rPr>
              <a:t>联系表示两个节点之间的因果关系，其含义是“如果</a:t>
            </a:r>
            <a:r>
              <a:rPr lang="en-US" altLang="zh-CN" b="1" dirty="0">
                <a:latin typeface="Times New Roman" panose="02020603050405020304" pitchFamily="18" charset="0"/>
                <a:sym typeface="+mn-ea"/>
              </a:rPr>
              <a:t>…</a:t>
            </a:r>
            <a:r>
              <a:rPr lang="zh-CN" altLang="en-US" b="1" dirty="0">
                <a:latin typeface="Times New Roman" panose="02020603050405020304" pitchFamily="18" charset="0"/>
                <a:sym typeface="+mn-ea"/>
              </a:rPr>
              <a:t>那么</a:t>
            </a:r>
            <a:r>
              <a:rPr lang="en-US" altLang="zh-CN" b="1" dirty="0">
                <a:latin typeface="Times New Roman" panose="02020603050405020304" pitchFamily="18" charset="0"/>
                <a:sym typeface="+mn-ea"/>
              </a:rPr>
              <a:t>…</a:t>
            </a:r>
            <a:endParaRPr lang="zh-CN" altLang="en-US"/>
          </a:p>
        </p:txBody>
      </p:sp>
      <p:pic>
        <p:nvPicPr>
          <p:cNvPr id="4" name="图片 3"/>
          <p:cNvPicPr>
            <a:picLocks noChangeAspect="1"/>
          </p:cNvPicPr>
          <p:nvPr/>
        </p:nvPicPr>
        <p:blipFill>
          <a:blip r:embed="rId3"/>
          <a:stretch>
            <a:fillRect/>
          </a:stretch>
        </p:blipFill>
        <p:spPr>
          <a:xfrm>
            <a:off x="7175500" y="924560"/>
            <a:ext cx="4302125" cy="2319655"/>
          </a:xfrm>
          <a:prstGeom prst="rect">
            <a:avLst/>
          </a:prstGeom>
        </p:spPr>
      </p:pic>
      <p:pic>
        <p:nvPicPr>
          <p:cNvPr id="7" name="图片 6"/>
          <p:cNvPicPr>
            <a:picLocks noChangeAspect="1"/>
          </p:cNvPicPr>
          <p:nvPr/>
        </p:nvPicPr>
        <p:blipFill>
          <a:blip r:embed="rId1"/>
          <a:srcRect b="49418"/>
          <a:stretch>
            <a:fillRect/>
          </a:stretch>
        </p:blipFill>
        <p:spPr>
          <a:xfrm>
            <a:off x="1799590" y="5931535"/>
            <a:ext cx="4183380" cy="772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1" grpId="0"/>
      <p:bldP spid="31" grpId="1"/>
      <p:bldP spid="37" grpId="0"/>
      <p:bldP spid="37"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2.3 </a:t>
            </a:r>
            <a:r>
              <a:rPr lang="zh-CN" altLang="en-US">
                <a:latin typeface="金山云技术体" charset="-122"/>
                <a:ea typeface="金山云技术体" charset="-122"/>
                <a:cs typeface="金山云技术体" charset="-122"/>
                <a:sym typeface="+mn-ea"/>
              </a:rPr>
              <a:t>语义网络——基本</a:t>
            </a:r>
            <a:r>
              <a:rPr lang="zh-CN" altLang="en-US">
                <a:latin typeface="金山云技术体" charset="-122"/>
                <a:ea typeface="金山云技术体" charset="-122"/>
                <a:cs typeface="金山云技术体" charset="-122"/>
                <a:sym typeface="+mn-ea"/>
              </a:rPr>
              <a:t>语义</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647700" y="1301115"/>
            <a:ext cx="7514590" cy="768985"/>
          </a:xfrm>
          <a:prstGeom prst="rect">
            <a:avLst/>
          </a:prstGeom>
          <a:noFill/>
        </p:spPr>
        <p:txBody>
          <a:bodyPr wrap="square" rtlCol="0">
            <a:noAutofit/>
          </a:bodyPr>
          <a:p>
            <a:pPr>
              <a:lnSpc>
                <a:spcPct val="150000"/>
              </a:lnSpc>
            </a:pPr>
            <a:r>
              <a:rPr lang="en-US" altLang="zh-CN" b="1" noProof="0" dirty="0">
                <a:ln>
                  <a:noFill/>
                </a:ln>
                <a:effectLst/>
                <a:uLnTx/>
                <a:uFillTx/>
                <a:latin typeface="Times New Roman" panose="02020603050405020304" pitchFamily="18" charset="0"/>
                <a:sym typeface="+mn-ea"/>
              </a:rPr>
              <a:t>8.</a:t>
            </a:r>
            <a:r>
              <a:rPr lang="en-US" altLang="zh-CN" b="1" dirty="0">
                <a:latin typeface="Times New Roman" panose="02020603050405020304" pitchFamily="18" charset="0"/>
                <a:sym typeface="+mn-ea"/>
              </a:rPr>
              <a:t> </a:t>
            </a:r>
            <a:r>
              <a:rPr lang="zh-CN" altLang="en-US" b="1" dirty="0">
                <a:latin typeface="Times New Roman" panose="02020603050405020304" pitchFamily="18" charset="0"/>
                <a:sym typeface="+mn-ea"/>
              </a:rPr>
              <a:t>组成关</a:t>
            </a:r>
            <a:r>
              <a:rPr lang="zh-CN" altLang="en-US" b="1" noProof="0" dirty="0">
                <a:ln>
                  <a:noFill/>
                </a:ln>
                <a:effectLst/>
                <a:uLnTx/>
                <a:uFillTx/>
                <a:latin typeface="Times New Roman" panose="02020603050405020304" pitchFamily="18" charset="0"/>
                <a:sym typeface="+mn-ea"/>
              </a:rPr>
              <a:t>系 </a:t>
            </a:r>
            <a:r>
              <a:rPr lang="zh-CN" altLang="en-US" b="1" noProof="0" dirty="0">
                <a:ln>
                  <a:noFill/>
                </a:ln>
                <a:effectLst/>
                <a:uLnTx/>
                <a:uFillTx/>
                <a:latin typeface="Times New Roman" panose="02020603050405020304" pitchFamily="18" charset="0"/>
                <a:sym typeface="+mn-ea"/>
              </a:rPr>
              <a:t>（继承性）</a:t>
            </a:r>
            <a:endParaRPr lang="zh-CN" altLang="en-US" b="1" noProof="0" dirty="0">
              <a:ln>
                <a:noFill/>
              </a:ln>
              <a:effectLst/>
              <a:uLnTx/>
              <a:uFillTx/>
              <a:latin typeface="Times New Roman" panose="02020603050405020304" pitchFamily="18" charset="0"/>
              <a:sym typeface="+mn-ea"/>
            </a:endParaRPr>
          </a:p>
          <a:p>
            <a:pPr>
              <a:lnSpc>
                <a:spcPct val="150000"/>
              </a:lnSpc>
            </a:pPr>
            <a:r>
              <a:rPr lang="zh-CN" altLang="en-US" b="1" dirty="0">
                <a:latin typeface="Times New Roman" panose="02020603050405020304" pitchFamily="18" charset="0"/>
                <a:sym typeface="+mn-ea"/>
              </a:rPr>
              <a:t>用于表示某一事物由其他一些事物构成，通常用</a:t>
            </a:r>
            <a:r>
              <a:rPr lang="en-US" altLang="zh-CN" b="1" dirty="0">
                <a:latin typeface="Times New Roman" panose="02020603050405020304" pitchFamily="18" charset="0"/>
                <a:sym typeface="+mn-ea"/>
              </a:rPr>
              <a:t>Composed-of</a:t>
            </a:r>
            <a:r>
              <a:rPr lang="zh-CN" altLang="en-US" b="1" dirty="0">
                <a:latin typeface="Times New Roman" panose="02020603050405020304" pitchFamily="18" charset="0"/>
                <a:sym typeface="+mn-ea"/>
              </a:rPr>
              <a:t>联系表示</a:t>
            </a:r>
            <a:endParaRPr lang="zh-CN" altLang="en-US" b="1" noProof="0" dirty="0">
              <a:ln>
                <a:noFill/>
              </a:ln>
              <a:effectLst/>
              <a:uLnTx/>
              <a:uFillTx/>
              <a:latin typeface="Times New Roman" panose="02020603050405020304" pitchFamily="18" charset="0"/>
              <a:sym typeface="+mn-ea"/>
            </a:endParaRPr>
          </a:p>
          <a:p>
            <a:pPr>
              <a:lnSpc>
                <a:spcPct val="150000"/>
              </a:lnSpc>
            </a:pPr>
            <a:endParaRPr lang="zh-CN" altLang="en-US"/>
          </a:p>
        </p:txBody>
      </p:sp>
      <p:pic>
        <p:nvPicPr>
          <p:cNvPr id="11" name="图片 10"/>
          <p:cNvPicPr>
            <a:picLocks noChangeAspect="1"/>
          </p:cNvPicPr>
          <p:nvPr/>
        </p:nvPicPr>
        <p:blipFill>
          <a:blip r:embed="rId1"/>
          <a:stretch>
            <a:fillRect/>
          </a:stretch>
        </p:blipFill>
        <p:spPr>
          <a:xfrm>
            <a:off x="647700" y="2239645"/>
            <a:ext cx="4352290" cy="1664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图片 36"/>
          <p:cNvPicPr>
            <a:picLocks noChangeAspect="1"/>
          </p:cNvPicPr>
          <p:nvPr/>
        </p:nvPicPr>
        <p:blipFill>
          <a:blip r:embed="rId1"/>
          <a:stretch>
            <a:fillRect/>
          </a:stretch>
        </p:blipFill>
        <p:spPr>
          <a:xfrm>
            <a:off x="6628765" y="4137660"/>
            <a:ext cx="4534535" cy="1586230"/>
          </a:xfrm>
          <a:prstGeom prst="rect">
            <a:avLst/>
          </a:prstGeom>
        </p:spPr>
      </p:pic>
      <p:pic>
        <p:nvPicPr>
          <p:cNvPr id="32" name="图片 31"/>
          <p:cNvPicPr>
            <a:picLocks noChangeAspect="1"/>
          </p:cNvPicPr>
          <p:nvPr/>
        </p:nvPicPr>
        <p:blipFill>
          <a:blip r:embed="rId2"/>
          <a:stretch>
            <a:fillRect/>
          </a:stretch>
        </p:blipFill>
        <p:spPr>
          <a:xfrm>
            <a:off x="5538470" y="1737360"/>
            <a:ext cx="6093460" cy="1691640"/>
          </a:xfrm>
          <a:prstGeom prst="rect">
            <a:avLst/>
          </a:prstGeom>
        </p:spPr>
      </p:pic>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2.3 </a:t>
            </a:r>
            <a:r>
              <a:rPr lang="zh-CN" altLang="en-US">
                <a:latin typeface="金山云技术体" charset="-122"/>
                <a:ea typeface="金山云技术体" charset="-122"/>
                <a:cs typeface="金山云技术体" charset="-122"/>
                <a:sym typeface="+mn-ea"/>
              </a:rPr>
              <a:t>语义网络表示</a:t>
            </a:r>
            <a:r>
              <a:rPr lang="zh-CN" altLang="en-US">
                <a:latin typeface="金山云技术体" charset="-122"/>
                <a:ea typeface="金山云技术体" charset="-122"/>
                <a:cs typeface="金山云技术体" charset="-122"/>
                <a:sym typeface="+mn-ea"/>
              </a:rPr>
              <a:t>知识</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647700" y="1301115"/>
            <a:ext cx="6093460" cy="1936115"/>
          </a:xfrm>
          <a:prstGeom prst="rect">
            <a:avLst/>
          </a:prstGeom>
          <a:noFill/>
        </p:spPr>
        <p:txBody>
          <a:bodyPr wrap="square" rtlCol="0">
            <a:noAutofit/>
          </a:bodyPr>
          <a:p>
            <a:pPr>
              <a:lnSpc>
                <a:spcPct val="150000"/>
              </a:lnSpc>
            </a:pPr>
            <a:r>
              <a:rPr b="1" dirty="0">
                <a:latin typeface="Times New Roman" panose="02020603050405020304" pitchFamily="18" charset="0"/>
                <a:sym typeface="+mn-ea"/>
              </a:rPr>
              <a:t>1  事实性知识的表示 </a:t>
            </a:r>
            <a:endParaRPr b="1" dirty="0">
              <a:latin typeface="Times New Roman" panose="02020603050405020304" pitchFamily="18" charset="0"/>
              <a:sym typeface="+mn-ea"/>
            </a:endParaRPr>
          </a:p>
          <a:p>
            <a:pPr>
              <a:lnSpc>
                <a:spcPct val="150000"/>
              </a:lnSpc>
            </a:pPr>
            <a:r>
              <a:rPr b="1" dirty="0">
                <a:latin typeface="Times New Roman" panose="02020603050405020304" pitchFamily="18" charset="0"/>
                <a:sym typeface="+mn-ea"/>
              </a:rPr>
              <a:t>    用一个语义网络表示事实“苹果树是一种果树，果树又是树的一种，</a:t>
            </a:r>
            <a:r>
              <a:rPr lang="zh-CN" altLang="en-US" b="1" dirty="0">
                <a:latin typeface="Times New Roman" panose="02020603050405020304" pitchFamily="18" charset="0"/>
                <a:sym typeface="+mn-ea"/>
              </a:rPr>
              <a:t>树有根、有叶，而且树是一种植物”。</a:t>
            </a:r>
            <a:r>
              <a:rPr b="1" dirty="0">
                <a:latin typeface="Times New Roman" panose="02020603050405020304" pitchFamily="18" charset="0"/>
                <a:sym typeface="+mn-ea"/>
              </a:rPr>
              <a:t>有根、有叶，而且树是一种植物”。</a:t>
            </a:r>
            <a:endParaRPr b="1" dirty="0">
              <a:latin typeface="Times New Roman" panose="02020603050405020304" pitchFamily="18" charset="0"/>
              <a:sym typeface="+mn-ea"/>
            </a:endParaRPr>
          </a:p>
        </p:txBody>
      </p:sp>
      <p:sp>
        <p:nvSpPr>
          <p:cNvPr id="33" name="文本框 32"/>
          <p:cNvSpPr txBox="1"/>
          <p:nvPr/>
        </p:nvSpPr>
        <p:spPr>
          <a:xfrm>
            <a:off x="647700" y="3364230"/>
            <a:ext cx="6093460" cy="949325"/>
          </a:xfrm>
          <a:prstGeom prst="rect">
            <a:avLst/>
          </a:prstGeom>
          <a:noFill/>
        </p:spPr>
        <p:txBody>
          <a:bodyPr wrap="square" rtlCol="0">
            <a:noAutofit/>
          </a:bodyPr>
          <a:p>
            <a:pPr>
              <a:lnSpc>
                <a:spcPct val="150000"/>
              </a:lnSpc>
            </a:pPr>
            <a:r>
              <a:rPr b="1" dirty="0">
                <a:latin typeface="Times New Roman" panose="02020603050405020304" pitchFamily="18" charset="0"/>
                <a:sym typeface="+mn-ea"/>
              </a:rPr>
              <a:t>2  情况性知识的表示 </a:t>
            </a:r>
            <a:endParaRPr b="1" dirty="0">
              <a:latin typeface="Times New Roman" panose="02020603050405020304" pitchFamily="18" charset="0"/>
              <a:sym typeface="+mn-ea"/>
            </a:endParaRPr>
          </a:p>
          <a:p>
            <a:pPr>
              <a:lnSpc>
                <a:spcPct val="150000"/>
              </a:lnSpc>
            </a:pPr>
            <a:r>
              <a:rPr b="1" dirty="0">
                <a:latin typeface="Times New Roman" panose="02020603050405020304" pitchFamily="18" charset="0"/>
                <a:sym typeface="+mn-ea"/>
              </a:rPr>
              <a:t>    用一个语义网络表示“请在2006年6月前归还图书”。</a:t>
            </a:r>
            <a:endParaRPr b="1" dirty="0">
              <a:latin typeface="Times New Roman" panose="02020603050405020304" pitchFamily="18" charset="0"/>
              <a:sym typeface="+mn-ea"/>
            </a:endParaRPr>
          </a:p>
          <a:p>
            <a:pPr>
              <a:lnSpc>
                <a:spcPct val="150000"/>
              </a:lnSpc>
            </a:pPr>
            <a:r>
              <a:rPr b="1" dirty="0">
                <a:latin typeface="Times New Roman" panose="02020603050405020304" pitchFamily="18" charset="0"/>
                <a:sym typeface="+mn-ea"/>
              </a:rPr>
              <a:t> </a:t>
            </a:r>
            <a:endParaRPr b="1" dirty="0">
              <a:latin typeface="Times New Roman" panose="02020603050405020304" pitchFamily="18" charset="0"/>
              <a:sym typeface="+mn-ea"/>
            </a:endParaRPr>
          </a:p>
        </p:txBody>
      </p:sp>
      <p:sp>
        <p:nvSpPr>
          <p:cNvPr id="39" name="文本框 38"/>
          <p:cNvSpPr txBox="1"/>
          <p:nvPr/>
        </p:nvSpPr>
        <p:spPr>
          <a:xfrm>
            <a:off x="892175" y="5347335"/>
            <a:ext cx="6093460" cy="949325"/>
          </a:xfrm>
          <a:prstGeom prst="rect">
            <a:avLst/>
          </a:prstGeom>
          <a:noFill/>
        </p:spPr>
        <p:txBody>
          <a:bodyPr wrap="square" rtlCol="0">
            <a:noAutofit/>
          </a:bodyPr>
          <a:p>
            <a:pPr>
              <a:lnSpc>
                <a:spcPct val="150000"/>
              </a:lnSpc>
            </a:pPr>
            <a:r>
              <a:rPr lang="zh-CN" altLang="en-US" b="1" dirty="0">
                <a:latin typeface="Times New Roman" panose="02020603050405020304" pitchFamily="18" charset="0"/>
                <a:sym typeface="+mn-ea"/>
              </a:rPr>
              <a:t>如果该语句没有主语</a:t>
            </a:r>
            <a:r>
              <a:rPr lang="en-US" altLang="zh-CN" b="1" dirty="0">
                <a:latin typeface="Times New Roman" panose="02020603050405020304" pitchFamily="18" charset="0"/>
                <a:sym typeface="+mn-ea"/>
              </a:rPr>
              <a:t>/</a:t>
            </a:r>
            <a:r>
              <a:rPr lang="zh-CN" altLang="en-US" b="1" dirty="0">
                <a:latin typeface="Times New Roman" panose="02020603050405020304" pitchFamily="18" charset="0"/>
                <a:sym typeface="+mn-ea"/>
              </a:rPr>
              <a:t>宾语，且动作表示了一些其他情况，则</a:t>
            </a:r>
            <a:r>
              <a:rPr lang="zh-CN" altLang="en-US" b="1" dirty="0">
                <a:solidFill>
                  <a:srgbClr val="FF0000"/>
                </a:solidFill>
                <a:latin typeface="Times New Roman" panose="02020603050405020304" pitchFamily="18" charset="0"/>
                <a:sym typeface="+mn-ea"/>
              </a:rPr>
              <a:t>需要增加一个情况节点用于指出各种不同的情况。</a:t>
            </a:r>
            <a:endParaRPr lang="zh-CN" altLang="en-US" b="1" dirty="0">
              <a:solidFill>
                <a:srgbClr val="FF0000"/>
              </a:solidFill>
              <a:latin typeface="Times New Roman" panose="02020603050405020304" pitchFamily="18" charset="0"/>
              <a:sym typeface="+mn-ea"/>
            </a:endParaRPr>
          </a:p>
        </p:txBody>
      </p:sp>
      <p:sp>
        <p:nvSpPr>
          <p:cNvPr id="40" name="文本框 39"/>
          <p:cNvSpPr txBox="1"/>
          <p:nvPr/>
        </p:nvSpPr>
        <p:spPr>
          <a:xfrm>
            <a:off x="889635" y="4369435"/>
            <a:ext cx="6096000" cy="922020"/>
          </a:xfrm>
          <a:prstGeom prst="rect">
            <a:avLst/>
          </a:prstGeom>
          <a:noFill/>
        </p:spPr>
        <p:txBody>
          <a:bodyPr wrap="square" rtlCol="0" anchor="t">
            <a:spAutoFit/>
          </a:bodyPr>
          <a:p>
            <a:pPr>
              <a:lnSpc>
                <a:spcPct val="150000"/>
              </a:lnSpc>
            </a:pPr>
            <a:r>
              <a:rPr b="1" dirty="0">
                <a:latin typeface="Times New Roman" panose="02020603050405020304" pitchFamily="18" charset="0"/>
                <a:sym typeface="+mn-ea"/>
              </a:rPr>
              <a:t>涉及一个对象“图书”，表示在2006年6月前“归还”图书这一情况。增加节点“归还”和“情况”。</a:t>
            </a:r>
            <a:endParaRPr lang="zh-CN" altLang="en-US" b="1" dirty="0">
              <a:latin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9" grpId="0"/>
      <p:bldP spid="39" grpId="1"/>
      <p:bldP spid="3" grpId="0"/>
      <p:bldP spid="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 name="图片 43"/>
          <p:cNvPicPr>
            <a:picLocks noChangeAspect="1"/>
          </p:cNvPicPr>
          <p:nvPr/>
        </p:nvPicPr>
        <p:blipFill>
          <a:blip r:embed="rId1"/>
          <a:stretch>
            <a:fillRect/>
          </a:stretch>
        </p:blipFill>
        <p:spPr>
          <a:xfrm>
            <a:off x="6741160" y="3033395"/>
            <a:ext cx="5092700" cy="2870200"/>
          </a:xfrm>
          <a:prstGeom prst="rect">
            <a:avLst/>
          </a:prstGeom>
        </p:spPr>
      </p:pic>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2.3 </a:t>
            </a:r>
            <a:r>
              <a:rPr lang="zh-CN" altLang="en-US">
                <a:latin typeface="金山云技术体" charset="-122"/>
                <a:ea typeface="金山云技术体" charset="-122"/>
                <a:cs typeface="金山云技术体" charset="-122"/>
                <a:sym typeface="+mn-ea"/>
              </a:rPr>
              <a:t>语义网络表示</a:t>
            </a:r>
            <a:r>
              <a:rPr lang="zh-CN" altLang="en-US">
                <a:latin typeface="金山云技术体" charset="-122"/>
                <a:ea typeface="金山云技术体" charset="-122"/>
                <a:cs typeface="金山云技术体" charset="-122"/>
                <a:sym typeface="+mn-ea"/>
              </a:rPr>
              <a:t>知识</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650240" y="1323340"/>
            <a:ext cx="6093460" cy="1936115"/>
          </a:xfrm>
          <a:prstGeom prst="rect">
            <a:avLst/>
          </a:prstGeom>
          <a:noFill/>
        </p:spPr>
        <p:txBody>
          <a:bodyPr wrap="square" rtlCol="0">
            <a:noAutofit/>
          </a:bodyPr>
          <a:p>
            <a:pPr marL="0" lvl="0" indent="0" algn="just" eaLnBrk="1" hangingPunct="1">
              <a:lnSpc>
                <a:spcPct val="150000"/>
              </a:lnSpc>
              <a:buNone/>
            </a:pPr>
            <a:r>
              <a:rPr lang="en-US" altLang="zh-CN" b="1" dirty="0">
                <a:latin typeface="Times New Roman" panose="02020603050405020304" pitchFamily="18" charset="0"/>
                <a:sym typeface="+mn-ea"/>
              </a:rPr>
              <a:t>3  </a:t>
            </a:r>
            <a:r>
              <a:rPr lang="zh-CN" altLang="en-US" b="1" dirty="0">
                <a:latin typeface="Times New Roman" panose="02020603050405020304" pitchFamily="18" charset="0"/>
                <a:sym typeface="+mn-ea"/>
              </a:rPr>
              <a:t>动作性知识的表示 </a:t>
            </a:r>
            <a:endParaRPr lang="en-US" altLang="zh-CN" b="1" dirty="0">
              <a:latin typeface="Times New Roman" panose="02020603050405020304" pitchFamily="18" charset="0"/>
            </a:endParaRPr>
          </a:p>
          <a:p>
            <a:pPr marL="0" lvl="0" indent="0" algn="just" eaLnBrk="1" hangingPunct="1">
              <a:lnSpc>
                <a:spcPct val="150000"/>
              </a:lnSpc>
              <a:buNone/>
            </a:pPr>
            <a:r>
              <a:rPr lang="zh-CN" altLang="en-US" b="1" dirty="0">
                <a:latin typeface="Times New Roman" panose="02020603050405020304" pitchFamily="18" charset="0"/>
                <a:sym typeface="+mn-ea"/>
              </a:rPr>
              <a:t>    有些表示知识的语句，既有发出动作的主体，又有接受动作的客体。</a:t>
            </a:r>
            <a:r>
              <a:rPr lang="zh-CN" altLang="en-US" b="1" dirty="0">
                <a:solidFill>
                  <a:srgbClr val="FF0000"/>
                </a:solidFill>
                <a:latin typeface="Times New Roman" panose="02020603050405020304" pitchFamily="18" charset="0"/>
                <a:sym typeface="+mn-ea"/>
              </a:rPr>
              <a:t>增加一个动作节点用于指出动作的主体和客</a:t>
            </a:r>
            <a:r>
              <a:rPr lang="zh-CN" altLang="en-US" b="1" dirty="0">
                <a:latin typeface="Times New Roman" panose="02020603050405020304" pitchFamily="18" charset="0"/>
                <a:sym typeface="+mn-ea"/>
              </a:rPr>
              <a:t>体。</a:t>
            </a:r>
            <a:endParaRPr lang="en-US" altLang="zh-CN" b="1" dirty="0">
              <a:latin typeface="Times New Roman" panose="02020603050405020304" pitchFamily="18" charset="0"/>
            </a:endParaRPr>
          </a:p>
          <a:p>
            <a:pPr marL="0" lvl="0" indent="0" algn="just" eaLnBrk="1" hangingPunct="1">
              <a:lnSpc>
                <a:spcPct val="150000"/>
              </a:lnSpc>
              <a:buNone/>
            </a:pPr>
            <a:r>
              <a:rPr lang="en-US" altLang="zh-CN" b="1" dirty="0">
                <a:latin typeface="Times New Roman" panose="02020603050405020304" pitchFamily="18" charset="0"/>
                <a:sym typeface="+mn-ea"/>
              </a:rPr>
              <a:t>    </a:t>
            </a:r>
            <a:r>
              <a:rPr lang="zh-CN" altLang="en-US" b="1" dirty="0">
                <a:latin typeface="Times New Roman" panose="02020603050405020304" pitchFamily="18" charset="0"/>
                <a:sym typeface="+mn-ea"/>
              </a:rPr>
              <a:t>用语义网络表示知识“校长送给李老师一本书”。</a:t>
            </a:r>
            <a:endParaRPr b="1" dirty="0">
              <a:latin typeface="Times New Roman" panose="02020603050405020304" pitchFamily="18" charset="0"/>
              <a:sym typeface="+mn-ea"/>
            </a:endParaRPr>
          </a:p>
        </p:txBody>
      </p:sp>
      <p:sp>
        <p:nvSpPr>
          <p:cNvPr id="33" name="文本框 32"/>
          <p:cNvSpPr txBox="1"/>
          <p:nvPr/>
        </p:nvSpPr>
        <p:spPr>
          <a:xfrm>
            <a:off x="820420" y="3386455"/>
            <a:ext cx="6093460" cy="949325"/>
          </a:xfrm>
          <a:prstGeom prst="rect">
            <a:avLst/>
          </a:prstGeom>
          <a:noFill/>
        </p:spPr>
        <p:txBody>
          <a:bodyPr wrap="square" rtlCol="0">
            <a:noAutofit/>
          </a:bodyPr>
          <a:p>
            <a:pPr marL="0" lvl="0" indent="0" algn="just" eaLnBrk="1" hangingPunct="1">
              <a:lnSpc>
                <a:spcPct val="150000"/>
              </a:lnSpc>
              <a:buNone/>
            </a:pPr>
            <a:r>
              <a:rPr lang="zh-CN" altLang="en-US" b="1" dirty="0">
                <a:latin typeface="Times New Roman" panose="02020603050405020304" pitchFamily="18" charset="0"/>
                <a:sym typeface="+mn-ea"/>
              </a:rPr>
              <a:t>用语义网络表示知识：</a:t>
            </a:r>
            <a:r>
              <a:rPr lang="zh-CN" altLang="en-US" b="1" dirty="0">
                <a:latin typeface="Times New Roman" panose="02020603050405020304" pitchFamily="18" charset="0"/>
                <a:sym typeface="+mn-ea"/>
              </a:rPr>
              <a:t>“小信使”这只鸽子从春天到秋天占有一个窝。</a:t>
            </a:r>
            <a:endParaRPr b="1" dirty="0">
              <a:latin typeface="Times New Roman" panose="02020603050405020304" pitchFamily="18" charset="0"/>
              <a:sym typeface="+mn-ea"/>
            </a:endParaRPr>
          </a:p>
        </p:txBody>
      </p:sp>
      <p:sp>
        <p:nvSpPr>
          <p:cNvPr id="40" name="文本框 39"/>
          <p:cNvSpPr txBox="1"/>
          <p:nvPr/>
        </p:nvSpPr>
        <p:spPr>
          <a:xfrm>
            <a:off x="820420" y="4464050"/>
            <a:ext cx="5668010" cy="922020"/>
          </a:xfrm>
          <a:prstGeom prst="rect">
            <a:avLst/>
          </a:prstGeom>
          <a:noFill/>
        </p:spPr>
        <p:txBody>
          <a:bodyPr wrap="square" rtlCol="0" anchor="t">
            <a:spAutoFit/>
          </a:bodyPr>
          <a:p>
            <a:pPr marL="0" algn="just" eaLnBrk="1" hangingPunct="1">
              <a:lnSpc>
                <a:spcPct val="150000"/>
              </a:lnSpc>
              <a:spcBef>
                <a:spcPct val="40000"/>
              </a:spcBef>
              <a:buSzTx/>
              <a:buNone/>
            </a:pPr>
            <a:r>
              <a:rPr lang="en-US" altLang="zh-CN" b="1" dirty="0">
                <a:latin typeface="Times New Roman" panose="02020603050405020304" pitchFamily="18" charset="0"/>
                <a:sym typeface="+mn-ea"/>
              </a:rPr>
              <a:t> </a:t>
            </a:r>
            <a:r>
              <a:rPr lang="zh-CN" altLang="en-US" b="1" dirty="0">
                <a:latin typeface="Times New Roman" panose="02020603050405020304" pitchFamily="18" charset="0"/>
                <a:sym typeface="+mn-ea"/>
              </a:rPr>
              <a:t>其中，“占有”  为一个动作节点，通过它，不仅可以描述占有“窝”，还可描述占有“窝”的时间。</a:t>
            </a:r>
            <a:endParaRPr lang="zh-CN" altLang="en-US" b="1" dirty="0">
              <a:latin typeface="Times New Roman" panose="02020603050405020304" pitchFamily="18" charset="0"/>
              <a:sym typeface="+mn-ea"/>
            </a:endParaRPr>
          </a:p>
        </p:txBody>
      </p:sp>
      <p:pic>
        <p:nvPicPr>
          <p:cNvPr id="4" name="图片 3"/>
          <p:cNvPicPr>
            <a:picLocks noChangeAspect="1"/>
          </p:cNvPicPr>
          <p:nvPr/>
        </p:nvPicPr>
        <p:blipFill>
          <a:blip r:embed="rId2"/>
          <a:stretch>
            <a:fillRect/>
          </a:stretch>
        </p:blipFill>
        <p:spPr>
          <a:xfrm>
            <a:off x="7112000" y="1301115"/>
            <a:ext cx="3568700" cy="1358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 grpId="0"/>
      <p:bldP spid="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4646295" y="3926205"/>
            <a:ext cx="7347585" cy="2931795"/>
          </a:xfrm>
          <a:prstGeom prst="rect">
            <a:avLst/>
          </a:prstGeom>
        </p:spPr>
      </p:pic>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2.3 </a:t>
            </a:r>
            <a:r>
              <a:rPr lang="zh-CN" altLang="en-US">
                <a:latin typeface="金山云技术体" charset="-122"/>
                <a:ea typeface="金山云技术体" charset="-122"/>
                <a:cs typeface="金山云技术体" charset="-122"/>
                <a:sym typeface="+mn-ea"/>
              </a:rPr>
              <a:t>语义网络表示</a:t>
            </a:r>
            <a:r>
              <a:rPr lang="zh-CN" altLang="en-US">
                <a:latin typeface="金山云技术体" charset="-122"/>
                <a:ea typeface="金山云技术体" charset="-122"/>
                <a:cs typeface="金山云技术体" charset="-122"/>
                <a:sym typeface="+mn-ea"/>
              </a:rPr>
              <a:t>知识</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650240" y="1323340"/>
            <a:ext cx="6093460" cy="1936115"/>
          </a:xfrm>
          <a:prstGeom prst="rect">
            <a:avLst/>
          </a:prstGeom>
          <a:noFill/>
        </p:spPr>
        <p:txBody>
          <a:bodyPr wrap="square" rtlCol="0">
            <a:noAutofit/>
          </a:bodyPr>
          <a:p>
            <a:pPr marL="0" lvl="0" indent="0" algn="just" eaLnBrk="1" hangingPunct="1">
              <a:lnSpc>
                <a:spcPct val="150000"/>
              </a:lnSpc>
              <a:buNone/>
            </a:pPr>
            <a:r>
              <a:rPr lang="en-US" altLang="zh-CN" b="1" dirty="0">
                <a:latin typeface="Times New Roman" panose="02020603050405020304" pitchFamily="18" charset="0"/>
                <a:sym typeface="+mn-ea"/>
              </a:rPr>
              <a:t>4  </a:t>
            </a:r>
            <a:r>
              <a:rPr lang="zh-CN" altLang="en-US" b="1" dirty="0">
                <a:latin typeface="Times New Roman" panose="02020603050405020304" pitchFamily="18" charset="0"/>
                <a:sym typeface="+mn-ea"/>
              </a:rPr>
              <a:t>事件性知识的表示 </a:t>
            </a:r>
            <a:endParaRPr lang="en-US" altLang="zh-CN" b="1" dirty="0">
              <a:latin typeface="Times New Roman" panose="02020603050405020304" pitchFamily="18" charset="0"/>
            </a:endParaRPr>
          </a:p>
          <a:p>
            <a:pPr marL="0" lvl="0" indent="0" algn="just" eaLnBrk="1" hangingPunct="1">
              <a:lnSpc>
                <a:spcPct val="150000"/>
              </a:lnSpc>
              <a:buNone/>
            </a:pPr>
            <a:r>
              <a:rPr lang="zh-CN" altLang="en-US" b="1" dirty="0">
                <a:latin typeface="Times New Roman" panose="02020603050405020304" pitchFamily="18" charset="0"/>
                <a:sym typeface="+mn-ea"/>
              </a:rPr>
              <a:t>    如果要表示的知识可以看成是发生的一个事件，</a:t>
            </a:r>
            <a:r>
              <a:rPr lang="zh-CN" altLang="en-US" b="1" dirty="0">
                <a:solidFill>
                  <a:srgbClr val="FF0000"/>
                </a:solidFill>
                <a:latin typeface="Times New Roman" panose="02020603050405020304" pitchFamily="18" charset="0"/>
                <a:sym typeface="+mn-ea"/>
              </a:rPr>
              <a:t>可以增加一个事件节点来描述。</a:t>
            </a:r>
            <a:endParaRPr lang="en-US" altLang="zh-CN" b="1" dirty="0">
              <a:solidFill>
                <a:srgbClr val="FF0000"/>
              </a:solidFill>
              <a:latin typeface="Times New Roman" panose="02020603050405020304" pitchFamily="18" charset="0"/>
            </a:endParaRPr>
          </a:p>
          <a:p>
            <a:pPr marL="0" lvl="0" indent="0" algn="just" eaLnBrk="1" hangingPunct="1">
              <a:lnSpc>
                <a:spcPct val="150000"/>
              </a:lnSpc>
              <a:buNone/>
            </a:pPr>
            <a:r>
              <a:rPr lang="en-US" altLang="zh-CN" b="1" dirty="0">
                <a:latin typeface="Times New Roman" panose="02020603050405020304" pitchFamily="18" charset="0"/>
                <a:sym typeface="+mn-ea"/>
              </a:rPr>
              <a:t>    </a:t>
            </a:r>
            <a:r>
              <a:rPr lang="zh-CN" altLang="en-US" b="1" dirty="0">
                <a:latin typeface="Times New Roman" panose="02020603050405020304" pitchFamily="18" charset="0"/>
                <a:sym typeface="+mn-ea"/>
              </a:rPr>
              <a:t>用语义网络表示知识“中国和日本两国的国家足球队在中国进行一场比赛，结局的比分是</a:t>
            </a:r>
            <a:r>
              <a:rPr lang="en-US" altLang="zh-CN" b="1" dirty="0">
                <a:latin typeface="Times New Roman" panose="02020603050405020304" pitchFamily="18" charset="0"/>
                <a:sym typeface="+mn-ea"/>
              </a:rPr>
              <a:t>3</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a:t>
            </a:r>
            <a:endParaRPr b="1" dirty="0">
              <a:latin typeface="Times New Roman" panose="02020603050405020304" pitchFamily="18" charset="0"/>
              <a:sym typeface="+mn-ea"/>
            </a:endParaRPr>
          </a:p>
        </p:txBody>
      </p:sp>
      <p:pic>
        <p:nvPicPr>
          <p:cNvPr id="6" name="图片 5"/>
          <p:cNvPicPr>
            <a:picLocks noChangeAspect="1"/>
          </p:cNvPicPr>
          <p:nvPr/>
        </p:nvPicPr>
        <p:blipFill>
          <a:blip r:embed="rId2"/>
          <a:stretch>
            <a:fillRect/>
          </a:stretch>
        </p:blipFill>
        <p:spPr>
          <a:xfrm>
            <a:off x="6875780" y="1584325"/>
            <a:ext cx="4947285" cy="2138680"/>
          </a:xfrm>
          <a:prstGeom prst="rect">
            <a:avLst/>
          </a:prstGeom>
        </p:spPr>
      </p:pic>
      <p:sp>
        <p:nvSpPr>
          <p:cNvPr id="7" name="文本框 6"/>
          <p:cNvSpPr txBox="1"/>
          <p:nvPr/>
        </p:nvSpPr>
        <p:spPr>
          <a:xfrm>
            <a:off x="782320" y="3723005"/>
            <a:ext cx="6093460" cy="1936115"/>
          </a:xfrm>
          <a:prstGeom prst="rect">
            <a:avLst/>
          </a:prstGeom>
          <a:noFill/>
        </p:spPr>
        <p:txBody>
          <a:bodyPr wrap="square" rtlCol="0">
            <a:noAutofit/>
          </a:bodyPr>
          <a:p>
            <a:pPr marL="0" lvl="0" indent="0" algn="just" eaLnBrk="1" hangingPunct="1">
              <a:lnSpc>
                <a:spcPct val="150000"/>
              </a:lnSpc>
              <a:buNone/>
            </a:pPr>
            <a:r>
              <a:rPr lang="en-US" altLang="zh-CN" b="1" dirty="0">
                <a:latin typeface="Times New Roman" panose="02020603050405020304" pitchFamily="18" charset="0"/>
                <a:sym typeface="+mn-ea"/>
              </a:rPr>
              <a:t>5  </a:t>
            </a:r>
            <a:r>
              <a:rPr lang="zh-CN" altLang="en-US" b="1" dirty="0">
                <a:latin typeface="Times New Roman" panose="02020603050405020304" pitchFamily="18" charset="0"/>
                <a:sym typeface="+mn-ea"/>
              </a:rPr>
              <a:t>连词和量词的表示 ——</a:t>
            </a:r>
            <a:r>
              <a:rPr lang="zh-CN" altLang="en-US" b="1" dirty="0">
                <a:latin typeface="Times New Roman" panose="02020603050405020304" pitchFamily="18" charset="0"/>
                <a:sym typeface="+mn-ea"/>
              </a:rPr>
              <a:t>合取与析取</a:t>
            </a:r>
            <a:endParaRPr lang="en-US" altLang="zh-CN" b="1" dirty="0">
              <a:latin typeface="Times New Roman" panose="02020603050405020304" pitchFamily="18" charset="0"/>
            </a:endParaRPr>
          </a:p>
          <a:p>
            <a:pPr marL="0" lvl="0" indent="0" algn="just" eaLnBrk="1" hangingPunct="1">
              <a:lnSpc>
                <a:spcPct val="150000"/>
              </a:lnSpc>
              <a:buNone/>
            </a:pPr>
            <a:r>
              <a:rPr lang="zh-CN" altLang="en-US" b="1" dirty="0">
                <a:latin typeface="Times New Roman" panose="02020603050405020304" pitchFamily="18" charset="0"/>
                <a:sym typeface="+mn-ea"/>
              </a:rPr>
              <a:t>    用语义网络表示知识“参观者有男有女，有年老的也有年轻的”，可以通过增加合取节点和析取节点来表示。</a:t>
            </a:r>
            <a:endParaRPr b="1" dirty="0">
              <a:latin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a:t>
            </a:r>
            <a:r>
              <a:rPr lang="zh-CN" altLang="en-US"/>
              <a:t>搜索算法</a:t>
            </a:r>
            <a:endParaRPr lang="zh-CN" altLang="en-US"/>
          </a:p>
        </p:txBody>
      </p:sp>
      <p:pic>
        <p:nvPicPr>
          <p:cNvPr id="3" name="图片 2"/>
          <p:cNvPicPr>
            <a:picLocks noChangeAspect="1"/>
          </p:cNvPicPr>
          <p:nvPr/>
        </p:nvPicPr>
        <p:blipFill>
          <a:blip r:embed="rId1"/>
          <a:stretch>
            <a:fillRect/>
          </a:stretch>
        </p:blipFill>
        <p:spPr>
          <a:xfrm>
            <a:off x="476885" y="1584325"/>
            <a:ext cx="11228070" cy="378587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2.3 </a:t>
            </a:r>
            <a:r>
              <a:rPr lang="zh-CN" altLang="en-US">
                <a:latin typeface="金山云技术体" charset="-122"/>
                <a:ea typeface="金山云技术体" charset="-122"/>
                <a:cs typeface="金山云技术体" charset="-122"/>
                <a:sym typeface="+mn-ea"/>
              </a:rPr>
              <a:t>语义网络表示</a:t>
            </a:r>
            <a:r>
              <a:rPr lang="zh-CN" altLang="en-US">
                <a:latin typeface="金山云技术体" charset="-122"/>
                <a:ea typeface="金山云技术体" charset="-122"/>
                <a:cs typeface="金山云技术体" charset="-122"/>
                <a:sym typeface="+mn-ea"/>
              </a:rPr>
              <a:t>知识</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650240" y="1323340"/>
            <a:ext cx="6093460" cy="1936115"/>
          </a:xfrm>
          <a:prstGeom prst="rect">
            <a:avLst/>
          </a:prstGeom>
          <a:noFill/>
        </p:spPr>
        <p:txBody>
          <a:bodyPr wrap="square" rtlCol="0">
            <a:noAutofit/>
          </a:bodyPr>
          <a:p>
            <a:pPr marL="0" lvl="0" indent="0" algn="just" eaLnBrk="1" hangingPunct="1">
              <a:lnSpc>
                <a:spcPct val="150000"/>
              </a:lnSpc>
              <a:buNone/>
            </a:pPr>
            <a:r>
              <a:rPr lang="en-US" altLang="zh-CN" b="1" dirty="0">
                <a:latin typeface="Times New Roman" panose="02020603050405020304" pitchFamily="18" charset="0"/>
                <a:sym typeface="+mn-ea"/>
              </a:rPr>
              <a:t>5  </a:t>
            </a:r>
            <a:r>
              <a:rPr lang="zh-CN" altLang="en-US" b="1" dirty="0">
                <a:latin typeface="Times New Roman" panose="02020603050405020304" pitchFamily="18" charset="0"/>
                <a:sym typeface="+mn-ea"/>
              </a:rPr>
              <a:t>连词和量词的表示</a:t>
            </a:r>
            <a:r>
              <a:rPr lang="en-US" altLang="zh-CN" b="1" dirty="0">
                <a:latin typeface="Times New Roman" panose="02020603050405020304" pitchFamily="18" charset="0"/>
                <a:sym typeface="+mn-ea"/>
              </a:rPr>
              <a:t>—</a:t>
            </a:r>
            <a:r>
              <a:rPr lang="zh-CN" altLang="en-US" b="1" dirty="0">
                <a:latin typeface="Times New Roman" panose="02020603050405020304" pitchFamily="18" charset="0"/>
                <a:sym typeface="+mn-ea"/>
              </a:rPr>
              <a:t>存在量词与全称量词</a:t>
            </a:r>
            <a:r>
              <a:rPr lang="zh-CN" altLang="en-US" b="1" dirty="0">
                <a:latin typeface="Times New Roman" panose="02020603050405020304" pitchFamily="18" charset="0"/>
                <a:sym typeface="+mn-ea"/>
              </a:rPr>
              <a:t> </a:t>
            </a:r>
            <a:endParaRPr lang="en-US" altLang="zh-CN" b="1" dirty="0">
              <a:latin typeface="Times New Roman" panose="02020603050405020304" pitchFamily="18" charset="0"/>
            </a:endParaRPr>
          </a:p>
          <a:p>
            <a:pPr marL="0" lvl="0" indent="0" algn="just" eaLnBrk="1" hangingPunct="1">
              <a:lnSpc>
                <a:spcPct val="150000"/>
              </a:lnSpc>
              <a:buNone/>
            </a:pPr>
            <a:r>
              <a:rPr lang="zh-CN" altLang="en-US" b="1" dirty="0">
                <a:latin typeface="Times New Roman" panose="02020603050405020304" pitchFamily="18" charset="0"/>
                <a:sym typeface="+mn-ea"/>
              </a:rPr>
              <a:t>    </a:t>
            </a:r>
            <a:r>
              <a:rPr lang="zh-CN" altLang="en-US" b="1" dirty="0">
                <a:latin typeface="Times New Roman" panose="02020603050405020304" pitchFamily="18" charset="0"/>
                <a:sym typeface="+mn-ea"/>
              </a:rPr>
              <a:t>当用语义网络表示复杂知识时，往往牵涉到对量化变量的处理。</a:t>
            </a:r>
            <a:r>
              <a:rPr lang="zh-CN" altLang="en-US" b="1" dirty="0">
                <a:solidFill>
                  <a:schemeClr val="accent5">
                    <a:lumMod val="75000"/>
                  </a:schemeClr>
                </a:solidFill>
                <a:latin typeface="Times New Roman" panose="02020603050405020304" pitchFamily="18" charset="0"/>
                <a:sym typeface="+mn-ea"/>
              </a:rPr>
              <a:t>对于存在量词：可以直接用“是一个”、“是一种”等这样的语义联系起来</a:t>
            </a:r>
            <a:r>
              <a:rPr lang="zh-CN" altLang="en-US" b="1" dirty="0">
                <a:latin typeface="Times New Roman" panose="02020603050405020304" pitchFamily="18" charset="0"/>
                <a:sym typeface="+mn-ea"/>
              </a:rPr>
              <a:t>。</a:t>
            </a:r>
            <a:r>
              <a:rPr lang="zh-CN" altLang="en-US" b="1" dirty="0">
                <a:solidFill>
                  <a:srgbClr val="FF0000"/>
                </a:solidFill>
                <a:latin typeface="Times New Roman" panose="02020603050405020304" pitchFamily="18" charset="0"/>
                <a:sym typeface="+mn-ea"/>
              </a:rPr>
              <a:t>对于对全称量词： 则需用网络分区技术才能实现。</a:t>
            </a:r>
            <a:endParaRPr lang="zh-CN" altLang="en-US" b="1" dirty="0">
              <a:solidFill>
                <a:srgbClr val="FF0000"/>
              </a:solidFill>
              <a:latin typeface="Times New Roman" panose="02020603050405020304" pitchFamily="18" charset="0"/>
              <a:sym typeface="+mn-ea"/>
            </a:endParaRPr>
          </a:p>
        </p:txBody>
      </p:sp>
      <p:sp>
        <p:nvSpPr>
          <p:cNvPr id="7" name="文本框 6"/>
          <p:cNvSpPr txBox="1"/>
          <p:nvPr/>
        </p:nvSpPr>
        <p:spPr>
          <a:xfrm>
            <a:off x="7251065" y="1562100"/>
            <a:ext cx="4553585" cy="615315"/>
          </a:xfrm>
          <a:prstGeom prst="rect">
            <a:avLst/>
          </a:prstGeom>
          <a:noFill/>
        </p:spPr>
        <p:txBody>
          <a:bodyPr wrap="square" rtlCol="0">
            <a:noAutofit/>
          </a:bodyPr>
          <a:p>
            <a:pPr marL="0" lvl="0" algn="just" eaLnBrk="1" hangingPunct="1">
              <a:buSzTx/>
              <a:buNone/>
            </a:pPr>
            <a:r>
              <a:rPr lang="zh-CN" altLang="en-US" b="1" dirty="0">
                <a:latin typeface="Times New Roman" panose="02020603050405020304" pitchFamily="18" charset="0"/>
                <a:sym typeface="+mn-ea"/>
              </a:rPr>
              <a:t>表示知识：</a:t>
            </a:r>
            <a:r>
              <a:rPr lang="zh-CN" altLang="en-US" b="1" dirty="0">
                <a:latin typeface="Times New Roman" panose="02020603050405020304" pitchFamily="18" charset="0"/>
                <a:sym typeface="+mn-ea"/>
              </a:rPr>
              <a:t>每个学生都背诵了一首唐诗</a:t>
            </a:r>
            <a:endParaRPr b="1" dirty="0">
              <a:latin typeface="Times New Roman" panose="02020603050405020304" pitchFamily="18" charset="0"/>
              <a:sym typeface="+mn-ea"/>
            </a:endParaRPr>
          </a:p>
        </p:txBody>
      </p:sp>
      <p:pic>
        <p:nvPicPr>
          <p:cNvPr id="4" name="图片 3"/>
          <p:cNvPicPr>
            <a:picLocks noChangeAspect="1"/>
          </p:cNvPicPr>
          <p:nvPr/>
        </p:nvPicPr>
        <p:blipFill>
          <a:blip r:embed="rId1"/>
          <a:stretch>
            <a:fillRect/>
          </a:stretch>
        </p:blipFill>
        <p:spPr>
          <a:xfrm>
            <a:off x="7251065" y="2893060"/>
            <a:ext cx="4203700" cy="1600200"/>
          </a:xfrm>
          <a:prstGeom prst="rect">
            <a:avLst/>
          </a:prstGeom>
        </p:spPr>
      </p:pic>
      <p:sp>
        <p:nvSpPr>
          <p:cNvPr id="501762" name="Rectangle 2"/>
          <p:cNvSpPr>
            <a:spLocks noGrp="1" noRot="1" noChangeArrowheads="1"/>
          </p:cNvSpPr>
          <p:nvPr/>
        </p:nvSpPr>
        <p:spPr>
          <a:xfrm>
            <a:off x="979805" y="3359785"/>
            <a:ext cx="8898255" cy="3498215"/>
          </a:xfrm>
          <a:prstGeom prst="rect">
            <a:avLst/>
          </a:prstGeom>
          <a:noFill/>
          <a:ln w="9525">
            <a:noFill/>
          </a:ln>
        </p:spPr>
        <p:txBody>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eaLnBrk="0" fontAlgn="base" hangingPunct="0">
              <a:lnSpc>
                <a:spcPct val="120000"/>
              </a:lnSpc>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a:buFont typeface="Wingdings" panose="05000000000000000000" charset="0"/>
              <a:buChar char="l"/>
            </a:pPr>
            <a:r>
              <a:rPr lang="en-US" altLang="zh-CN" sz="1800" b="1" dirty="0">
                <a:solidFill>
                  <a:srgbClr val="000066"/>
                </a:solidFill>
                <a:latin typeface="宋体" pitchFamily="2" charset="-122"/>
              </a:rPr>
              <a:t>s</a:t>
            </a:r>
            <a:r>
              <a:rPr lang="en-US" altLang="zh-CN" sz="1800" b="1" dirty="0">
                <a:solidFill>
                  <a:srgbClr val="000066"/>
                </a:solidFill>
                <a:latin typeface="Times New Roman" panose="02020603050405020304"/>
              </a:rPr>
              <a:t>—</a:t>
            </a:r>
            <a:r>
              <a:rPr lang="zh-CN" altLang="en-US" sz="1800" b="1" dirty="0">
                <a:solidFill>
                  <a:srgbClr val="000066"/>
                </a:solidFill>
                <a:latin typeface="宋体" pitchFamily="2" charset="-122"/>
              </a:rPr>
              <a:t>全称变量，表示任一个学生；</a:t>
            </a:r>
            <a:endParaRPr lang="zh-CN" altLang="en-US" sz="1800" b="1" dirty="0">
              <a:solidFill>
                <a:srgbClr val="000066"/>
              </a:solidFill>
              <a:latin typeface="宋体" pitchFamily="2" charset="-122"/>
            </a:endParaRPr>
          </a:p>
          <a:p>
            <a:pPr>
              <a:buFont typeface="Wingdings" panose="05000000000000000000" charset="0"/>
              <a:buChar char="l"/>
            </a:pPr>
            <a:r>
              <a:rPr lang="en-US" altLang="zh-CN" sz="1800" b="1" dirty="0">
                <a:solidFill>
                  <a:srgbClr val="000066"/>
                </a:solidFill>
                <a:latin typeface="宋体" pitchFamily="2" charset="-122"/>
              </a:rPr>
              <a:t>r</a:t>
            </a:r>
            <a:r>
              <a:rPr lang="en-US" altLang="zh-CN" sz="1800" b="1" dirty="0">
                <a:solidFill>
                  <a:srgbClr val="000066"/>
                </a:solidFill>
                <a:latin typeface="Times New Roman" panose="02020603050405020304"/>
              </a:rPr>
              <a:t>—</a:t>
            </a:r>
            <a:r>
              <a:rPr lang="zh-CN" altLang="en-US" sz="1800" b="1" dirty="0">
                <a:solidFill>
                  <a:srgbClr val="000066"/>
                </a:solidFill>
                <a:latin typeface="宋体" pitchFamily="2" charset="-122"/>
              </a:rPr>
              <a:t>存在变量，表示某一次背诵；</a:t>
            </a:r>
            <a:endParaRPr lang="zh-CN" altLang="en-US" sz="1800" b="1" dirty="0">
              <a:solidFill>
                <a:srgbClr val="000066"/>
              </a:solidFill>
              <a:latin typeface="宋体" pitchFamily="2" charset="-122"/>
            </a:endParaRPr>
          </a:p>
          <a:p>
            <a:pPr>
              <a:buFont typeface="Wingdings" panose="05000000000000000000" charset="0"/>
              <a:buChar char="l"/>
            </a:pPr>
            <a:r>
              <a:rPr lang="en-US" altLang="zh-CN" sz="1800" b="1" dirty="0">
                <a:solidFill>
                  <a:srgbClr val="000066"/>
                </a:solidFill>
                <a:latin typeface="宋体" pitchFamily="2" charset="-122"/>
              </a:rPr>
              <a:t>p</a:t>
            </a:r>
            <a:r>
              <a:rPr lang="en-US" altLang="zh-CN" sz="1800" b="1" dirty="0">
                <a:solidFill>
                  <a:srgbClr val="000066"/>
                </a:solidFill>
                <a:latin typeface="Times New Roman" panose="02020603050405020304"/>
              </a:rPr>
              <a:t>—</a:t>
            </a:r>
            <a:r>
              <a:rPr lang="zh-CN" altLang="en-US" sz="1800" b="1" dirty="0">
                <a:solidFill>
                  <a:srgbClr val="000066"/>
                </a:solidFill>
                <a:latin typeface="宋体" pitchFamily="2" charset="-122"/>
              </a:rPr>
              <a:t>也是存在变量，表示某一首唐诗；</a:t>
            </a:r>
            <a:endParaRPr lang="zh-CN" altLang="en-US" sz="1800" b="1" dirty="0">
              <a:solidFill>
                <a:srgbClr val="000066"/>
              </a:solidFill>
              <a:latin typeface="宋体" pitchFamily="2" charset="-122"/>
            </a:endParaRPr>
          </a:p>
          <a:p>
            <a:pPr>
              <a:lnSpc>
                <a:spcPct val="130000"/>
              </a:lnSpc>
              <a:buFont typeface="Wingdings" panose="05000000000000000000" charset="0"/>
              <a:buChar char="l"/>
            </a:pPr>
            <a:r>
              <a:rPr lang="en-US" altLang="zh-CN" sz="1800" b="1" dirty="0" err="1">
                <a:solidFill>
                  <a:srgbClr val="000066"/>
                </a:solidFill>
                <a:latin typeface="宋体" pitchFamily="2" charset="-122"/>
              </a:rPr>
              <a:t>s,r,p</a:t>
            </a:r>
            <a:r>
              <a:rPr lang="zh-CN" altLang="en-US" sz="1800" b="1" dirty="0">
                <a:solidFill>
                  <a:srgbClr val="000066"/>
                </a:solidFill>
                <a:latin typeface="宋体" pitchFamily="2" charset="-122"/>
              </a:rPr>
              <a:t>及其语义联系</a:t>
            </a:r>
            <a:r>
              <a:rPr lang="en-US" altLang="zh-CN" sz="1800" b="1" dirty="0">
                <a:solidFill>
                  <a:srgbClr val="000066"/>
                </a:solidFill>
                <a:latin typeface="Times New Roman" panose="02020603050405020304"/>
              </a:rPr>
              <a:t>—</a:t>
            </a:r>
            <a:r>
              <a:rPr lang="zh-CN" altLang="en-US" sz="1800" b="1" dirty="0">
                <a:solidFill>
                  <a:srgbClr val="000066"/>
                </a:solidFill>
                <a:latin typeface="宋体" pitchFamily="2" charset="-122"/>
              </a:rPr>
              <a:t>构成一个子网，是一个子空间，表示对每一个学生</a:t>
            </a:r>
            <a:r>
              <a:rPr lang="en-US" altLang="zh-CN" sz="1800" b="1" dirty="0">
                <a:solidFill>
                  <a:srgbClr val="000066"/>
                </a:solidFill>
                <a:latin typeface="宋体" pitchFamily="2" charset="-122"/>
              </a:rPr>
              <a:t>s</a:t>
            </a:r>
            <a:r>
              <a:rPr lang="zh-CN" altLang="en-US" sz="1800" b="1" dirty="0">
                <a:solidFill>
                  <a:srgbClr val="000066"/>
                </a:solidFill>
                <a:latin typeface="宋体" pitchFamily="2" charset="-122"/>
              </a:rPr>
              <a:t>，都存在一个背诵事件</a:t>
            </a:r>
            <a:r>
              <a:rPr lang="en-US" altLang="zh-CN" sz="1800" b="1" dirty="0">
                <a:solidFill>
                  <a:srgbClr val="000066"/>
                </a:solidFill>
                <a:latin typeface="宋体" pitchFamily="2" charset="-122"/>
              </a:rPr>
              <a:t>r</a:t>
            </a:r>
            <a:r>
              <a:rPr lang="zh-CN" altLang="en-US" sz="1800" b="1" dirty="0">
                <a:solidFill>
                  <a:srgbClr val="000066"/>
                </a:solidFill>
                <a:latin typeface="宋体" pitchFamily="2" charset="-122"/>
              </a:rPr>
              <a:t>和一首唐诗</a:t>
            </a:r>
            <a:r>
              <a:rPr lang="en-US" altLang="zh-CN" sz="1800" b="1" dirty="0">
                <a:solidFill>
                  <a:srgbClr val="000066"/>
                </a:solidFill>
                <a:latin typeface="宋体" pitchFamily="2" charset="-122"/>
              </a:rPr>
              <a:t>p;</a:t>
            </a:r>
            <a:endParaRPr lang="en-US" altLang="zh-CN" sz="1800" b="1" dirty="0">
              <a:solidFill>
                <a:srgbClr val="000066"/>
              </a:solidFill>
              <a:latin typeface="宋体" pitchFamily="2" charset="-122"/>
            </a:endParaRPr>
          </a:p>
          <a:p>
            <a:pPr>
              <a:lnSpc>
                <a:spcPct val="130000"/>
              </a:lnSpc>
              <a:buFont typeface="Wingdings" panose="05000000000000000000" charset="0"/>
              <a:buChar char="l"/>
            </a:pPr>
            <a:r>
              <a:rPr lang="zh-CN" altLang="en-US" sz="1800" b="1" dirty="0">
                <a:solidFill>
                  <a:srgbClr val="000066"/>
                </a:solidFill>
                <a:latin typeface="宋体" pitchFamily="2" charset="-122"/>
              </a:rPr>
              <a:t>节点</a:t>
            </a:r>
            <a:r>
              <a:rPr lang="en-US" altLang="zh-CN" sz="1800" b="1" dirty="0">
                <a:solidFill>
                  <a:srgbClr val="000066"/>
                </a:solidFill>
                <a:latin typeface="宋体" pitchFamily="2" charset="-122"/>
              </a:rPr>
              <a:t>g</a:t>
            </a:r>
            <a:r>
              <a:rPr lang="en-US" altLang="zh-CN" sz="1800" b="1" dirty="0">
                <a:solidFill>
                  <a:srgbClr val="000066"/>
                </a:solidFill>
                <a:latin typeface="Times New Roman" panose="02020603050405020304"/>
              </a:rPr>
              <a:t>—</a:t>
            </a:r>
            <a:r>
              <a:rPr lang="zh-CN" altLang="en-US" sz="1800" b="1" dirty="0">
                <a:solidFill>
                  <a:srgbClr val="000066"/>
                </a:solidFill>
                <a:latin typeface="Times New Roman" panose="02020603050405020304"/>
              </a:rPr>
              <a:t>代表整个陈述句，它是一般陈述句</a:t>
            </a:r>
            <a:r>
              <a:rPr lang="en-US" altLang="zh-CN" sz="1800" b="1" dirty="0">
                <a:solidFill>
                  <a:srgbClr val="000066"/>
                </a:solidFill>
                <a:latin typeface="Times New Roman" panose="02020603050405020304"/>
              </a:rPr>
              <a:t>GS</a:t>
            </a:r>
            <a:r>
              <a:rPr lang="zh-CN" altLang="en-US" sz="1800" b="1" dirty="0">
                <a:solidFill>
                  <a:srgbClr val="000066"/>
                </a:solidFill>
                <a:latin typeface="Times New Roman" panose="02020603050405020304"/>
              </a:rPr>
              <a:t>的一个实例，</a:t>
            </a:r>
            <a:r>
              <a:rPr lang="zh-CN" altLang="en-US" sz="1800" b="1" dirty="0">
                <a:solidFill>
                  <a:srgbClr val="000066"/>
                </a:solidFill>
                <a:latin typeface="宋体" pitchFamily="2" charset="-122"/>
              </a:rPr>
              <a:t>是这个子空间的代表，由</a:t>
            </a:r>
            <a:r>
              <a:rPr lang="zh-CN" altLang="en-US" sz="1800" b="1" dirty="0">
                <a:solidFill>
                  <a:srgbClr val="CC0000"/>
                </a:solidFill>
                <a:latin typeface="宋体" pitchFamily="2" charset="-122"/>
              </a:rPr>
              <a:t>弧</a:t>
            </a:r>
            <a:r>
              <a:rPr lang="en-US" altLang="zh-CN" sz="1800" b="1" dirty="0">
                <a:solidFill>
                  <a:srgbClr val="CC0000"/>
                </a:solidFill>
                <a:latin typeface="宋体" pitchFamily="2" charset="-122"/>
              </a:rPr>
              <a:t>F</a:t>
            </a:r>
            <a:r>
              <a:rPr lang="zh-CN" altLang="en-US" sz="1800" b="1" dirty="0">
                <a:solidFill>
                  <a:srgbClr val="000066"/>
                </a:solidFill>
                <a:latin typeface="宋体" pitchFamily="2" charset="-122"/>
              </a:rPr>
              <a:t>指出它所代表的子空间是什么及其具体形式；</a:t>
            </a:r>
            <a:r>
              <a:rPr lang="zh-CN" altLang="en-US" sz="1800" b="1" dirty="0">
                <a:solidFill>
                  <a:srgbClr val="CC0000"/>
                </a:solidFill>
                <a:latin typeface="宋体" pitchFamily="2" charset="-122"/>
              </a:rPr>
              <a:t>弧</a:t>
            </a:r>
            <a:r>
              <a:rPr lang="zh-CN" altLang="en-US" sz="1800" b="1" dirty="0">
                <a:solidFill>
                  <a:srgbClr val="CC0000"/>
                </a:solidFill>
                <a:sym typeface="Symbol" panose="05050102010706020507" pitchFamily="18" charset="2"/>
              </a:rPr>
              <a:t></a:t>
            </a:r>
            <a:r>
              <a:rPr lang="zh-CN" altLang="en-US" sz="1800" b="1" dirty="0">
                <a:solidFill>
                  <a:srgbClr val="000066"/>
                </a:solidFill>
                <a:latin typeface="宋体" pitchFamily="2" charset="-122"/>
              </a:rPr>
              <a:t>指出</a:t>
            </a:r>
            <a:r>
              <a:rPr lang="en-US" altLang="zh-CN" sz="1800" b="1" dirty="0">
                <a:solidFill>
                  <a:srgbClr val="000066"/>
                </a:solidFill>
                <a:latin typeface="宋体" pitchFamily="2" charset="-122"/>
              </a:rPr>
              <a:t>s</a:t>
            </a:r>
            <a:r>
              <a:rPr lang="zh-CN" altLang="en-US" sz="1800" b="1" dirty="0">
                <a:solidFill>
                  <a:srgbClr val="000066"/>
                </a:solidFill>
                <a:latin typeface="宋体" pitchFamily="2" charset="-122"/>
              </a:rPr>
              <a:t>是一个全称变量。</a:t>
            </a:r>
            <a:endParaRPr lang="zh-CN" altLang="en-US" sz="1800" b="1" dirty="0">
              <a:solidFill>
                <a:srgbClr val="000066"/>
              </a:solidFill>
              <a:latin typeface="宋体" pitchFamily="2" charset="-122"/>
            </a:endParaRPr>
          </a:p>
          <a:p>
            <a:pPr>
              <a:lnSpc>
                <a:spcPct val="130000"/>
              </a:lnSpc>
              <a:buFont typeface="Wingdings" panose="05000000000000000000" charset="0"/>
              <a:buChar char="l"/>
            </a:pPr>
            <a:r>
              <a:rPr lang="zh-CN" altLang="en-US" sz="1800" b="1" dirty="0">
                <a:solidFill>
                  <a:srgbClr val="000066"/>
                </a:solidFill>
                <a:latin typeface="宋体" pitchFamily="2" charset="-122"/>
              </a:rPr>
              <a:t>节点</a:t>
            </a:r>
            <a:r>
              <a:rPr lang="en-US" altLang="zh-CN" sz="1800" b="1" dirty="0">
                <a:solidFill>
                  <a:srgbClr val="000066"/>
                </a:solidFill>
                <a:latin typeface="宋体" pitchFamily="2" charset="-122"/>
              </a:rPr>
              <a:t>GS</a:t>
            </a:r>
            <a:r>
              <a:rPr lang="en-US" altLang="zh-CN" sz="1800" b="1" dirty="0">
                <a:solidFill>
                  <a:srgbClr val="000066"/>
                </a:solidFill>
                <a:latin typeface="Times New Roman" panose="02020603050405020304"/>
              </a:rPr>
              <a:t>—</a:t>
            </a:r>
            <a:r>
              <a:rPr lang="zh-CN" altLang="en-US" sz="1800" b="1" dirty="0">
                <a:solidFill>
                  <a:srgbClr val="000066"/>
                </a:solidFill>
                <a:latin typeface="宋体" pitchFamily="2" charset="-122"/>
              </a:rPr>
              <a:t>代表整个空间。</a:t>
            </a:r>
            <a:endParaRPr lang="zh-CN" altLang="en-US" sz="1800" b="1" dirty="0">
              <a:solidFill>
                <a:srgbClr val="000066"/>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50176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2.3 </a:t>
            </a:r>
            <a:r>
              <a:rPr lang="zh-CN" altLang="en-US">
                <a:latin typeface="金山云技术体" charset="-122"/>
                <a:ea typeface="金山云技术体" charset="-122"/>
                <a:cs typeface="金山云技术体" charset="-122"/>
                <a:sym typeface="+mn-ea"/>
              </a:rPr>
              <a:t>语义网络（</a:t>
            </a:r>
            <a:r>
              <a:rPr lang="zh-CN" altLang="en-US">
                <a:latin typeface="金山云技术体" charset="-122"/>
                <a:ea typeface="金山云技术体" charset="-122"/>
                <a:cs typeface="金山云技术体" charset="-122"/>
                <a:sym typeface="+mn-ea"/>
              </a:rPr>
              <a:t>例题）</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713105" y="1492885"/>
            <a:ext cx="10208895" cy="1936115"/>
          </a:xfrm>
          <a:prstGeom prst="rect">
            <a:avLst/>
          </a:prstGeom>
          <a:noFill/>
        </p:spPr>
        <p:txBody>
          <a:bodyPr wrap="square" rtlCol="0">
            <a:noAutofit/>
          </a:bodyPr>
          <a:p>
            <a:pPr marL="0" lvl="0" indent="0" algn="just" eaLnBrk="1" hangingPunct="1">
              <a:lnSpc>
                <a:spcPct val="150000"/>
              </a:lnSpc>
              <a:buNone/>
            </a:pPr>
            <a:r>
              <a:rPr sz="2400" b="1" dirty="0">
                <a:latin typeface="Times New Roman" panose="02020603050405020304" pitchFamily="18" charset="0"/>
                <a:sym typeface="+mn-ea"/>
              </a:rPr>
              <a:t>用语义网络表示</a:t>
            </a:r>
            <a:r>
              <a:rPr lang="zh-CN" sz="2400" b="1" dirty="0">
                <a:latin typeface="Times New Roman" panose="02020603050405020304" pitchFamily="18" charset="0"/>
                <a:sym typeface="+mn-ea"/>
              </a:rPr>
              <a:t>：</a:t>
            </a:r>
            <a:r>
              <a:rPr sz="2400" b="1" dirty="0">
                <a:latin typeface="Times New Roman" panose="02020603050405020304" pitchFamily="18" charset="0"/>
                <a:sym typeface="+mn-ea"/>
              </a:rPr>
              <a:t>高老师从7月到8月给计算机系学生讲《计算机网络》课。</a:t>
            </a:r>
            <a:endParaRPr sz="2400" b="1" dirty="0">
              <a:latin typeface="Times New Roman" panose="02020603050405020304" pitchFamily="18" charset="0"/>
              <a:sym typeface="+mn-ea"/>
            </a:endParaRPr>
          </a:p>
        </p:txBody>
      </p:sp>
      <p:pic>
        <p:nvPicPr>
          <p:cNvPr id="5" name="图片 4"/>
          <p:cNvPicPr>
            <a:picLocks noChangeAspect="1"/>
          </p:cNvPicPr>
          <p:nvPr/>
        </p:nvPicPr>
        <p:blipFill>
          <a:blip r:embed="rId1"/>
          <a:stretch>
            <a:fillRect/>
          </a:stretch>
        </p:blipFill>
        <p:spPr>
          <a:xfrm>
            <a:off x="1238250" y="2476500"/>
            <a:ext cx="9335135" cy="36658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2.3 </a:t>
            </a:r>
            <a:r>
              <a:rPr lang="zh-CN" altLang="en-US">
                <a:latin typeface="金山云技术体" charset="-122"/>
                <a:ea typeface="金山云技术体" charset="-122"/>
                <a:cs typeface="金山云技术体" charset="-122"/>
                <a:sym typeface="+mn-ea"/>
              </a:rPr>
              <a:t>语义网络（</a:t>
            </a:r>
            <a:r>
              <a:rPr lang="zh-CN" altLang="en-US">
                <a:latin typeface="金山云技术体" charset="-122"/>
                <a:ea typeface="金山云技术体" charset="-122"/>
                <a:cs typeface="金山云技术体" charset="-122"/>
                <a:sym typeface="+mn-ea"/>
              </a:rPr>
              <a:t>例题）</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713105" y="1492885"/>
            <a:ext cx="10208895" cy="1936115"/>
          </a:xfrm>
          <a:prstGeom prst="rect">
            <a:avLst/>
          </a:prstGeom>
          <a:noFill/>
        </p:spPr>
        <p:txBody>
          <a:bodyPr wrap="square" rtlCol="0">
            <a:noAutofit/>
          </a:bodyPr>
          <a:p>
            <a:pPr marL="0" lvl="0" indent="0" algn="just" eaLnBrk="1" hangingPunct="1">
              <a:lnSpc>
                <a:spcPct val="150000"/>
              </a:lnSpc>
              <a:buNone/>
            </a:pPr>
            <a:r>
              <a:rPr sz="2400" b="1" dirty="0">
                <a:latin typeface="Times New Roman" panose="02020603050405020304" pitchFamily="18" charset="0"/>
                <a:sym typeface="+mn-ea"/>
              </a:rPr>
              <a:t>用语义网络表示</a:t>
            </a:r>
            <a:r>
              <a:rPr lang="zh-CN" sz="2400" b="1" dirty="0">
                <a:latin typeface="Times New Roman" panose="02020603050405020304" pitchFamily="18" charset="0"/>
                <a:sym typeface="+mn-ea"/>
              </a:rPr>
              <a:t>：</a:t>
            </a:r>
            <a:r>
              <a:rPr sz="2400" b="1" dirty="0">
                <a:latin typeface="Times New Roman" panose="02020603050405020304" pitchFamily="18" charset="0"/>
                <a:sym typeface="+mn-ea"/>
              </a:rPr>
              <a:t>胡途是思源公司的经理，他35岁，住在飞天胡同 68号</a:t>
            </a:r>
            <a:endParaRPr sz="2400" b="1" dirty="0">
              <a:latin typeface="Times New Roman" panose="02020603050405020304" pitchFamily="18" charset="0"/>
              <a:sym typeface="+mn-ea"/>
            </a:endParaRPr>
          </a:p>
        </p:txBody>
      </p:sp>
      <p:pic>
        <p:nvPicPr>
          <p:cNvPr id="4" name="图片 3"/>
          <p:cNvPicPr>
            <a:picLocks noChangeAspect="1"/>
          </p:cNvPicPr>
          <p:nvPr/>
        </p:nvPicPr>
        <p:blipFill>
          <a:blip r:embed="rId1"/>
          <a:stretch>
            <a:fillRect/>
          </a:stretch>
        </p:blipFill>
        <p:spPr>
          <a:xfrm>
            <a:off x="2690495" y="2258695"/>
            <a:ext cx="6254115" cy="41827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2.3 </a:t>
            </a:r>
            <a:r>
              <a:rPr lang="zh-CN" altLang="en-US">
                <a:latin typeface="金山云技术体" charset="-122"/>
                <a:ea typeface="金山云技术体" charset="-122"/>
                <a:cs typeface="金山云技术体" charset="-122"/>
                <a:sym typeface="+mn-ea"/>
              </a:rPr>
              <a:t>语义网络（</a:t>
            </a:r>
            <a:r>
              <a:rPr lang="zh-CN" altLang="en-US">
                <a:latin typeface="金山云技术体" charset="-122"/>
                <a:ea typeface="金山云技术体" charset="-122"/>
                <a:cs typeface="金山云技术体" charset="-122"/>
                <a:sym typeface="+mn-ea"/>
              </a:rPr>
              <a:t>真题）</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1021080" y="1323340"/>
            <a:ext cx="9768840" cy="1936115"/>
          </a:xfrm>
          <a:prstGeom prst="rect">
            <a:avLst/>
          </a:prstGeom>
          <a:noFill/>
        </p:spPr>
        <p:txBody>
          <a:bodyPr wrap="square" rtlCol="0">
            <a:noAutofit/>
          </a:bodyPr>
          <a:p>
            <a:pPr marL="0" lvl="0" indent="0" algn="just" eaLnBrk="1" hangingPunct="1">
              <a:lnSpc>
                <a:spcPct val="150000"/>
              </a:lnSpc>
              <a:buNone/>
            </a:pPr>
            <a:endParaRPr lang="zh-CN" b="1" dirty="0">
              <a:latin typeface="Times New Roman" panose="02020603050405020304" pitchFamily="18" charset="0"/>
              <a:sym typeface="+mn-ea"/>
            </a:endParaRPr>
          </a:p>
        </p:txBody>
      </p:sp>
      <p:sp>
        <p:nvSpPr>
          <p:cNvPr id="5" name="文本框 4"/>
          <p:cNvSpPr txBox="1"/>
          <p:nvPr/>
        </p:nvSpPr>
        <p:spPr>
          <a:xfrm>
            <a:off x="713105" y="1492885"/>
            <a:ext cx="10208895" cy="1936115"/>
          </a:xfrm>
          <a:prstGeom prst="rect">
            <a:avLst/>
          </a:prstGeom>
          <a:noFill/>
        </p:spPr>
        <p:txBody>
          <a:bodyPr wrap="square" rtlCol="0">
            <a:noAutofit/>
          </a:bodyPr>
          <a:p>
            <a:pPr marL="0" lvl="0" indent="0" algn="just" eaLnBrk="1" hangingPunct="1">
              <a:lnSpc>
                <a:spcPct val="150000"/>
              </a:lnSpc>
              <a:buNone/>
            </a:pPr>
            <a:r>
              <a:rPr sz="2400" b="1" dirty="0">
                <a:latin typeface="Times New Roman" panose="02020603050405020304" pitchFamily="18" charset="0"/>
                <a:sym typeface="+mn-ea"/>
              </a:rPr>
              <a:t>用语义网络表示</a:t>
            </a:r>
            <a:r>
              <a:rPr lang="zh-CN" sz="2400" b="1" dirty="0">
                <a:latin typeface="Times New Roman" panose="02020603050405020304" pitchFamily="18" charset="0"/>
                <a:sym typeface="+mn-ea"/>
              </a:rPr>
              <a:t>：</a:t>
            </a:r>
            <a:r>
              <a:rPr sz="2400" b="1" dirty="0">
                <a:latin typeface="Times New Roman" panose="02020603050405020304" pitchFamily="18" charset="0"/>
                <a:sym typeface="+mn-ea"/>
              </a:rPr>
              <a:t>教师李明在本年度第二学期给软件工程专业的学生讲授“软件工程”这一门课程。</a:t>
            </a:r>
            <a:endParaRPr sz="2400" b="1" dirty="0">
              <a:latin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5" grpId="0"/>
      <p:bldP spid="5"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3.</a:t>
            </a:r>
            <a:r>
              <a:rPr lang="zh-CN" altLang="en-US">
                <a:latin typeface="金山云技术体" charset="-122"/>
                <a:ea typeface="金山云技术体" charset="-122"/>
                <a:cs typeface="金山云技术体" charset="-122"/>
              </a:rPr>
              <a:t>不确定</a:t>
            </a:r>
            <a:r>
              <a:rPr lang="zh-CN" altLang="en-US">
                <a:latin typeface="金山云技术体" charset="-122"/>
                <a:ea typeface="金山云技术体" charset="-122"/>
                <a:cs typeface="金山云技术体" charset="-122"/>
              </a:rPr>
              <a:t>性推理</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en-US" altLang="zh-CN">
                <a:latin typeface="金山云技术体" charset="-122"/>
                <a:ea typeface="金山云技术体" charset="-122"/>
                <a:cs typeface="金山云技术体" charset="-122"/>
              </a:rPr>
              <a:t>3.1 </a:t>
            </a:r>
            <a:r>
              <a:rPr lang="zh-CN" altLang="en-US">
                <a:latin typeface="金山云技术体" charset="-122"/>
                <a:ea typeface="金山云技术体" charset="-122"/>
                <a:cs typeface="金山云技术体" charset="-122"/>
              </a:rPr>
              <a:t>贝叶斯</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3.</a:t>
            </a:r>
            <a:r>
              <a:rPr lang="zh-CN" altLang="en-US">
                <a:latin typeface="金山云技术体" charset="-122"/>
                <a:ea typeface="金山云技术体" charset="-122"/>
                <a:cs typeface="金山云技术体" charset="-122"/>
              </a:rPr>
              <a:t>不确定</a:t>
            </a:r>
            <a:r>
              <a:rPr lang="zh-CN" altLang="en-US">
                <a:latin typeface="金山云技术体" charset="-122"/>
                <a:ea typeface="金山云技术体" charset="-122"/>
                <a:cs typeface="金山云技术体" charset="-122"/>
              </a:rPr>
              <a:t>性推理</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en-US" altLang="zh-CN">
                <a:latin typeface="金山云技术体" charset="-122"/>
                <a:ea typeface="金山云技术体" charset="-122"/>
                <a:cs typeface="金山云技术体" charset="-122"/>
              </a:rPr>
              <a:t>3.1 </a:t>
            </a:r>
            <a:r>
              <a:rPr lang="zh-CN" altLang="en-US">
                <a:latin typeface="金山云技术体" charset="-122"/>
                <a:ea typeface="金山云技术体" charset="-122"/>
                <a:cs typeface="金山云技术体" charset="-122"/>
              </a:rPr>
              <a:t>贝叶斯</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3.1 </a:t>
            </a:r>
            <a:r>
              <a:rPr lang="zh-CN" altLang="en-US">
                <a:latin typeface="金山云技术体" charset="-122"/>
                <a:ea typeface="金山云技术体" charset="-122"/>
                <a:cs typeface="金山云技术体" charset="-122"/>
                <a:sym typeface="+mn-ea"/>
              </a:rPr>
              <a:t>贝叶斯</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1021080" y="1017905"/>
            <a:ext cx="9768840" cy="1936115"/>
          </a:xfrm>
          <a:prstGeom prst="rect">
            <a:avLst/>
          </a:prstGeom>
          <a:noFill/>
        </p:spPr>
        <p:txBody>
          <a:bodyPr wrap="square" rtlCol="0">
            <a:noAutofit/>
          </a:bodyPr>
          <a:p>
            <a:pPr marL="0" lvl="0" indent="0" algn="just" eaLnBrk="1" hangingPunct="1">
              <a:lnSpc>
                <a:spcPct val="150000"/>
              </a:lnSpc>
              <a:buNone/>
            </a:pPr>
            <a:endParaRPr lang="zh-CN" b="1" dirty="0">
              <a:latin typeface="Times New Roman" panose="02020603050405020304" pitchFamily="18" charset="0"/>
              <a:sym typeface="+mn-ea"/>
            </a:endParaRPr>
          </a:p>
        </p:txBody>
      </p:sp>
      <p:sp>
        <p:nvSpPr>
          <p:cNvPr id="5" name="文本框 4"/>
          <p:cNvSpPr txBox="1"/>
          <p:nvPr/>
        </p:nvSpPr>
        <p:spPr>
          <a:xfrm>
            <a:off x="3030855" y="1701165"/>
            <a:ext cx="6130925" cy="882015"/>
          </a:xfrm>
          <a:prstGeom prst="rect">
            <a:avLst/>
          </a:prstGeom>
          <a:noFill/>
        </p:spPr>
        <p:txBody>
          <a:bodyPr wrap="square" rtlCol="0">
            <a:noAutofit/>
          </a:bodyPr>
          <a:p>
            <a:pPr marL="0" lvl="0" indent="0" algn="just" eaLnBrk="1" hangingPunct="1">
              <a:lnSpc>
                <a:spcPct val="150000"/>
              </a:lnSpc>
              <a:buNone/>
            </a:pPr>
            <a:r>
              <a:rPr lang="en-US" sz="2800" i="1" dirty="0">
                <a:latin typeface="Times New Roman Italic" panose="02020603050405020304" charset="0"/>
                <a:cs typeface="Times New Roman Italic" panose="02020603050405020304" charset="0"/>
                <a:sym typeface="+mn-ea"/>
              </a:rPr>
              <a:t>IF 	E	THEN		(LS, LN)	H</a:t>
            </a:r>
            <a:endParaRPr lang="en-US" altLang="en-US" sz="2800" i="1" dirty="0">
              <a:latin typeface="Times New Roman Italic" panose="02020603050405020304" charset="0"/>
              <a:cs typeface="Times New Roman Italic" panose="02020603050405020304" charset="0"/>
              <a:sym typeface="+mn-ea"/>
            </a:endParaRPr>
          </a:p>
        </p:txBody>
      </p:sp>
      <p:graphicFrame>
        <p:nvGraphicFramePr>
          <p:cNvPr id="26628" name="Object 4"/>
          <p:cNvGraphicFramePr>
            <a:graphicFrameLocks noChangeAspect="1"/>
          </p:cNvGraphicFramePr>
          <p:nvPr/>
        </p:nvGraphicFramePr>
        <p:xfrm>
          <a:off x="3030855" y="3274695"/>
          <a:ext cx="4724400" cy="1054100"/>
        </p:xfrm>
        <a:graphic>
          <a:graphicData uri="http://schemas.openxmlformats.org/presentationml/2006/ole">
            <mc:AlternateContent xmlns:mc="http://schemas.openxmlformats.org/markup-compatibility/2006">
              <mc:Choice xmlns:v="urn:schemas-microsoft-com:vml" Requires="v">
                <p:oleObj spid="_x0000_s3093" name="" r:id="rId1" imgW="1879600" imgH="419100" progId="Equation.3">
                  <p:embed/>
                </p:oleObj>
              </mc:Choice>
              <mc:Fallback>
                <p:oleObj name="" r:id="rId1" imgW="1879600" imgH="419100" progId="Equation.3">
                  <p:embed/>
                  <p:pic>
                    <p:nvPicPr>
                      <p:cNvPr id="0" name="图片 3092"/>
                      <p:cNvPicPr/>
                      <p:nvPr/>
                    </p:nvPicPr>
                    <p:blipFill>
                      <a:blip r:embed="rId2"/>
                      <a:stretch>
                        <a:fillRect/>
                      </a:stretch>
                    </p:blipFill>
                    <p:spPr>
                      <a:xfrm>
                        <a:off x="3030855" y="3274695"/>
                        <a:ext cx="4724400" cy="1054100"/>
                      </a:xfrm>
                      <a:prstGeom prst="rect">
                        <a:avLst/>
                      </a:prstGeom>
                      <a:noFill/>
                      <a:ln w="38100">
                        <a:noFill/>
                        <a:miter/>
                      </a:ln>
                    </p:spPr>
                  </p:pic>
                </p:oleObj>
              </mc:Fallback>
            </mc:AlternateContent>
          </a:graphicData>
        </a:graphic>
      </p:graphicFrame>
      <p:graphicFrame>
        <p:nvGraphicFramePr>
          <p:cNvPr id="26630" name="Object 6"/>
          <p:cNvGraphicFramePr>
            <a:graphicFrameLocks noChangeAspect="1"/>
          </p:cNvGraphicFramePr>
          <p:nvPr/>
        </p:nvGraphicFramePr>
        <p:xfrm>
          <a:off x="3030855" y="5034915"/>
          <a:ext cx="4610100" cy="946150"/>
        </p:xfrm>
        <a:graphic>
          <a:graphicData uri="http://schemas.openxmlformats.org/presentationml/2006/ole">
            <mc:AlternateContent xmlns:mc="http://schemas.openxmlformats.org/markup-compatibility/2006">
              <mc:Choice xmlns:v="urn:schemas-microsoft-com:vml" Requires="v">
                <p:oleObj spid="_x0000_s3092" name="" r:id="rId3" imgW="2044700" imgH="419100" progId="Equation.3">
                  <p:embed/>
                </p:oleObj>
              </mc:Choice>
              <mc:Fallback>
                <p:oleObj name="" r:id="rId3" imgW="2044700" imgH="419100" progId="Equation.3">
                  <p:embed/>
                  <p:pic>
                    <p:nvPicPr>
                      <p:cNvPr id="0" name="图片 3091"/>
                      <p:cNvPicPr/>
                      <p:nvPr/>
                    </p:nvPicPr>
                    <p:blipFill>
                      <a:blip r:embed="rId4"/>
                      <a:stretch>
                        <a:fillRect/>
                      </a:stretch>
                    </p:blipFill>
                    <p:spPr>
                      <a:xfrm>
                        <a:off x="3030855" y="5034915"/>
                        <a:ext cx="4610100" cy="9461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bldLst>
      <p:bldP spid="3"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图片 23" descr="图片1"/>
          <p:cNvPicPr>
            <a:picLocks noChangeAspect="1"/>
          </p:cNvPicPr>
          <p:nvPr/>
        </p:nvPicPr>
        <p:blipFill>
          <a:blip r:embed="rId1"/>
          <a:srcRect l="4648" t="9611" r="1283" b="13685"/>
          <a:stretch>
            <a:fillRect/>
          </a:stretch>
        </p:blipFill>
        <p:spPr>
          <a:xfrm>
            <a:off x="4794885" y="2592705"/>
            <a:ext cx="7397115" cy="4265295"/>
          </a:xfrm>
          <a:prstGeom prst="rect">
            <a:avLst/>
          </a:prstGeom>
        </p:spPr>
      </p:pic>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3.1 </a:t>
            </a:r>
            <a:r>
              <a:rPr lang="zh-CN" altLang="en-US">
                <a:latin typeface="金山云技术体" charset="-122"/>
                <a:ea typeface="金山云技术体" charset="-122"/>
                <a:cs typeface="金山云技术体" charset="-122"/>
                <a:sym typeface="+mn-ea"/>
              </a:rPr>
              <a:t>贝叶斯（例题</a:t>
            </a:r>
            <a:r>
              <a:rPr lang="en-US" altLang="zh-CN">
                <a:latin typeface="金山云技术体" charset="-122"/>
                <a:ea typeface="金山云技术体" charset="-122"/>
                <a:cs typeface="金山云技术体" charset="-122"/>
                <a:sym typeface="+mn-ea"/>
              </a:rPr>
              <a:t>1</a:t>
            </a:r>
            <a:r>
              <a:rPr lang="zh-CN" altLang="en-US">
                <a:latin typeface="金山云技术体" charset="-122"/>
                <a:ea typeface="金山云技术体" charset="-122"/>
                <a:cs typeface="金山云技术体" charset="-122"/>
                <a:sym typeface="+mn-ea"/>
              </a:rPr>
              <a:t>）</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1021080" y="1323340"/>
            <a:ext cx="9768840" cy="1936115"/>
          </a:xfrm>
          <a:prstGeom prst="rect">
            <a:avLst/>
          </a:prstGeom>
          <a:noFill/>
        </p:spPr>
        <p:txBody>
          <a:bodyPr wrap="square" rtlCol="0">
            <a:noAutofit/>
          </a:bodyPr>
          <a:p>
            <a:pPr marL="0" lvl="0" indent="0" algn="just" eaLnBrk="1" hangingPunct="1">
              <a:lnSpc>
                <a:spcPct val="150000"/>
              </a:lnSpc>
              <a:buNone/>
            </a:pPr>
            <a:endParaRPr lang="zh-CN" b="1" dirty="0">
              <a:latin typeface="Times New Roman" panose="02020603050405020304" pitchFamily="18" charset="0"/>
              <a:sym typeface="+mn-ea"/>
            </a:endParaRPr>
          </a:p>
        </p:txBody>
      </p:sp>
      <p:sp>
        <p:nvSpPr>
          <p:cNvPr id="5" name="文本框 4"/>
          <p:cNvSpPr txBox="1"/>
          <p:nvPr/>
        </p:nvSpPr>
        <p:spPr>
          <a:xfrm>
            <a:off x="713105" y="1161415"/>
            <a:ext cx="10208895" cy="1936115"/>
          </a:xfrm>
          <a:prstGeom prst="rect">
            <a:avLst/>
          </a:prstGeom>
          <a:noFill/>
        </p:spPr>
        <p:txBody>
          <a:bodyPr wrap="square" rtlCol="0">
            <a:noAutofit/>
          </a:bodyPr>
          <a:p>
            <a:pPr marL="0" lvl="0" indent="0" algn="just" eaLnBrk="1" hangingPunct="1">
              <a:lnSpc>
                <a:spcPct val="150000"/>
              </a:lnSpc>
              <a:buNone/>
            </a:pPr>
            <a:r>
              <a:rPr sz="2000" b="1" dirty="0">
                <a:latin typeface="Times New Roman" panose="02020603050405020304" pitchFamily="18" charset="0"/>
                <a:sym typeface="+mn-ea"/>
              </a:rPr>
              <a:t>设有如下知识:</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R1：IF E</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 THEN (10,1)       H</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 (0.03)</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R2：IF E</a:t>
            </a:r>
            <a:r>
              <a:rPr sz="2000" b="1" baseline="-25000" dirty="0">
                <a:latin typeface="Times New Roman" panose="02020603050405020304" pitchFamily="18" charset="0"/>
                <a:sym typeface="+mn-ea"/>
              </a:rPr>
              <a:t>2</a:t>
            </a:r>
            <a:r>
              <a:rPr sz="2000" b="1" dirty="0">
                <a:latin typeface="Times New Roman" panose="02020603050405020304" pitchFamily="18" charset="0"/>
                <a:sym typeface="+mn-ea"/>
              </a:rPr>
              <a:t> THEN (20,1)       H</a:t>
            </a:r>
            <a:r>
              <a:rPr sz="2000" b="1" baseline="-25000" dirty="0">
                <a:latin typeface="Times New Roman" panose="02020603050405020304" pitchFamily="18" charset="0"/>
                <a:sym typeface="+mn-ea"/>
              </a:rPr>
              <a:t>2</a:t>
            </a:r>
            <a:r>
              <a:rPr sz="2000" b="1" dirty="0">
                <a:latin typeface="Times New Roman" panose="02020603050405020304" pitchFamily="18" charset="0"/>
                <a:sym typeface="+mn-ea"/>
              </a:rPr>
              <a:t> (0.05)</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R3：IF E</a:t>
            </a:r>
            <a:r>
              <a:rPr sz="2000" b="1" baseline="-25000" dirty="0">
                <a:latin typeface="Times New Roman" panose="02020603050405020304" pitchFamily="18" charset="0"/>
                <a:sym typeface="+mn-ea"/>
              </a:rPr>
              <a:t>3</a:t>
            </a:r>
            <a:r>
              <a:rPr sz="2000" b="1" dirty="0">
                <a:latin typeface="Times New Roman" panose="02020603050405020304" pitchFamily="18" charset="0"/>
                <a:sym typeface="+mn-ea"/>
              </a:rPr>
              <a:t> THEN (1,0.002)  H</a:t>
            </a:r>
            <a:r>
              <a:rPr sz="2000" b="1" baseline="-25000" dirty="0">
                <a:latin typeface="Times New Roman" panose="02020603050405020304" pitchFamily="18" charset="0"/>
                <a:sym typeface="+mn-ea"/>
              </a:rPr>
              <a:t>3</a:t>
            </a:r>
            <a:r>
              <a:rPr sz="2000" b="1" dirty="0">
                <a:latin typeface="Times New Roman" panose="02020603050405020304" pitchFamily="18" charset="0"/>
                <a:sym typeface="+mn-ea"/>
              </a:rPr>
              <a:t> (0.3)</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求：当证据E</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、E</a:t>
            </a:r>
            <a:r>
              <a:rPr sz="2000" b="1" baseline="-25000" dirty="0">
                <a:latin typeface="Times New Roman" panose="02020603050405020304" pitchFamily="18" charset="0"/>
                <a:sym typeface="+mn-ea"/>
              </a:rPr>
              <a:t>2</a:t>
            </a:r>
            <a:r>
              <a:rPr sz="2000" b="1" dirty="0">
                <a:latin typeface="Times New Roman" panose="02020603050405020304" pitchFamily="18" charset="0"/>
                <a:sym typeface="+mn-ea"/>
              </a:rPr>
              <a:t>、E</a:t>
            </a:r>
            <a:r>
              <a:rPr sz="2000" b="1" baseline="-25000" dirty="0">
                <a:latin typeface="Times New Roman" panose="02020603050405020304" pitchFamily="18" charset="0"/>
                <a:sym typeface="+mn-ea"/>
              </a:rPr>
              <a:t>3</a:t>
            </a:r>
            <a:r>
              <a:rPr sz="2000" b="1" dirty="0">
                <a:latin typeface="Times New Roman" panose="02020603050405020304" pitchFamily="18" charset="0"/>
                <a:sym typeface="+mn-ea"/>
              </a:rPr>
              <a:t>存在和不存在时，</a:t>
            </a:r>
            <a:endParaRPr sz="2000" b="1" dirty="0">
              <a:latin typeface="Times New Roman" panose="02020603050405020304" pitchFamily="18" charset="0"/>
              <a:sym typeface="+mn-ea"/>
            </a:endParaRPr>
          </a:p>
          <a:p>
            <a:pPr marL="0" lvl="0" indent="457200" algn="just" eaLnBrk="1" hangingPunct="1">
              <a:lnSpc>
                <a:spcPct val="150000"/>
              </a:lnSpc>
              <a:buNone/>
            </a:pPr>
            <a:r>
              <a:rPr sz="2000" b="1" dirty="0">
                <a:latin typeface="Times New Roman" panose="02020603050405020304" pitchFamily="18" charset="0"/>
                <a:sym typeface="+mn-ea"/>
              </a:rPr>
              <a:t>P(H</a:t>
            </a:r>
            <a:r>
              <a:rPr sz="2000" b="1" baseline="-25000" dirty="0">
                <a:latin typeface="Times New Roman" panose="02020603050405020304" pitchFamily="18" charset="0"/>
                <a:sym typeface="+mn-ea"/>
              </a:rPr>
              <a:t>i</a:t>
            </a:r>
            <a:r>
              <a:rPr sz="2000" b="1" dirty="0">
                <a:latin typeface="Times New Roman" panose="02020603050405020304" pitchFamily="18" charset="0"/>
                <a:sym typeface="+mn-ea"/>
              </a:rPr>
              <a:t> | E</a:t>
            </a:r>
            <a:r>
              <a:rPr sz="2000" b="1" baseline="-25000" dirty="0">
                <a:latin typeface="Times New Roman" panose="02020603050405020304" pitchFamily="18" charset="0"/>
                <a:sym typeface="+mn-ea"/>
              </a:rPr>
              <a:t>i</a:t>
            </a:r>
            <a:r>
              <a:rPr sz="2000" b="1" dirty="0">
                <a:latin typeface="Times New Roman" panose="02020603050405020304" pitchFamily="18" charset="0"/>
                <a:sym typeface="+mn-ea"/>
              </a:rPr>
              <a:t>)及P(H</a:t>
            </a:r>
            <a:r>
              <a:rPr sz="2000" b="1" baseline="-25000" dirty="0">
                <a:latin typeface="Times New Roman" panose="02020603050405020304" pitchFamily="18" charset="0"/>
                <a:sym typeface="+mn-ea"/>
              </a:rPr>
              <a:t>i </a:t>
            </a:r>
            <a:r>
              <a:rPr sz="2000" b="1" dirty="0">
                <a:latin typeface="Times New Roman" panose="02020603050405020304" pitchFamily="18" charset="0"/>
                <a:sym typeface="+mn-ea"/>
              </a:rPr>
              <a:t>| ¬E</a:t>
            </a:r>
            <a:r>
              <a:rPr sz="2000" b="1" baseline="-25000" dirty="0">
                <a:latin typeface="Times New Roman" panose="02020603050405020304" pitchFamily="18" charset="0"/>
                <a:sym typeface="+mn-ea"/>
              </a:rPr>
              <a:t>i</a:t>
            </a:r>
            <a:r>
              <a:rPr sz="2000" b="1" dirty="0">
                <a:latin typeface="Times New Roman" panose="02020603050405020304" pitchFamily="18" charset="0"/>
                <a:sym typeface="+mn-ea"/>
              </a:rPr>
              <a:t>)的值各是多少?</a:t>
            </a:r>
            <a:endParaRPr sz="2000" b="1" dirty="0">
              <a:latin typeface="Times New Roman" panose="02020603050405020304" pitchFamily="18" charset="0"/>
              <a:sym typeface="+mn-ea"/>
            </a:endParaRPr>
          </a:p>
        </p:txBody>
      </p:sp>
      <p:graphicFrame>
        <p:nvGraphicFramePr>
          <p:cNvPr id="4" name="Object 4"/>
          <p:cNvGraphicFramePr>
            <a:graphicFrameLocks noChangeAspect="1"/>
          </p:cNvGraphicFramePr>
          <p:nvPr/>
        </p:nvGraphicFramePr>
        <p:xfrm>
          <a:off x="647700" y="4880610"/>
          <a:ext cx="3554095" cy="793115"/>
        </p:xfrm>
        <a:graphic>
          <a:graphicData uri="http://schemas.openxmlformats.org/presentationml/2006/ole">
            <mc:AlternateContent xmlns:mc="http://schemas.openxmlformats.org/markup-compatibility/2006">
              <mc:Choice xmlns:v="urn:schemas-microsoft-com:vml" Requires="v">
                <p:oleObj spid="_x0000_s6" name="" r:id="rId2" imgW="1879600" imgH="419100" progId="Equation.3">
                  <p:embed/>
                </p:oleObj>
              </mc:Choice>
              <mc:Fallback>
                <p:oleObj name="" r:id="rId2" imgW="1879600" imgH="419100" progId="Equation.3">
                  <p:embed/>
                  <p:pic>
                    <p:nvPicPr>
                      <p:cNvPr id="0" name="图片 3092"/>
                      <p:cNvPicPr/>
                      <p:nvPr/>
                    </p:nvPicPr>
                    <p:blipFill>
                      <a:blip r:embed="rId3"/>
                      <a:stretch>
                        <a:fillRect/>
                      </a:stretch>
                    </p:blipFill>
                    <p:spPr>
                      <a:xfrm>
                        <a:off x="647700" y="4880610"/>
                        <a:ext cx="3554095" cy="793115"/>
                      </a:xfrm>
                      <a:prstGeom prst="rect">
                        <a:avLst/>
                      </a:prstGeom>
                      <a:noFill/>
                      <a:ln w="38100">
                        <a:noFill/>
                        <a:miter/>
                      </a:ln>
                    </p:spPr>
                  </p:pic>
                </p:oleObj>
              </mc:Fallback>
            </mc:AlternateContent>
          </a:graphicData>
        </a:graphic>
      </p:graphicFrame>
      <p:sp>
        <p:nvSpPr>
          <p:cNvPr id="25" name="文本框 24"/>
          <p:cNvSpPr txBox="1"/>
          <p:nvPr/>
        </p:nvSpPr>
        <p:spPr>
          <a:xfrm>
            <a:off x="5657850" y="1323340"/>
            <a:ext cx="6096000" cy="737235"/>
          </a:xfrm>
          <a:prstGeom prst="rect">
            <a:avLst/>
          </a:prstGeom>
          <a:noFill/>
        </p:spPr>
        <p:txBody>
          <a:bodyPr wrap="square" rtlCol="0" anchor="t">
            <a:spAutoFit/>
          </a:bodyPr>
          <a:p>
            <a:pPr marL="0" lvl="0" indent="0" algn="just" eaLnBrk="1" hangingPunct="1">
              <a:lnSpc>
                <a:spcPct val="150000"/>
              </a:lnSpc>
              <a:buNone/>
            </a:pPr>
            <a:r>
              <a:rPr lang="en-US" sz="2800" i="1" dirty="0">
                <a:highlight>
                  <a:srgbClr val="FFFF00"/>
                </a:highlight>
                <a:latin typeface="Times New Roman Italic" panose="02020603050405020304" charset="0"/>
                <a:cs typeface="Times New Roman Italic" panose="02020603050405020304" charset="0"/>
                <a:sym typeface="+mn-ea"/>
              </a:rPr>
              <a:t>IF 	E	THEN		(LS, LN)	H</a:t>
            </a:r>
            <a:endParaRPr lang="en-US" altLang="en-US" sz="2800" i="1" dirty="0">
              <a:highlight>
                <a:srgbClr val="FFFF00"/>
              </a:highlight>
              <a:latin typeface="Times New Roman Italic" panose="02020603050405020304" charset="0"/>
              <a:cs typeface="Times New Roman Italic"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5" grpId="0"/>
      <p:bldP spid="5" grpId="1"/>
      <p:bldP spid="25" grpId="0"/>
      <p:bldP spid="2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 name="图片 21" descr="无标题的笔记本-5"/>
          <p:cNvPicPr>
            <a:picLocks noChangeAspect="1"/>
          </p:cNvPicPr>
          <p:nvPr/>
        </p:nvPicPr>
        <p:blipFill>
          <a:blip r:embed="rId1"/>
          <a:srcRect l="3352" t="8333" r="8839" b="19296"/>
          <a:stretch>
            <a:fillRect/>
          </a:stretch>
        </p:blipFill>
        <p:spPr>
          <a:xfrm>
            <a:off x="5044440" y="2328545"/>
            <a:ext cx="7147560" cy="4165600"/>
          </a:xfrm>
          <a:prstGeom prst="rect">
            <a:avLst/>
          </a:prstGeom>
        </p:spPr>
      </p:pic>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3.1 </a:t>
            </a:r>
            <a:r>
              <a:rPr lang="zh-CN" altLang="en-US">
                <a:latin typeface="金山云技术体" charset="-122"/>
                <a:ea typeface="金山云技术体" charset="-122"/>
                <a:cs typeface="金山云技术体" charset="-122"/>
                <a:sym typeface="+mn-ea"/>
              </a:rPr>
              <a:t>贝叶斯（例题</a:t>
            </a:r>
            <a:r>
              <a:rPr lang="en-US" altLang="zh-CN">
                <a:latin typeface="金山云技术体" charset="-122"/>
                <a:ea typeface="金山云技术体" charset="-122"/>
                <a:cs typeface="金山云技术体" charset="-122"/>
                <a:sym typeface="+mn-ea"/>
              </a:rPr>
              <a:t>1</a:t>
            </a:r>
            <a:r>
              <a:rPr lang="zh-CN" altLang="en-US">
                <a:latin typeface="金山云技术体" charset="-122"/>
                <a:ea typeface="金山云技术体" charset="-122"/>
                <a:cs typeface="金山云技术体" charset="-122"/>
                <a:sym typeface="+mn-ea"/>
              </a:rPr>
              <a:t>）</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1021080" y="1323340"/>
            <a:ext cx="9768840" cy="1936115"/>
          </a:xfrm>
          <a:prstGeom prst="rect">
            <a:avLst/>
          </a:prstGeom>
          <a:noFill/>
        </p:spPr>
        <p:txBody>
          <a:bodyPr wrap="square" rtlCol="0">
            <a:noAutofit/>
          </a:bodyPr>
          <a:p>
            <a:pPr marL="0" lvl="0" indent="0" algn="just" eaLnBrk="1" hangingPunct="1">
              <a:lnSpc>
                <a:spcPct val="150000"/>
              </a:lnSpc>
              <a:buNone/>
            </a:pPr>
            <a:endParaRPr lang="zh-CN" b="1" dirty="0">
              <a:latin typeface="Times New Roman" panose="02020603050405020304" pitchFamily="18" charset="0"/>
              <a:sym typeface="+mn-ea"/>
            </a:endParaRPr>
          </a:p>
        </p:txBody>
      </p:sp>
      <p:sp>
        <p:nvSpPr>
          <p:cNvPr id="5" name="文本框 4"/>
          <p:cNvSpPr txBox="1"/>
          <p:nvPr/>
        </p:nvSpPr>
        <p:spPr>
          <a:xfrm>
            <a:off x="713105" y="1161415"/>
            <a:ext cx="10208895" cy="1936115"/>
          </a:xfrm>
          <a:prstGeom prst="rect">
            <a:avLst/>
          </a:prstGeom>
          <a:noFill/>
        </p:spPr>
        <p:txBody>
          <a:bodyPr wrap="square" rtlCol="0">
            <a:noAutofit/>
          </a:bodyPr>
          <a:p>
            <a:pPr marL="0" lvl="0" indent="0" algn="just" eaLnBrk="1" hangingPunct="1">
              <a:lnSpc>
                <a:spcPct val="150000"/>
              </a:lnSpc>
              <a:buNone/>
            </a:pPr>
            <a:r>
              <a:rPr sz="2000" b="1" dirty="0">
                <a:latin typeface="Times New Roman" panose="02020603050405020304" pitchFamily="18" charset="0"/>
                <a:sym typeface="+mn-ea"/>
              </a:rPr>
              <a:t>设有如下知识:</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R1：IF E</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 THEN (10,1)       H</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 (0.03)</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R2：IF E</a:t>
            </a:r>
            <a:r>
              <a:rPr sz="2000" b="1" baseline="-25000" dirty="0">
                <a:latin typeface="Times New Roman" panose="02020603050405020304" pitchFamily="18" charset="0"/>
                <a:sym typeface="+mn-ea"/>
              </a:rPr>
              <a:t>2</a:t>
            </a:r>
            <a:r>
              <a:rPr sz="2000" b="1" dirty="0">
                <a:latin typeface="Times New Roman" panose="02020603050405020304" pitchFamily="18" charset="0"/>
                <a:sym typeface="+mn-ea"/>
              </a:rPr>
              <a:t> THEN (20,1)       H</a:t>
            </a:r>
            <a:r>
              <a:rPr sz="2000" b="1" baseline="-25000" dirty="0">
                <a:latin typeface="Times New Roman" panose="02020603050405020304" pitchFamily="18" charset="0"/>
                <a:sym typeface="+mn-ea"/>
              </a:rPr>
              <a:t>2</a:t>
            </a:r>
            <a:r>
              <a:rPr sz="2000" b="1" dirty="0">
                <a:latin typeface="Times New Roman" panose="02020603050405020304" pitchFamily="18" charset="0"/>
                <a:sym typeface="+mn-ea"/>
              </a:rPr>
              <a:t> (0.05)</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R3：IF E</a:t>
            </a:r>
            <a:r>
              <a:rPr sz="2000" b="1" baseline="-25000" dirty="0">
                <a:latin typeface="Times New Roman" panose="02020603050405020304" pitchFamily="18" charset="0"/>
                <a:sym typeface="+mn-ea"/>
              </a:rPr>
              <a:t>3</a:t>
            </a:r>
            <a:r>
              <a:rPr sz="2000" b="1" dirty="0">
                <a:latin typeface="Times New Roman" panose="02020603050405020304" pitchFamily="18" charset="0"/>
                <a:sym typeface="+mn-ea"/>
              </a:rPr>
              <a:t> THEN (1,0.002)  H</a:t>
            </a:r>
            <a:r>
              <a:rPr sz="2000" b="1" baseline="-25000" dirty="0">
                <a:latin typeface="Times New Roman" panose="02020603050405020304" pitchFamily="18" charset="0"/>
                <a:sym typeface="+mn-ea"/>
              </a:rPr>
              <a:t>3</a:t>
            </a:r>
            <a:r>
              <a:rPr sz="2000" b="1" dirty="0">
                <a:latin typeface="Times New Roman" panose="02020603050405020304" pitchFamily="18" charset="0"/>
                <a:sym typeface="+mn-ea"/>
              </a:rPr>
              <a:t> (0.3)</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求：当证据E</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、E</a:t>
            </a:r>
            <a:r>
              <a:rPr sz="2000" b="1" baseline="-25000" dirty="0">
                <a:latin typeface="Times New Roman" panose="02020603050405020304" pitchFamily="18" charset="0"/>
                <a:sym typeface="+mn-ea"/>
              </a:rPr>
              <a:t>2</a:t>
            </a:r>
            <a:r>
              <a:rPr sz="2000" b="1" dirty="0">
                <a:latin typeface="Times New Roman" panose="02020603050405020304" pitchFamily="18" charset="0"/>
                <a:sym typeface="+mn-ea"/>
              </a:rPr>
              <a:t>、E</a:t>
            </a:r>
            <a:r>
              <a:rPr sz="2000" b="1" baseline="-25000" dirty="0">
                <a:latin typeface="Times New Roman" panose="02020603050405020304" pitchFamily="18" charset="0"/>
                <a:sym typeface="+mn-ea"/>
              </a:rPr>
              <a:t>3</a:t>
            </a:r>
            <a:r>
              <a:rPr sz="2000" b="1" dirty="0">
                <a:latin typeface="Times New Roman" panose="02020603050405020304" pitchFamily="18" charset="0"/>
                <a:sym typeface="+mn-ea"/>
              </a:rPr>
              <a:t>存在和不存在时，</a:t>
            </a:r>
            <a:endParaRPr sz="2000" b="1" dirty="0">
              <a:latin typeface="Times New Roman" panose="02020603050405020304" pitchFamily="18" charset="0"/>
              <a:sym typeface="+mn-ea"/>
            </a:endParaRPr>
          </a:p>
          <a:p>
            <a:pPr marL="0" lvl="0" indent="457200" algn="just" eaLnBrk="1" hangingPunct="1">
              <a:lnSpc>
                <a:spcPct val="150000"/>
              </a:lnSpc>
              <a:buNone/>
            </a:pPr>
            <a:r>
              <a:rPr sz="2000" b="1" dirty="0">
                <a:latin typeface="Times New Roman" panose="02020603050405020304" pitchFamily="18" charset="0"/>
                <a:sym typeface="+mn-ea"/>
              </a:rPr>
              <a:t>P(H</a:t>
            </a:r>
            <a:r>
              <a:rPr sz="2000" b="1" baseline="-25000" dirty="0">
                <a:latin typeface="Times New Roman" panose="02020603050405020304" pitchFamily="18" charset="0"/>
                <a:sym typeface="+mn-ea"/>
              </a:rPr>
              <a:t>i</a:t>
            </a:r>
            <a:r>
              <a:rPr sz="2000" b="1" dirty="0">
                <a:latin typeface="Times New Roman" panose="02020603050405020304" pitchFamily="18" charset="0"/>
                <a:sym typeface="+mn-ea"/>
              </a:rPr>
              <a:t> | E</a:t>
            </a:r>
            <a:r>
              <a:rPr sz="2000" b="1" baseline="-25000" dirty="0">
                <a:latin typeface="Times New Roman" panose="02020603050405020304" pitchFamily="18" charset="0"/>
                <a:sym typeface="+mn-ea"/>
              </a:rPr>
              <a:t>i</a:t>
            </a:r>
            <a:r>
              <a:rPr sz="2000" b="1" dirty="0">
                <a:latin typeface="Times New Roman" panose="02020603050405020304" pitchFamily="18" charset="0"/>
                <a:sym typeface="+mn-ea"/>
              </a:rPr>
              <a:t>)及P(H</a:t>
            </a:r>
            <a:r>
              <a:rPr sz="2000" b="1" baseline="-25000" dirty="0">
                <a:latin typeface="Times New Roman" panose="02020603050405020304" pitchFamily="18" charset="0"/>
                <a:sym typeface="+mn-ea"/>
              </a:rPr>
              <a:t>i </a:t>
            </a:r>
            <a:r>
              <a:rPr sz="2000" b="1" dirty="0">
                <a:latin typeface="Times New Roman" panose="02020603050405020304" pitchFamily="18" charset="0"/>
                <a:sym typeface="+mn-ea"/>
              </a:rPr>
              <a:t>| ¬E</a:t>
            </a:r>
            <a:r>
              <a:rPr sz="2000" b="1" baseline="-25000" dirty="0">
                <a:latin typeface="Times New Roman" panose="02020603050405020304" pitchFamily="18" charset="0"/>
                <a:sym typeface="+mn-ea"/>
              </a:rPr>
              <a:t>i</a:t>
            </a:r>
            <a:r>
              <a:rPr sz="2000" b="1" dirty="0">
                <a:latin typeface="Times New Roman" panose="02020603050405020304" pitchFamily="18" charset="0"/>
                <a:sym typeface="+mn-ea"/>
              </a:rPr>
              <a:t>)的值各是多少?</a:t>
            </a:r>
            <a:endParaRPr sz="2000" b="1" dirty="0">
              <a:latin typeface="Times New Roman" panose="02020603050405020304" pitchFamily="18" charset="0"/>
              <a:sym typeface="+mn-ea"/>
            </a:endParaRPr>
          </a:p>
        </p:txBody>
      </p:sp>
      <p:graphicFrame>
        <p:nvGraphicFramePr>
          <p:cNvPr id="26630" name="Object 6"/>
          <p:cNvGraphicFramePr>
            <a:graphicFrameLocks noChangeAspect="1"/>
          </p:cNvGraphicFramePr>
          <p:nvPr/>
        </p:nvGraphicFramePr>
        <p:xfrm>
          <a:off x="647700" y="4630420"/>
          <a:ext cx="4166235" cy="855345"/>
        </p:xfrm>
        <a:graphic>
          <a:graphicData uri="http://schemas.openxmlformats.org/presentationml/2006/ole">
            <mc:AlternateContent xmlns:mc="http://schemas.openxmlformats.org/markup-compatibility/2006">
              <mc:Choice xmlns:v="urn:schemas-microsoft-com:vml" Requires="v">
                <p:oleObj spid="_x0000_s3092" name="" r:id="rId2" imgW="2044700" imgH="419100" progId="Equation.3">
                  <p:embed/>
                </p:oleObj>
              </mc:Choice>
              <mc:Fallback>
                <p:oleObj name="" r:id="rId2" imgW="2044700" imgH="419100" progId="Equation.3">
                  <p:embed/>
                  <p:pic>
                    <p:nvPicPr>
                      <p:cNvPr id="0" name="图片 3091"/>
                      <p:cNvPicPr/>
                      <p:nvPr/>
                    </p:nvPicPr>
                    <p:blipFill>
                      <a:blip r:embed="rId3"/>
                      <a:stretch>
                        <a:fillRect/>
                      </a:stretch>
                    </p:blipFill>
                    <p:spPr>
                      <a:xfrm>
                        <a:off x="647700" y="4630420"/>
                        <a:ext cx="4166235" cy="855345"/>
                      </a:xfrm>
                      <a:prstGeom prst="rect">
                        <a:avLst/>
                      </a:prstGeom>
                      <a:noFill/>
                      <a:ln w="38100">
                        <a:noFill/>
                        <a:miter/>
                      </a:ln>
                    </p:spPr>
                  </p:pic>
                </p:oleObj>
              </mc:Fallback>
            </mc:AlternateContent>
          </a:graphicData>
        </a:graphic>
      </p:graphicFrame>
      <p:sp>
        <p:nvSpPr>
          <p:cNvPr id="25" name="文本框 24"/>
          <p:cNvSpPr txBox="1"/>
          <p:nvPr/>
        </p:nvSpPr>
        <p:spPr>
          <a:xfrm>
            <a:off x="5657850" y="1323340"/>
            <a:ext cx="6096000" cy="737235"/>
          </a:xfrm>
          <a:prstGeom prst="rect">
            <a:avLst/>
          </a:prstGeom>
          <a:noFill/>
        </p:spPr>
        <p:txBody>
          <a:bodyPr wrap="square" rtlCol="0" anchor="t">
            <a:spAutoFit/>
          </a:bodyPr>
          <a:p>
            <a:pPr marL="0" lvl="0" indent="0" algn="just" eaLnBrk="1" hangingPunct="1">
              <a:lnSpc>
                <a:spcPct val="150000"/>
              </a:lnSpc>
              <a:buNone/>
            </a:pPr>
            <a:r>
              <a:rPr lang="en-US" sz="2800" i="1" dirty="0">
                <a:highlight>
                  <a:srgbClr val="FFFF00"/>
                </a:highlight>
                <a:latin typeface="Times New Roman Italic" panose="02020603050405020304" charset="0"/>
                <a:cs typeface="Times New Roman Italic" panose="02020603050405020304" charset="0"/>
                <a:sym typeface="+mn-ea"/>
              </a:rPr>
              <a:t>IF 	E	THEN		(LS, LN)	H</a:t>
            </a:r>
            <a:endParaRPr lang="en-US" altLang="en-US" sz="2800" i="1" dirty="0">
              <a:highlight>
                <a:srgbClr val="FFFF00"/>
              </a:highlight>
              <a:latin typeface="Times New Roman Italic" panose="02020603050405020304" charset="0"/>
              <a:cs typeface="Times New Roman Italic"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5" grpId="0"/>
      <p:bldP spid="5" grpId="1"/>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3.1 </a:t>
            </a:r>
            <a:r>
              <a:rPr lang="zh-CN" altLang="en-US">
                <a:latin typeface="金山云技术体" charset="-122"/>
                <a:ea typeface="金山云技术体" charset="-122"/>
                <a:cs typeface="金山云技术体" charset="-122"/>
                <a:sym typeface="+mn-ea"/>
              </a:rPr>
              <a:t>贝叶斯（真题</a:t>
            </a:r>
            <a:r>
              <a:rPr lang="en-US" altLang="zh-CN">
                <a:latin typeface="金山云技术体" charset="-122"/>
                <a:ea typeface="金山云技术体" charset="-122"/>
                <a:cs typeface="金山云技术体" charset="-122"/>
                <a:sym typeface="+mn-ea"/>
              </a:rPr>
              <a:t>1</a:t>
            </a:r>
            <a:r>
              <a:rPr lang="zh-CN" altLang="en-US">
                <a:latin typeface="金山云技术体" charset="-122"/>
                <a:ea typeface="金山云技术体" charset="-122"/>
                <a:cs typeface="金山云技术体" charset="-122"/>
                <a:sym typeface="+mn-ea"/>
              </a:rPr>
              <a:t>）</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1021080" y="1323340"/>
            <a:ext cx="9768840" cy="1936115"/>
          </a:xfrm>
          <a:prstGeom prst="rect">
            <a:avLst/>
          </a:prstGeom>
          <a:noFill/>
        </p:spPr>
        <p:txBody>
          <a:bodyPr wrap="square" rtlCol="0">
            <a:noAutofit/>
          </a:bodyPr>
          <a:p>
            <a:pPr marL="0" lvl="0" indent="0" algn="just" eaLnBrk="1" hangingPunct="1">
              <a:lnSpc>
                <a:spcPct val="150000"/>
              </a:lnSpc>
              <a:buNone/>
            </a:pPr>
            <a:endParaRPr lang="zh-CN" b="1" dirty="0">
              <a:latin typeface="Times New Roman" panose="02020603050405020304" pitchFamily="18" charset="0"/>
              <a:sym typeface="+mn-ea"/>
            </a:endParaRPr>
          </a:p>
        </p:txBody>
      </p:sp>
      <p:sp>
        <p:nvSpPr>
          <p:cNvPr id="7" name="文本框 6"/>
          <p:cNvSpPr txBox="1"/>
          <p:nvPr/>
        </p:nvSpPr>
        <p:spPr>
          <a:xfrm>
            <a:off x="713105" y="1161415"/>
            <a:ext cx="10208895" cy="1936115"/>
          </a:xfrm>
          <a:prstGeom prst="rect">
            <a:avLst/>
          </a:prstGeom>
          <a:noFill/>
        </p:spPr>
        <p:txBody>
          <a:bodyPr wrap="square" rtlCol="0">
            <a:noAutofit/>
          </a:bodyPr>
          <a:p>
            <a:pPr marL="0" lvl="0" indent="0" algn="just" eaLnBrk="1" hangingPunct="1">
              <a:lnSpc>
                <a:spcPct val="150000"/>
              </a:lnSpc>
              <a:buNone/>
            </a:pPr>
            <a:r>
              <a:rPr sz="2000" b="1" dirty="0">
                <a:latin typeface="Times New Roman" panose="02020603050405020304" pitchFamily="18" charset="0"/>
                <a:sym typeface="+mn-ea"/>
              </a:rPr>
              <a:t>设有如下知识:</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a:t>
            </a:r>
            <a:r>
              <a:rPr sz="2000" b="1" dirty="0">
                <a:latin typeface="Times New Roman" panose="02020603050405020304" pitchFamily="18" charset="0"/>
                <a:sym typeface="+mn-ea"/>
              </a:rPr>
              <a:t>1：IF E</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 THEN (10,1)       H</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 (0.03)</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a:t>
            </a:r>
            <a:r>
              <a:rPr sz="2000" b="1" dirty="0">
                <a:latin typeface="Times New Roman" panose="02020603050405020304" pitchFamily="18" charset="0"/>
                <a:sym typeface="+mn-ea"/>
              </a:rPr>
              <a:t>2：IF E</a:t>
            </a:r>
            <a:r>
              <a:rPr sz="2000" b="1" baseline="-25000" dirty="0">
                <a:latin typeface="Times New Roman" panose="02020603050405020304" pitchFamily="18" charset="0"/>
                <a:sym typeface="+mn-ea"/>
              </a:rPr>
              <a:t>2</a:t>
            </a:r>
            <a:r>
              <a:rPr sz="2000" b="1" dirty="0">
                <a:latin typeface="Times New Roman" panose="02020603050405020304" pitchFamily="18" charset="0"/>
                <a:sym typeface="+mn-ea"/>
              </a:rPr>
              <a:t> THEN (20,1)       H</a:t>
            </a:r>
            <a:r>
              <a:rPr sz="2000" b="1" baseline="-25000" dirty="0">
                <a:latin typeface="Times New Roman" panose="02020603050405020304" pitchFamily="18" charset="0"/>
                <a:sym typeface="+mn-ea"/>
              </a:rPr>
              <a:t>2</a:t>
            </a:r>
            <a:r>
              <a:rPr sz="2000" b="1" dirty="0">
                <a:latin typeface="Times New Roman" panose="02020603050405020304" pitchFamily="18" charset="0"/>
                <a:sym typeface="+mn-ea"/>
              </a:rPr>
              <a:t> (0.05)</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a:t>
            </a:r>
            <a:r>
              <a:rPr sz="2000" b="1" dirty="0">
                <a:latin typeface="Times New Roman" panose="02020603050405020304" pitchFamily="18" charset="0"/>
                <a:sym typeface="+mn-ea"/>
              </a:rPr>
              <a:t>3：IF E</a:t>
            </a:r>
            <a:r>
              <a:rPr sz="2000" b="1" baseline="-25000" dirty="0">
                <a:latin typeface="Times New Roman" panose="02020603050405020304" pitchFamily="18" charset="0"/>
                <a:sym typeface="+mn-ea"/>
              </a:rPr>
              <a:t>3</a:t>
            </a:r>
            <a:r>
              <a:rPr sz="2000" b="1" dirty="0">
                <a:latin typeface="Times New Roman" panose="02020603050405020304" pitchFamily="18" charset="0"/>
                <a:sym typeface="+mn-ea"/>
              </a:rPr>
              <a:t> THEN (1,0.002)  H</a:t>
            </a:r>
            <a:r>
              <a:rPr sz="2000" b="1" baseline="-25000" dirty="0">
                <a:latin typeface="Times New Roman" panose="02020603050405020304" pitchFamily="18" charset="0"/>
                <a:sym typeface="+mn-ea"/>
              </a:rPr>
              <a:t>3</a:t>
            </a:r>
            <a:r>
              <a:rPr sz="2000" b="1" dirty="0">
                <a:latin typeface="Times New Roman" panose="02020603050405020304" pitchFamily="18" charset="0"/>
                <a:sym typeface="+mn-ea"/>
              </a:rPr>
              <a:t> (0.3)</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求：当证据E</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、E</a:t>
            </a:r>
            <a:r>
              <a:rPr sz="2000" b="1" baseline="-25000" dirty="0">
                <a:latin typeface="Times New Roman" panose="02020603050405020304" pitchFamily="18" charset="0"/>
                <a:sym typeface="+mn-ea"/>
              </a:rPr>
              <a:t>2</a:t>
            </a:r>
            <a:r>
              <a:rPr sz="2000" b="1" dirty="0">
                <a:latin typeface="Times New Roman" panose="02020603050405020304" pitchFamily="18" charset="0"/>
                <a:sym typeface="+mn-ea"/>
              </a:rPr>
              <a:t>、E不存在时，P(H</a:t>
            </a:r>
            <a:r>
              <a:rPr sz="2000" b="1" baseline="-25000" dirty="0">
                <a:latin typeface="Times New Roman" panose="02020603050405020304" pitchFamily="18" charset="0"/>
                <a:sym typeface="+mn-ea"/>
              </a:rPr>
              <a:t>i </a:t>
            </a:r>
            <a:r>
              <a:rPr sz="2000" b="1" dirty="0">
                <a:latin typeface="Times New Roman" panose="02020603050405020304" pitchFamily="18" charset="0"/>
                <a:sym typeface="+mn-ea"/>
              </a:rPr>
              <a:t>| ¬E</a:t>
            </a:r>
            <a:r>
              <a:rPr sz="2000" b="1" baseline="-25000" dirty="0">
                <a:latin typeface="Times New Roman" panose="02020603050405020304" pitchFamily="18" charset="0"/>
                <a:sym typeface="+mn-ea"/>
              </a:rPr>
              <a:t>i</a:t>
            </a:r>
            <a:r>
              <a:rPr sz="2000" b="1" dirty="0">
                <a:latin typeface="Times New Roman" panose="02020603050405020304" pitchFamily="18" charset="0"/>
                <a:sym typeface="+mn-ea"/>
              </a:rPr>
              <a:t>)的值各是多少?</a:t>
            </a:r>
            <a:endParaRPr sz="2000" b="1" dirty="0">
              <a:latin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rcRect t="6447" r="7226" b="6191"/>
          <a:stretch>
            <a:fillRect/>
          </a:stretch>
        </p:blipFill>
        <p:spPr>
          <a:xfrm>
            <a:off x="5295265" y="1292225"/>
            <a:ext cx="6896735" cy="5197475"/>
          </a:xfrm>
          <a:prstGeom prst="rect">
            <a:avLst/>
          </a:prstGeom>
        </p:spPr>
      </p:pic>
      <p:sp>
        <p:nvSpPr>
          <p:cNvPr id="2" name="标题 1"/>
          <p:cNvSpPr>
            <a:spLocks noGrp="1"/>
          </p:cNvSpPr>
          <p:nvPr>
            <p:ph type="title"/>
          </p:nvPr>
        </p:nvSpPr>
        <p:spPr/>
        <p:txBody>
          <a:bodyPr/>
          <a:p>
            <a:r>
              <a:rPr lang="en-US" altLang="zh-CN"/>
              <a:t>A</a:t>
            </a:r>
            <a:r>
              <a:rPr lang="zh-CN" altLang="en-US"/>
              <a:t>搜索算法</a:t>
            </a:r>
            <a:endParaRPr lang="zh-CN" altLang="en-US"/>
          </a:p>
        </p:txBody>
      </p:sp>
      <p:sp>
        <p:nvSpPr>
          <p:cNvPr id="5" name="文本框 4"/>
          <p:cNvSpPr txBox="1"/>
          <p:nvPr/>
        </p:nvSpPr>
        <p:spPr>
          <a:xfrm>
            <a:off x="798195" y="1584325"/>
            <a:ext cx="6619240" cy="977265"/>
          </a:xfrm>
          <a:prstGeom prst="rect">
            <a:avLst/>
          </a:prstGeom>
          <a:noFill/>
        </p:spPr>
        <p:txBody>
          <a:bodyPr wrap="square" rtlCol="0" anchor="t">
            <a:noAutofit/>
          </a:bodyPr>
          <a:p>
            <a:r>
              <a:rPr lang="zh-CN" altLang="en-US"/>
              <a:t>- OPEN表：保留所有已生成而未扩展的状态，由小到大排序；</a:t>
            </a:r>
            <a:endParaRPr lang="zh-CN" altLang="en-US"/>
          </a:p>
          <a:p>
            <a:r>
              <a:rPr lang="zh-CN" altLang="en-US"/>
              <a:t>- CLOSED表：记录已扩展过的状态。</a:t>
            </a:r>
            <a:endParaRPr lang="zh-CN" altLang="en-US"/>
          </a:p>
        </p:txBody>
      </p:sp>
      <p:graphicFrame>
        <p:nvGraphicFramePr>
          <p:cNvPr id="6" name="表格 5"/>
          <p:cNvGraphicFramePr/>
          <p:nvPr>
            <p:custDataLst>
              <p:tags r:id="rId2"/>
            </p:custDataLst>
          </p:nvPr>
        </p:nvGraphicFramePr>
        <p:xfrm>
          <a:off x="241300" y="2269490"/>
          <a:ext cx="5020310" cy="4440555"/>
        </p:xfrm>
        <a:graphic>
          <a:graphicData uri="http://schemas.openxmlformats.org/drawingml/2006/table">
            <a:tbl>
              <a:tblPr firstRow="1" bandRow="1">
                <a:tableStyleId>{2D5ABB26-0587-4C30-8999-92F81FD0307C}</a:tableStyleId>
              </a:tblPr>
              <a:tblGrid>
                <a:gridCol w="2917190"/>
                <a:gridCol w="2103120"/>
              </a:tblGrid>
              <a:tr h="493395">
                <a:tc>
                  <a:txBody>
                    <a:bodyPr/>
                    <a:p>
                      <a:pPr algn="ctr">
                        <a:buNone/>
                      </a:pPr>
                      <a:r>
                        <a:rPr lang="en-US" altLang="zh-CN"/>
                        <a:t>open</a:t>
                      </a: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ltLang="zh-CN"/>
                        <a:t>close</a:t>
                      </a: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93395">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93395">
                <a:tc>
                  <a:txBody>
                    <a:bodyPr/>
                    <a:p>
                      <a:pPr algn="ctr">
                        <a:buNone/>
                      </a:pP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93395">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93395">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93395">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93395">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93395">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93395">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sp>
        <p:nvSpPr>
          <p:cNvPr id="8" name="文本框 7"/>
          <p:cNvSpPr txBox="1"/>
          <p:nvPr/>
        </p:nvSpPr>
        <p:spPr>
          <a:xfrm>
            <a:off x="409575" y="2835275"/>
            <a:ext cx="1244600" cy="337185"/>
          </a:xfrm>
          <a:prstGeom prst="rect">
            <a:avLst/>
          </a:prstGeom>
          <a:noFill/>
        </p:spPr>
        <p:txBody>
          <a:bodyPr wrap="square" rtlCol="0">
            <a:spAutoFit/>
          </a:bodyPr>
          <a:p>
            <a:pPr>
              <a:buNone/>
            </a:pPr>
            <a:r>
              <a:rPr lang="zh-CN" altLang="en-US" sz="1600">
                <a:sym typeface="+mn-ea"/>
              </a:rPr>
              <a:t>初始化</a:t>
            </a:r>
            <a:r>
              <a:rPr lang="en-US" altLang="zh-CN" sz="1600">
                <a:sym typeface="+mn-ea"/>
              </a:rPr>
              <a:t>S(4)</a:t>
            </a:r>
            <a:endParaRPr lang="en-US" altLang="zh-CN" sz="1600">
              <a:sym typeface="+mn-ea"/>
            </a:endParaRPr>
          </a:p>
        </p:txBody>
      </p:sp>
      <p:sp>
        <p:nvSpPr>
          <p:cNvPr id="9" name="文本框 8"/>
          <p:cNvSpPr txBox="1"/>
          <p:nvPr/>
        </p:nvSpPr>
        <p:spPr>
          <a:xfrm>
            <a:off x="3195955" y="3428365"/>
            <a:ext cx="1244600" cy="337185"/>
          </a:xfrm>
          <a:prstGeom prst="rect">
            <a:avLst/>
          </a:prstGeom>
          <a:noFill/>
        </p:spPr>
        <p:txBody>
          <a:bodyPr wrap="square" rtlCol="0">
            <a:spAutoFit/>
          </a:bodyPr>
          <a:p>
            <a:r>
              <a:rPr lang="en-US" altLang="zh-CN" sz="1600"/>
              <a:t>S(4)</a:t>
            </a:r>
            <a:endParaRPr lang="en-US" altLang="zh-CN" sz="1600"/>
          </a:p>
        </p:txBody>
      </p:sp>
      <p:sp>
        <p:nvSpPr>
          <p:cNvPr id="10" name="文本框 9"/>
          <p:cNvSpPr txBox="1"/>
          <p:nvPr/>
        </p:nvSpPr>
        <p:spPr>
          <a:xfrm>
            <a:off x="259080" y="3343910"/>
            <a:ext cx="1971675" cy="508000"/>
          </a:xfrm>
          <a:prstGeom prst="rect">
            <a:avLst/>
          </a:prstGeom>
          <a:noFill/>
        </p:spPr>
        <p:txBody>
          <a:bodyPr wrap="square" rtlCol="0">
            <a:noAutofit/>
          </a:bodyPr>
          <a:p>
            <a:pPr>
              <a:buNone/>
            </a:pPr>
            <a:r>
              <a:rPr lang="en-US" altLang="zh-CN" sz="1600">
                <a:sym typeface="+mn-ea"/>
              </a:rPr>
              <a:t>B(4)A(6)C(6)</a:t>
            </a:r>
            <a:endParaRPr lang="en-US" altLang="zh-CN" sz="1600">
              <a:sym typeface="+mn-ea"/>
            </a:endParaRPr>
          </a:p>
        </p:txBody>
      </p:sp>
      <p:sp>
        <p:nvSpPr>
          <p:cNvPr id="11" name="文本框 10"/>
          <p:cNvSpPr txBox="1"/>
          <p:nvPr/>
        </p:nvSpPr>
        <p:spPr>
          <a:xfrm>
            <a:off x="3195955" y="3923665"/>
            <a:ext cx="1244600" cy="337185"/>
          </a:xfrm>
          <a:prstGeom prst="rect">
            <a:avLst/>
          </a:prstGeom>
          <a:noFill/>
        </p:spPr>
        <p:txBody>
          <a:bodyPr wrap="square" rtlCol="0">
            <a:spAutoFit/>
          </a:bodyPr>
          <a:p>
            <a:r>
              <a:rPr lang="en-US" altLang="zh-CN" sz="1600"/>
              <a:t>S(4)B(4)</a:t>
            </a:r>
            <a:endParaRPr lang="en-US" altLang="zh-CN" sz="1600"/>
          </a:p>
        </p:txBody>
      </p:sp>
      <p:sp>
        <p:nvSpPr>
          <p:cNvPr id="13" name="文本框 12"/>
          <p:cNvSpPr txBox="1"/>
          <p:nvPr/>
        </p:nvSpPr>
        <p:spPr>
          <a:xfrm>
            <a:off x="259080" y="3839210"/>
            <a:ext cx="2229485" cy="368300"/>
          </a:xfrm>
          <a:prstGeom prst="rect">
            <a:avLst/>
          </a:prstGeom>
          <a:noFill/>
        </p:spPr>
        <p:txBody>
          <a:bodyPr wrap="square" rtlCol="0">
            <a:noAutofit/>
          </a:bodyPr>
          <a:p>
            <a:pPr>
              <a:buNone/>
            </a:pPr>
            <a:r>
              <a:rPr lang="en-US" altLang="zh-CN" sz="1600">
                <a:sym typeface="+mn-ea"/>
              </a:rPr>
              <a:t>D(5)E(5)F(6)A(6)C(6)</a:t>
            </a:r>
            <a:endParaRPr lang="en-US" altLang="zh-CN" sz="1600">
              <a:sym typeface="+mn-ea"/>
            </a:endParaRPr>
          </a:p>
        </p:txBody>
      </p:sp>
      <p:sp>
        <p:nvSpPr>
          <p:cNvPr id="14" name="文本框 13"/>
          <p:cNvSpPr txBox="1"/>
          <p:nvPr/>
        </p:nvSpPr>
        <p:spPr>
          <a:xfrm>
            <a:off x="3195955" y="4382770"/>
            <a:ext cx="2230120" cy="313055"/>
          </a:xfrm>
          <a:prstGeom prst="rect">
            <a:avLst/>
          </a:prstGeom>
          <a:noFill/>
        </p:spPr>
        <p:txBody>
          <a:bodyPr wrap="square" rtlCol="0">
            <a:noAutofit/>
          </a:bodyPr>
          <a:p>
            <a:r>
              <a:rPr lang="en-US" altLang="zh-CN" sz="1600"/>
              <a:t>S(4)B(4)</a:t>
            </a:r>
            <a:r>
              <a:rPr lang="en-US" altLang="zh-CN" sz="1600">
                <a:sym typeface="+mn-ea"/>
              </a:rPr>
              <a:t>D(5)</a:t>
            </a:r>
            <a:endParaRPr lang="en-US" altLang="zh-CN" sz="1600"/>
          </a:p>
        </p:txBody>
      </p:sp>
      <p:sp>
        <p:nvSpPr>
          <p:cNvPr id="15" name="矩形 14"/>
          <p:cNvSpPr/>
          <p:nvPr/>
        </p:nvSpPr>
        <p:spPr>
          <a:xfrm>
            <a:off x="7507605" y="4634230"/>
            <a:ext cx="197485" cy="221615"/>
          </a:xfrm>
          <a:prstGeom prst="rect">
            <a:avLst/>
          </a:prstGeom>
          <a:solidFill>
            <a:schemeClr val="bg1"/>
          </a:solidFill>
          <a:ln w="12700" cap="flat"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a:solidFill>
                  <a:schemeClr val="tx1"/>
                </a:solidFill>
              </a:rPr>
              <a:t>4</a:t>
            </a:r>
            <a:endParaRPr lang="en-US" altLang="zh-CN" sz="1400">
              <a:solidFill>
                <a:schemeClr val="tx1"/>
              </a:solidFill>
            </a:endParaRPr>
          </a:p>
        </p:txBody>
      </p:sp>
      <p:sp>
        <p:nvSpPr>
          <p:cNvPr id="16" name="矩形 15"/>
          <p:cNvSpPr/>
          <p:nvPr/>
        </p:nvSpPr>
        <p:spPr>
          <a:xfrm>
            <a:off x="5934075" y="4660900"/>
            <a:ext cx="197485" cy="221615"/>
          </a:xfrm>
          <a:prstGeom prst="rect">
            <a:avLst/>
          </a:prstGeom>
          <a:solidFill>
            <a:schemeClr val="bg1"/>
          </a:solidFill>
          <a:ln w="12700" cap="flat"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a:solidFill>
                  <a:schemeClr val="tx1"/>
                </a:solidFill>
              </a:rPr>
              <a:t>3</a:t>
            </a:r>
            <a:endParaRPr lang="en-US" altLang="zh-CN" sz="1400">
              <a:solidFill>
                <a:schemeClr val="tx1"/>
              </a:solidFill>
            </a:endParaRPr>
          </a:p>
        </p:txBody>
      </p:sp>
      <p:sp>
        <p:nvSpPr>
          <p:cNvPr id="17" name="文本框 16"/>
          <p:cNvSpPr txBox="1"/>
          <p:nvPr/>
        </p:nvSpPr>
        <p:spPr>
          <a:xfrm>
            <a:off x="241300" y="4290695"/>
            <a:ext cx="2832735" cy="368300"/>
          </a:xfrm>
          <a:prstGeom prst="rect">
            <a:avLst/>
          </a:prstGeom>
          <a:noFill/>
        </p:spPr>
        <p:txBody>
          <a:bodyPr wrap="square" rtlCol="0">
            <a:noAutofit/>
          </a:bodyPr>
          <a:p>
            <a:pPr>
              <a:buNone/>
            </a:pPr>
            <a:r>
              <a:rPr lang="en-US" altLang="zh-CN" sz="1600">
                <a:sym typeface="+mn-ea"/>
              </a:rPr>
              <a:t>E(5)F(6)A(6)C(6)G(6)H(7)</a:t>
            </a:r>
            <a:endParaRPr lang="en-US" altLang="zh-CN" sz="1600">
              <a:sym typeface="+mn-ea"/>
            </a:endParaRPr>
          </a:p>
        </p:txBody>
      </p:sp>
      <p:sp>
        <p:nvSpPr>
          <p:cNvPr id="19" name="文本框 18"/>
          <p:cNvSpPr txBox="1"/>
          <p:nvPr/>
        </p:nvSpPr>
        <p:spPr>
          <a:xfrm>
            <a:off x="3195955" y="4842510"/>
            <a:ext cx="2230120" cy="313055"/>
          </a:xfrm>
          <a:prstGeom prst="rect">
            <a:avLst/>
          </a:prstGeom>
          <a:noFill/>
        </p:spPr>
        <p:txBody>
          <a:bodyPr wrap="square" rtlCol="0">
            <a:noAutofit/>
          </a:bodyPr>
          <a:p>
            <a:r>
              <a:rPr lang="en-US" altLang="zh-CN" sz="1600"/>
              <a:t>S(4)B(4)</a:t>
            </a:r>
            <a:r>
              <a:rPr lang="en-US" altLang="zh-CN" sz="1600">
                <a:sym typeface="+mn-ea"/>
              </a:rPr>
              <a:t>D(5)</a:t>
            </a:r>
            <a:r>
              <a:rPr lang="en-US" altLang="zh-CN" sz="1600">
                <a:sym typeface="+mn-ea"/>
              </a:rPr>
              <a:t>E(5)</a:t>
            </a:r>
            <a:endParaRPr lang="en-US" altLang="zh-CN" sz="1600"/>
          </a:p>
        </p:txBody>
      </p:sp>
      <p:sp>
        <p:nvSpPr>
          <p:cNvPr id="20" name="文本框 19"/>
          <p:cNvSpPr txBox="1"/>
          <p:nvPr/>
        </p:nvSpPr>
        <p:spPr>
          <a:xfrm>
            <a:off x="241300" y="4874260"/>
            <a:ext cx="2832735" cy="368300"/>
          </a:xfrm>
          <a:prstGeom prst="rect">
            <a:avLst/>
          </a:prstGeom>
          <a:noFill/>
        </p:spPr>
        <p:txBody>
          <a:bodyPr wrap="square" rtlCol="0">
            <a:noAutofit/>
          </a:bodyPr>
          <a:p>
            <a:pPr>
              <a:buNone/>
            </a:pPr>
            <a:r>
              <a:rPr lang="en-US" altLang="zh-CN" sz="1600">
                <a:sym typeface="+mn-ea"/>
              </a:rPr>
              <a:t>I(5)F(6)A(6)C(6)G(6)H(7)J(7)</a:t>
            </a:r>
            <a:endParaRPr lang="en-US" altLang="zh-CN" sz="1600">
              <a:sym typeface="+mn-ea"/>
            </a:endParaRPr>
          </a:p>
        </p:txBody>
      </p:sp>
      <p:sp>
        <p:nvSpPr>
          <p:cNvPr id="21" name="文本框 20"/>
          <p:cNvSpPr txBox="1"/>
          <p:nvPr/>
        </p:nvSpPr>
        <p:spPr>
          <a:xfrm>
            <a:off x="241300" y="5325745"/>
            <a:ext cx="2832735" cy="368300"/>
          </a:xfrm>
          <a:prstGeom prst="rect">
            <a:avLst/>
          </a:prstGeom>
          <a:noFill/>
        </p:spPr>
        <p:txBody>
          <a:bodyPr wrap="square" rtlCol="0">
            <a:noAutofit/>
          </a:bodyPr>
          <a:p>
            <a:pPr>
              <a:buNone/>
            </a:pPr>
            <a:r>
              <a:rPr lang="en-US" altLang="zh-CN" sz="1600">
                <a:sym typeface="+mn-ea"/>
              </a:rPr>
              <a:t>K(5)F(6)A(6)C(6)G(6)H(7)J(7)</a:t>
            </a:r>
            <a:endParaRPr lang="en-US" altLang="zh-CN" sz="1600">
              <a:sym typeface="+mn-ea"/>
            </a:endParaRPr>
          </a:p>
        </p:txBody>
      </p:sp>
      <p:sp>
        <p:nvSpPr>
          <p:cNvPr id="22" name="文本框 21"/>
          <p:cNvSpPr txBox="1"/>
          <p:nvPr/>
        </p:nvSpPr>
        <p:spPr>
          <a:xfrm>
            <a:off x="3101340" y="5395595"/>
            <a:ext cx="2230120" cy="313055"/>
          </a:xfrm>
          <a:prstGeom prst="rect">
            <a:avLst/>
          </a:prstGeom>
          <a:noFill/>
        </p:spPr>
        <p:txBody>
          <a:bodyPr wrap="square" rtlCol="0">
            <a:noAutofit/>
          </a:bodyPr>
          <a:p>
            <a:r>
              <a:rPr lang="en-US" altLang="zh-CN" sz="1600"/>
              <a:t>S(4)B(4)</a:t>
            </a:r>
            <a:r>
              <a:rPr lang="en-US" altLang="zh-CN" sz="1600">
                <a:sym typeface="+mn-ea"/>
              </a:rPr>
              <a:t>D(5)</a:t>
            </a:r>
            <a:r>
              <a:rPr lang="en-US" altLang="zh-CN" sz="1600">
                <a:sym typeface="+mn-ea"/>
              </a:rPr>
              <a:t>E(5)I(5)</a:t>
            </a:r>
            <a:endParaRPr lang="en-US" altLang="zh-CN" sz="1600"/>
          </a:p>
        </p:txBody>
      </p:sp>
      <p:sp>
        <p:nvSpPr>
          <p:cNvPr id="23" name="文本框 22"/>
          <p:cNvSpPr txBox="1"/>
          <p:nvPr/>
        </p:nvSpPr>
        <p:spPr>
          <a:xfrm>
            <a:off x="192405" y="5752465"/>
            <a:ext cx="3288030" cy="368300"/>
          </a:xfrm>
          <a:prstGeom prst="rect">
            <a:avLst/>
          </a:prstGeom>
          <a:noFill/>
        </p:spPr>
        <p:txBody>
          <a:bodyPr wrap="square" rtlCol="0">
            <a:noAutofit/>
          </a:bodyPr>
          <a:p>
            <a:pPr>
              <a:buNone/>
            </a:pPr>
            <a:r>
              <a:rPr lang="en-US" altLang="zh-CN" sz="1600">
                <a:sym typeface="+mn-ea"/>
              </a:rPr>
              <a:t>M(5)F(6)A(6)C(6)G(6)H(7)J(7)L(7)</a:t>
            </a:r>
            <a:endParaRPr lang="en-US" altLang="zh-CN" sz="1600">
              <a:sym typeface="+mn-ea"/>
            </a:endParaRPr>
          </a:p>
        </p:txBody>
      </p:sp>
      <p:sp>
        <p:nvSpPr>
          <p:cNvPr id="25" name="文本框 24"/>
          <p:cNvSpPr txBox="1"/>
          <p:nvPr/>
        </p:nvSpPr>
        <p:spPr>
          <a:xfrm>
            <a:off x="3101340" y="5847080"/>
            <a:ext cx="2230120" cy="313055"/>
          </a:xfrm>
          <a:prstGeom prst="rect">
            <a:avLst/>
          </a:prstGeom>
          <a:noFill/>
        </p:spPr>
        <p:txBody>
          <a:bodyPr wrap="square" rtlCol="0">
            <a:noAutofit/>
          </a:bodyPr>
          <a:p>
            <a:r>
              <a:rPr lang="en-US" altLang="zh-CN" sz="1600"/>
              <a:t>S(4)B(4)</a:t>
            </a:r>
            <a:r>
              <a:rPr lang="en-US" altLang="zh-CN" sz="1600">
                <a:sym typeface="+mn-ea"/>
              </a:rPr>
              <a:t>D(5)</a:t>
            </a:r>
            <a:r>
              <a:rPr lang="en-US" altLang="zh-CN" sz="1600">
                <a:sym typeface="+mn-ea"/>
              </a:rPr>
              <a:t>E(5)I(5)K(5)</a:t>
            </a:r>
            <a:endParaRPr lang="en-US" altLang="zh-CN" sz="1600"/>
          </a:p>
        </p:txBody>
      </p:sp>
      <p:sp>
        <p:nvSpPr>
          <p:cNvPr id="26" name="文本框 25"/>
          <p:cNvSpPr txBox="1"/>
          <p:nvPr/>
        </p:nvSpPr>
        <p:spPr>
          <a:xfrm>
            <a:off x="3101340" y="6298565"/>
            <a:ext cx="2832735" cy="313055"/>
          </a:xfrm>
          <a:prstGeom prst="rect">
            <a:avLst/>
          </a:prstGeom>
          <a:noFill/>
        </p:spPr>
        <p:txBody>
          <a:bodyPr wrap="square" rtlCol="0">
            <a:noAutofit/>
          </a:bodyPr>
          <a:p>
            <a:r>
              <a:rPr lang="en-US" altLang="zh-CN" sz="1600"/>
              <a:t>S(4)B(4)</a:t>
            </a:r>
            <a:r>
              <a:rPr lang="en-US" altLang="zh-CN" sz="1600">
                <a:sym typeface="+mn-ea"/>
              </a:rPr>
              <a:t>D(5)</a:t>
            </a:r>
            <a:r>
              <a:rPr lang="en-US" altLang="zh-CN" sz="1600">
                <a:sym typeface="+mn-ea"/>
              </a:rPr>
              <a:t>E(5)I(5)K(5)M(5)</a:t>
            </a:r>
            <a:endParaRPr lang="en-US" altLang="zh-CN" sz="1600"/>
          </a:p>
        </p:txBody>
      </p:sp>
      <p:sp>
        <p:nvSpPr>
          <p:cNvPr id="27" name="文本框 26"/>
          <p:cNvSpPr txBox="1"/>
          <p:nvPr/>
        </p:nvSpPr>
        <p:spPr>
          <a:xfrm>
            <a:off x="259080" y="6327140"/>
            <a:ext cx="3288030" cy="368300"/>
          </a:xfrm>
          <a:prstGeom prst="rect">
            <a:avLst/>
          </a:prstGeom>
          <a:noFill/>
        </p:spPr>
        <p:txBody>
          <a:bodyPr wrap="square" rtlCol="0">
            <a:noAutofit/>
          </a:bodyPr>
          <a:p>
            <a:pPr>
              <a:buNone/>
            </a:pPr>
            <a:r>
              <a:rPr lang="en-US" altLang="zh-CN" sz="1200">
                <a:sym typeface="+mn-ea"/>
              </a:rPr>
              <a:t>M</a:t>
            </a:r>
            <a:r>
              <a:rPr lang="zh-CN" altLang="en-US" sz="1200">
                <a:sym typeface="+mn-ea"/>
              </a:rPr>
              <a:t>为最终状态，退出循环，结束搜索</a:t>
            </a:r>
            <a:endParaRPr lang="zh-CN" altLang="en-US" sz="1200">
              <a:sym typeface="+mn-ea"/>
            </a:endParaRPr>
          </a:p>
        </p:txBody>
      </p:sp>
      <p:sp>
        <p:nvSpPr>
          <p:cNvPr id="28" name="文本框 27"/>
          <p:cNvSpPr txBox="1"/>
          <p:nvPr/>
        </p:nvSpPr>
        <p:spPr>
          <a:xfrm>
            <a:off x="6755765" y="6298565"/>
            <a:ext cx="3288030" cy="368300"/>
          </a:xfrm>
          <a:prstGeom prst="rect">
            <a:avLst/>
          </a:prstGeom>
          <a:noFill/>
        </p:spPr>
        <p:txBody>
          <a:bodyPr wrap="square" rtlCol="0">
            <a:noAutofit/>
          </a:bodyPr>
          <a:p>
            <a:pPr>
              <a:buNone/>
            </a:pPr>
            <a:r>
              <a:rPr lang="zh-CN" altLang="en-US" sz="1400" b="1">
                <a:solidFill>
                  <a:srgbClr val="C00000"/>
                </a:solidFill>
                <a:highlight>
                  <a:srgbClr val="FFFF00"/>
                </a:highlight>
                <a:sym typeface="+mn-ea"/>
              </a:rPr>
              <a:t>路径：</a:t>
            </a:r>
            <a:r>
              <a:rPr lang="en-US" altLang="zh-CN" sz="1400" b="1">
                <a:solidFill>
                  <a:srgbClr val="C00000"/>
                </a:solidFill>
                <a:highlight>
                  <a:srgbClr val="FFFF00"/>
                </a:highlight>
                <a:latin typeface="Times New Roman Regular" panose="02020603050405020304" charset="0"/>
                <a:cs typeface="Times New Roman Regular" panose="02020603050405020304" charset="0"/>
                <a:sym typeface="+mn-ea"/>
              </a:rPr>
              <a:t>S B E I K M</a:t>
            </a:r>
            <a:endParaRPr lang="en-US" altLang="zh-CN" sz="1400" b="1">
              <a:solidFill>
                <a:srgbClr val="C00000"/>
              </a:solidFill>
              <a:highlight>
                <a:srgbClr val="FFFF00"/>
              </a:highlight>
              <a:latin typeface="Times New Roman Regular" panose="02020603050405020304" charset="0"/>
              <a:cs typeface="Times New Roman Regular" panose="02020603050405020304" charset="0"/>
              <a:sym typeface="+mn-ea"/>
            </a:endParaRPr>
          </a:p>
          <a:p>
            <a:pPr>
              <a:buNone/>
            </a:pPr>
            <a:r>
              <a:rPr lang="zh-CN" altLang="en-US" sz="1400" b="1">
                <a:solidFill>
                  <a:srgbClr val="C00000"/>
                </a:solidFill>
                <a:highlight>
                  <a:srgbClr val="FFFF00"/>
                </a:highlight>
                <a:latin typeface="Times New Roman Regular" panose="02020603050405020304" charset="0"/>
                <a:cs typeface="Times New Roman Regular" panose="02020603050405020304" charset="0"/>
                <a:sym typeface="+mn-ea"/>
              </a:rPr>
              <a:t>解法：上上左下右</a:t>
            </a:r>
            <a:endParaRPr lang="zh-CN" altLang="en-US" sz="1400" b="1">
              <a:solidFill>
                <a:srgbClr val="C00000"/>
              </a:solidFill>
              <a:highlight>
                <a:srgbClr val="FFFF00"/>
              </a:highlight>
              <a:latin typeface="Times New Roman Regular" panose="02020603050405020304" charset="0"/>
              <a:cs typeface="Times New Roman Regular"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additive="base">
                                        <p:cTn id="81" dur="500" fill="hold"/>
                                        <p:tgtEl>
                                          <p:spTgt spid="23"/>
                                        </p:tgtEl>
                                        <p:attrNameLst>
                                          <p:attrName>ppt_x</p:attrName>
                                        </p:attrNameLst>
                                      </p:cBhvr>
                                      <p:tavLst>
                                        <p:tav tm="0">
                                          <p:val>
                                            <p:strVal val="#ppt_x"/>
                                          </p:val>
                                        </p:tav>
                                        <p:tav tm="100000">
                                          <p:val>
                                            <p:strVal val="#ppt_x"/>
                                          </p:val>
                                        </p:tav>
                                      </p:tavLst>
                                    </p:anim>
                                    <p:anim calcmode="lin" valueType="num">
                                      <p:cBhvr additive="base">
                                        <p:cTn id="8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additive="base">
                                        <p:cTn id="93" dur="500" fill="hold"/>
                                        <p:tgtEl>
                                          <p:spTgt spid="27"/>
                                        </p:tgtEl>
                                        <p:attrNameLst>
                                          <p:attrName>ppt_x</p:attrName>
                                        </p:attrNameLst>
                                      </p:cBhvr>
                                      <p:tavLst>
                                        <p:tav tm="0">
                                          <p:val>
                                            <p:strVal val="#ppt_x"/>
                                          </p:val>
                                        </p:tav>
                                        <p:tav tm="100000">
                                          <p:val>
                                            <p:strVal val="#ppt_x"/>
                                          </p:val>
                                        </p:tav>
                                      </p:tavLst>
                                    </p:anim>
                                    <p:anim calcmode="lin" valueType="num">
                                      <p:cBhvr additive="base">
                                        <p:cTn id="9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ppt_x"/>
                                          </p:val>
                                        </p:tav>
                                        <p:tav tm="100000">
                                          <p:val>
                                            <p:strVal val="#ppt_x"/>
                                          </p:val>
                                        </p:tav>
                                      </p:tavLst>
                                    </p:anim>
                                    <p:anim calcmode="lin" valueType="num">
                                      <p:cBhvr additive="base">
                                        <p:cTn id="10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3" grpId="0"/>
      <p:bldP spid="13" grpId="1"/>
      <p:bldP spid="14" grpId="0"/>
      <p:bldP spid="14" grpId="1"/>
      <p:bldP spid="17" grpId="0"/>
      <p:bldP spid="17" grpId="1"/>
      <p:bldP spid="19" grpId="0"/>
      <p:bldP spid="19" grpId="1"/>
      <p:bldP spid="20" grpId="0"/>
      <p:bldP spid="20" grpId="1"/>
      <p:bldP spid="21" grpId="0"/>
      <p:bldP spid="21" grpId="1"/>
      <p:bldP spid="22" grpId="0"/>
      <p:bldP spid="22" grpId="1"/>
      <p:bldP spid="23" grpId="0"/>
      <p:bldP spid="23" grpId="1"/>
      <p:bldP spid="25" grpId="0"/>
      <p:bldP spid="25" grpId="1"/>
      <p:bldP spid="26" grpId="0"/>
      <p:bldP spid="26" grpId="1"/>
      <p:bldP spid="27" grpId="0"/>
      <p:bldP spid="27" grpId="1"/>
      <p:bldP spid="28" grpId="0"/>
      <p:bldP spid="2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3.</a:t>
            </a:r>
            <a:r>
              <a:rPr lang="zh-CN" altLang="en-US">
                <a:latin typeface="金山云技术体" charset="-122"/>
                <a:ea typeface="金山云技术体" charset="-122"/>
                <a:cs typeface="金山云技术体" charset="-122"/>
              </a:rPr>
              <a:t>不确定</a:t>
            </a:r>
            <a:r>
              <a:rPr lang="zh-CN" altLang="en-US">
                <a:latin typeface="金山云技术体" charset="-122"/>
                <a:ea typeface="金山云技术体" charset="-122"/>
                <a:cs typeface="金山云技术体" charset="-122"/>
              </a:rPr>
              <a:t>性推理</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en-US" altLang="zh-CN">
                <a:latin typeface="金山云技术体" charset="-122"/>
                <a:ea typeface="金山云技术体" charset="-122"/>
                <a:cs typeface="金山云技术体" charset="-122"/>
              </a:rPr>
              <a:t>3.2 </a:t>
            </a:r>
            <a:r>
              <a:rPr lang="zh-CN" altLang="en-US">
                <a:latin typeface="金山云技术体" charset="-122"/>
                <a:ea typeface="金山云技术体" charset="-122"/>
                <a:cs typeface="金山云技术体" charset="-122"/>
              </a:rPr>
              <a:t>可信度</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latin typeface="金山云技术体" charset="-122"/>
                <a:ea typeface="金山云技术体" charset="-122"/>
                <a:cs typeface="金山云技术体" charset="-122"/>
                <a:sym typeface="+mn-ea"/>
              </a:rPr>
              <a:t>3.2 </a:t>
            </a:r>
            <a:r>
              <a:rPr lang="zh-CN" altLang="en-US">
                <a:latin typeface="金山云技术体" charset="-122"/>
                <a:ea typeface="金山云技术体" charset="-122"/>
                <a:cs typeface="金山云技术体" charset="-122"/>
                <a:sym typeface="+mn-ea"/>
              </a:rPr>
              <a:t>可信度</a:t>
            </a:r>
            <a:endParaRPr lang="zh-CN" altLang="en-US">
              <a:latin typeface="金山云技术体" charset="-122"/>
              <a:ea typeface="金山云技术体" charset="-122"/>
              <a:cs typeface="金山云技术体" charset="-122"/>
              <a:sym typeface="+mn-ea"/>
            </a:endParaRPr>
          </a:p>
        </p:txBody>
      </p:sp>
      <p:grpSp>
        <p:nvGrpSpPr>
          <p:cNvPr id="7" name="组合 6"/>
          <p:cNvGrpSpPr/>
          <p:nvPr/>
        </p:nvGrpSpPr>
        <p:grpSpPr>
          <a:xfrm>
            <a:off x="713105" y="2332990"/>
            <a:ext cx="11220450" cy="1325880"/>
            <a:chOff x="1020" y="2084"/>
            <a:chExt cx="17670" cy="2088"/>
          </a:xfrm>
        </p:grpSpPr>
        <p:sp>
          <p:nvSpPr>
            <p:cNvPr id="4" name="文本框 3"/>
            <p:cNvSpPr txBox="1"/>
            <p:nvPr/>
          </p:nvSpPr>
          <p:spPr>
            <a:xfrm>
              <a:off x="1020" y="2084"/>
              <a:ext cx="17670" cy="2088"/>
            </a:xfrm>
            <a:prstGeom prst="rect">
              <a:avLst/>
            </a:prstGeom>
            <a:noFill/>
          </p:spPr>
          <p:txBody>
            <a:bodyPr wrap="square" rtlCol="0">
              <a:noAutofit/>
            </a:bodyPr>
            <a:p>
              <a:pPr marL="0" lvl="0" indent="0" algn="just" eaLnBrk="1" hangingPunct="1">
                <a:lnSpc>
                  <a:spcPct val="150000"/>
                </a:lnSpc>
                <a:buNone/>
              </a:pPr>
              <a:r>
                <a:rPr sz="2000" b="1" dirty="0">
                  <a:latin typeface="Times New Roman" panose="02020603050405020304" pitchFamily="18" charset="0"/>
                  <a:sym typeface="+mn-ea"/>
                </a:rPr>
                <a:t>产生式规则表示:</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：可信度因子（certainty factor），反映前提条件</a:t>
              </a:r>
              <a:r>
                <a:rPr lang="zh-CN" sz="2000" b="1" dirty="0">
                  <a:highlight>
                    <a:srgbClr val="FFFF00"/>
                  </a:highlight>
                  <a:latin typeface="Times New Roman" panose="02020603050405020304" pitchFamily="18" charset="0"/>
                  <a:sym typeface="+mn-ea"/>
                </a:rPr>
                <a:t>（证据</a:t>
              </a:r>
              <a:r>
                <a:rPr lang="en-US" altLang="zh-CN" sz="2000" b="1" dirty="0">
                  <a:highlight>
                    <a:srgbClr val="FFFF00"/>
                  </a:highlight>
                  <a:latin typeface="Times New Roman" panose="02020603050405020304" pitchFamily="18" charset="0"/>
                  <a:sym typeface="+mn-ea"/>
                </a:rPr>
                <a:t>E</a:t>
              </a:r>
              <a:r>
                <a:rPr lang="zh-CN" sz="2000" b="1" dirty="0">
                  <a:highlight>
                    <a:srgbClr val="FFFF00"/>
                  </a:highlight>
                  <a:latin typeface="Times New Roman" panose="02020603050405020304" pitchFamily="18" charset="0"/>
                  <a:sym typeface="+mn-ea"/>
                </a:rPr>
                <a:t>）</a:t>
              </a:r>
              <a:r>
                <a:rPr sz="2000" b="1" dirty="0">
                  <a:highlight>
                    <a:srgbClr val="FFFF00"/>
                  </a:highlight>
                  <a:latin typeface="Times New Roman" panose="02020603050405020304" pitchFamily="18" charset="0"/>
                  <a:sym typeface="+mn-ea"/>
                </a:rPr>
                <a:t>与结论</a:t>
              </a:r>
              <a:r>
                <a:rPr lang="zh-CN" sz="2000" b="1" dirty="0">
                  <a:highlight>
                    <a:srgbClr val="FFFF00"/>
                  </a:highlight>
                  <a:latin typeface="Times New Roman" panose="02020603050405020304" pitchFamily="18" charset="0"/>
                  <a:sym typeface="+mn-ea"/>
                </a:rPr>
                <a:t>（</a:t>
              </a:r>
              <a:r>
                <a:rPr lang="en-US" altLang="zh-CN" sz="2000" b="1" dirty="0">
                  <a:highlight>
                    <a:srgbClr val="FFFF00"/>
                  </a:highlight>
                  <a:latin typeface="Times New Roman" panose="02020603050405020304" pitchFamily="18" charset="0"/>
                  <a:sym typeface="+mn-ea"/>
                </a:rPr>
                <a:t>H</a:t>
              </a:r>
              <a:r>
                <a:rPr lang="zh-CN" sz="2000" b="1" dirty="0">
                  <a:highlight>
                    <a:srgbClr val="FFFF00"/>
                  </a:highlight>
                  <a:latin typeface="Times New Roman" panose="02020603050405020304" pitchFamily="18" charset="0"/>
                  <a:sym typeface="+mn-ea"/>
                </a:rPr>
                <a:t>）</a:t>
              </a:r>
              <a:r>
                <a:rPr sz="2000" b="1" dirty="0">
                  <a:latin typeface="Times New Roman" panose="02020603050405020304" pitchFamily="18" charset="0"/>
                  <a:sym typeface="+mn-ea"/>
                </a:rPr>
                <a:t>的联系强度 。  </a:t>
              </a:r>
              <a:endParaRPr sz="2000" b="1" dirty="0">
                <a:latin typeface="Times New Roman" panose="02020603050405020304" pitchFamily="18" charset="0"/>
                <a:sym typeface="+mn-ea"/>
              </a:endParaRPr>
            </a:p>
          </p:txBody>
        </p:sp>
        <p:graphicFrame>
          <p:nvGraphicFramePr>
            <p:cNvPr id="20485" name="Object 4"/>
            <p:cNvGraphicFramePr>
              <a:graphicFrameLocks noChangeAspect="1"/>
            </p:cNvGraphicFramePr>
            <p:nvPr/>
          </p:nvGraphicFramePr>
          <p:xfrm>
            <a:off x="4593" y="2245"/>
            <a:ext cx="8707" cy="765"/>
          </p:xfrm>
          <a:graphic>
            <a:graphicData uri="http://schemas.openxmlformats.org/presentationml/2006/ole">
              <mc:AlternateContent xmlns:mc="http://schemas.openxmlformats.org/markup-compatibility/2006">
                <mc:Choice xmlns:v="urn:schemas-microsoft-com:vml" Requires="v">
                  <p:oleObj spid="_x0000_s3080" name="" r:id="rId1" imgW="2602230" imgH="177800" progId="Equation.DSMT4">
                    <p:embed/>
                  </p:oleObj>
                </mc:Choice>
                <mc:Fallback>
                  <p:oleObj name="" r:id="rId1" imgW="2602230" imgH="177800" progId="Equation.DSMT4">
                    <p:embed/>
                    <p:pic>
                      <p:nvPicPr>
                        <p:cNvPr id="0" name="图片 3075"/>
                        <p:cNvPicPr/>
                        <p:nvPr/>
                      </p:nvPicPr>
                      <p:blipFill>
                        <a:blip r:embed="rId2"/>
                        <a:stretch>
                          <a:fillRect/>
                        </a:stretch>
                      </p:blipFill>
                      <p:spPr>
                        <a:xfrm>
                          <a:off x="4593" y="2245"/>
                          <a:ext cx="8707" cy="765"/>
                        </a:xfrm>
                        <a:prstGeom prst="rect">
                          <a:avLst/>
                        </a:prstGeom>
                        <a:noFill/>
                        <a:ln w="38100">
                          <a:noFill/>
                          <a:miter/>
                        </a:ln>
                      </p:spPr>
                    </p:pic>
                  </p:oleObj>
                </mc:Fallback>
              </mc:AlternateContent>
            </a:graphicData>
          </a:graphic>
        </p:graphicFrame>
        <p:graphicFrame>
          <p:nvGraphicFramePr>
            <p:cNvPr id="20486" name="Object 5"/>
            <p:cNvGraphicFramePr>
              <a:graphicFrameLocks noChangeAspect="1"/>
            </p:cNvGraphicFramePr>
            <p:nvPr/>
          </p:nvGraphicFramePr>
          <p:xfrm>
            <a:off x="1277" y="3120"/>
            <a:ext cx="2229" cy="570"/>
          </p:xfrm>
          <a:graphic>
            <a:graphicData uri="http://schemas.openxmlformats.org/presentationml/2006/ole">
              <mc:AlternateContent xmlns:mc="http://schemas.openxmlformats.org/markup-compatibility/2006">
                <mc:Choice xmlns:v="urn:schemas-microsoft-com:vml" Requires="v">
                  <p:oleObj spid="_x0000_s3081" name="" r:id="rId3" imgW="660400" imgH="203200" progId="Equation.3">
                    <p:embed/>
                  </p:oleObj>
                </mc:Choice>
                <mc:Fallback>
                  <p:oleObj name="" r:id="rId3" imgW="660400" imgH="203200" progId="Equation.3">
                    <p:embed/>
                    <p:pic>
                      <p:nvPicPr>
                        <p:cNvPr id="0" name="图片 3076"/>
                        <p:cNvPicPr/>
                        <p:nvPr/>
                      </p:nvPicPr>
                      <p:blipFill>
                        <a:blip r:embed="rId4"/>
                        <a:stretch>
                          <a:fillRect/>
                        </a:stretch>
                      </p:blipFill>
                      <p:spPr>
                        <a:xfrm>
                          <a:off x="1277" y="3120"/>
                          <a:ext cx="2229" cy="570"/>
                        </a:xfrm>
                        <a:prstGeom prst="rect">
                          <a:avLst/>
                        </a:prstGeom>
                        <a:noFill/>
                        <a:ln w="38100">
                          <a:noFill/>
                          <a:miter/>
                        </a:ln>
                      </p:spPr>
                    </p:pic>
                  </p:oleObj>
                </mc:Fallback>
              </mc:AlternateContent>
            </a:graphicData>
          </a:graphic>
        </p:graphicFrame>
      </p:grpSp>
      <p:sp>
        <p:nvSpPr>
          <p:cNvPr id="9" name="文本框 8"/>
          <p:cNvSpPr txBox="1"/>
          <p:nvPr/>
        </p:nvSpPr>
        <p:spPr>
          <a:xfrm>
            <a:off x="713105" y="1291590"/>
            <a:ext cx="8829675" cy="1122045"/>
          </a:xfrm>
          <a:prstGeom prst="rect">
            <a:avLst/>
          </a:prstGeom>
          <a:noFill/>
        </p:spPr>
        <p:txBody>
          <a:bodyPr wrap="square" rtlCol="0">
            <a:noAutofit/>
          </a:bodyPr>
          <a:p>
            <a:pPr marL="0" lvl="0" indent="0" algn="just" eaLnBrk="1" hangingPunct="1">
              <a:lnSpc>
                <a:spcPct val="150000"/>
              </a:lnSpc>
              <a:buNone/>
            </a:pPr>
            <a:r>
              <a:rPr lang="en-US" sz="2000" b="1" dirty="0">
                <a:latin typeface="Times New Roman" panose="02020603050405020304" pitchFamily="18" charset="0"/>
                <a:sym typeface="+mn-ea"/>
              </a:rPr>
              <a:t>1.</a:t>
            </a:r>
            <a:r>
              <a:rPr lang="zh-CN" altLang="en-US" sz="2000" b="1" dirty="0">
                <a:latin typeface="Times New Roman" panose="02020603050405020304" pitchFamily="18" charset="0"/>
                <a:sym typeface="+mn-ea"/>
              </a:rPr>
              <a:t>知识的不确定性的表示</a:t>
            </a:r>
            <a:r>
              <a:rPr sz="2000" b="1" dirty="0">
                <a:latin typeface="Times New Roman" panose="02020603050405020304" pitchFamily="18" charset="0"/>
                <a:sym typeface="+mn-ea"/>
              </a:rPr>
              <a:t> </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IF   头痛    AND     流涕       THEN     感冒  （0.7） </a:t>
            </a:r>
            <a:endParaRPr sz="2000" b="1" dirty="0">
              <a:latin typeface="Times New Roman" panose="02020603050405020304" pitchFamily="18" charset="0"/>
              <a:sym typeface="+mn-ea"/>
            </a:endParaRPr>
          </a:p>
        </p:txBody>
      </p:sp>
      <p:sp>
        <p:nvSpPr>
          <p:cNvPr id="14" name="文本框 13"/>
          <p:cNvSpPr txBox="1"/>
          <p:nvPr/>
        </p:nvSpPr>
        <p:spPr>
          <a:xfrm>
            <a:off x="757555" y="3352800"/>
            <a:ext cx="6144895" cy="1122045"/>
          </a:xfrm>
          <a:prstGeom prst="rect">
            <a:avLst/>
          </a:prstGeom>
          <a:noFill/>
        </p:spPr>
        <p:txBody>
          <a:bodyPr wrap="square" rtlCol="0">
            <a:noAutofit/>
          </a:bodyPr>
          <a:p>
            <a:pPr marL="0" lvl="0" indent="0" algn="just" eaLnBrk="1" hangingPunct="1">
              <a:lnSpc>
                <a:spcPct val="150000"/>
              </a:lnSpc>
              <a:buNone/>
            </a:pPr>
            <a:r>
              <a:rPr lang="en-US" sz="2000" b="1" dirty="0">
                <a:latin typeface="Times New Roman" panose="02020603050405020304" pitchFamily="18" charset="0"/>
                <a:sym typeface="+mn-ea"/>
              </a:rPr>
              <a:t>2.</a:t>
            </a:r>
            <a:r>
              <a:rPr lang="zh-CN" altLang="en-US" sz="2000" b="1" dirty="0">
                <a:latin typeface="Times New Roman" panose="02020603050405020304" pitchFamily="18" charset="0"/>
                <a:sym typeface="+mn-ea"/>
              </a:rPr>
              <a:t>证据的不确定性的表示</a:t>
            </a:r>
            <a:r>
              <a:rPr sz="2000" b="1" dirty="0">
                <a:latin typeface="Times New Roman" panose="02020603050405020304" pitchFamily="18" charset="0"/>
                <a:sym typeface="+mn-ea"/>
              </a:rPr>
              <a:t> </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CF(E)＝0.6： E的可信度为0.6</a:t>
            </a:r>
            <a:endParaRPr sz="2000" b="1" dirty="0">
              <a:latin typeface="Times New Roman" panose="02020603050405020304" pitchFamily="18" charset="0"/>
              <a:sym typeface="+mn-ea"/>
            </a:endParaRPr>
          </a:p>
          <a:p>
            <a:pPr marL="0" lvl="0" indent="0" algn="just" eaLnBrk="1" hangingPunct="1">
              <a:lnSpc>
                <a:spcPct val="150000"/>
              </a:lnSpc>
              <a:buNone/>
            </a:pPr>
            <a:endParaRPr sz="2000" dirty="0">
              <a:latin typeface="Times New Roman" panose="02020603050405020304" pitchFamily="18" charset="0"/>
              <a:sym typeface="+mn-ea"/>
            </a:endParaRPr>
          </a:p>
        </p:txBody>
      </p:sp>
      <p:sp>
        <p:nvSpPr>
          <p:cNvPr id="17" name="文本框 16"/>
          <p:cNvSpPr txBox="1"/>
          <p:nvPr/>
        </p:nvSpPr>
        <p:spPr>
          <a:xfrm>
            <a:off x="6160135" y="3352800"/>
            <a:ext cx="5117465" cy="3325495"/>
          </a:xfrm>
          <a:prstGeom prst="rect">
            <a:avLst/>
          </a:prstGeom>
          <a:noFill/>
        </p:spPr>
        <p:txBody>
          <a:bodyPr wrap="square" rtlCol="0" anchor="t">
            <a:noAutofit/>
          </a:bodyPr>
          <a:p>
            <a:pPr marL="196850" indent="-196850" eaLnBrk="1" hangingPunct="1">
              <a:lnSpc>
                <a:spcPct val="150000"/>
              </a:lnSpc>
              <a:buFont typeface="Wingdings" panose="05000000000000000000" pitchFamily="2" charset="2"/>
              <a:buChar char="§"/>
            </a:pPr>
            <a:r>
              <a:rPr lang="zh-CN" altLang="en-US" sz="2000" dirty="0">
                <a:latin typeface="Times New Roman" panose="02020603050405020304" pitchFamily="18" charset="0"/>
                <a:sym typeface="+mn-ea"/>
              </a:rPr>
              <a:t>证据</a:t>
            </a:r>
            <a:r>
              <a:rPr lang="en-US" altLang="zh-CN" sz="2000" i="1" dirty="0">
                <a:latin typeface="Times New Roman" panose="02020603050405020304" pitchFamily="18" charset="0"/>
                <a:sym typeface="+mn-ea"/>
              </a:rPr>
              <a:t>E</a:t>
            </a:r>
            <a:r>
              <a:rPr lang="zh-CN" altLang="en-US" sz="2000" dirty="0">
                <a:latin typeface="Times New Roman" panose="02020603050405020304" pitchFamily="18" charset="0"/>
                <a:sym typeface="+mn-ea"/>
              </a:rPr>
              <a:t>的可信度取值范围：</a:t>
            </a:r>
            <a:r>
              <a:rPr lang="en-US" altLang="zh-CN" sz="2000" dirty="0">
                <a:latin typeface="Times New Roman" panose="02020603050405020304" pitchFamily="18" charset="0"/>
                <a:sym typeface="+mn-ea"/>
              </a:rPr>
              <a:t>[-1</a:t>
            </a:r>
            <a:r>
              <a:rPr lang="zh-CN" altLang="en-US" sz="2000" dirty="0">
                <a:latin typeface="Times New Roman" panose="02020603050405020304" pitchFamily="18" charset="0"/>
                <a:sym typeface="+mn-ea"/>
              </a:rPr>
              <a:t>，</a:t>
            </a:r>
            <a:r>
              <a:rPr lang="en-US" altLang="zh-CN" sz="2000" dirty="0">
                <a:latin typeface="Times New Roman" panose="02020603050405020304" pitchFamily="18" charset="0"/>
                <a:sym typeface="+mn-ea"/>
              </a:rPr>
              <a:t>1] </a:t>
            </a:r>
            <a:r>
              <a:rPr lang="zh-CN" altLang="en-US" sz="2000" dirty="0">
                <a:latin typeface="Times New Roman" panose="02020603050405020304" pitchFamily="18" charset="0"/>
                <a:sym typeface="+mn-ea"/>
              </a:rPr>
              <a:t>。</a:t>
            </a:r>
            <a:endParaRPr lang="zh-CN" altLang="en-US" sz="2000" dirty="0">
              <a:latin typeface="Times New Roman" panose="02020603050405020304" pitchFamily="18" charset="0"/>
            </a:endParaRPr>
          </a:p>
          <a:p>
            <a:pPr marL="196850" indent="-196850" eaLnBrk="1" hangingPunct="1">
              <a:lnSpc>
                <a:spcPct val="150000"/>
              </a:lnSpc>
              <a:buFont typeface="Wingdings" panose="05000000000000000000" pitchFamily="2" charset="2"/>
              <a:buChar char="§"/>
            </a:pPr>
            <a:r>
              <a:rPr lang="zh-CN" altLang="en-US" sz="2000" dirty="0">
                <a:latin typeface="Times New Roman" panose="02020603050405020304" pitchFamily="18" charset="0"/>
                <a:sym typeface="+mn-ea"/>
              </a:rPr>
              <a:t>对于初始证据，若所有观察能肯定它为真，则</a:t>
            </a:r>
            <a:r>
              <a:rPr lang="en-US" altLang="zh-CN" sz="2000" i="1" dirty="0">
                <a:latin typeface="Times New Roman" panose="02020603050405020304" pitchFamily="18" charset="0"/>
                <a:sym typeface="+mn-ea"/>
              </a:rPr>
              <a:t>CF</a:t>
            </a:r>
            <a:r>
              <a:rPr lang="en-US" altLang="zh-CN" sz="2000" dirty="0">
                <a:latin typeface="Times New Roman" panose="02020603050405020304" pitchFamily="18" charset="0"/>
                <a:sym typeface="+mn-ea"/>
              </a:rPr>
              <a:t>(</a:t>
            </a:r>
            <a:r>
              <a:rPr lang="en-US" altLang="zh-CN" sz="2000" i="1" dirty="0">
                <a:latin typeface="Times New Roman" panose="02020603050405020304" pitchFamily="18" charset="0"/>
                <a:sym typeface="+mn-ea"/>
              </a:rPr>
              <a:t>E</a:t>
            </a:r>
            <a:r>
              <a:rPr lang="en-US" altLang="zh-CN" sz="2000" dirty="0">
                <a:latin typeface="Times New Roman" panose="02020603050405020304" pitchFamily="18" charset="0"/>
                <a:sym typeface="+mn-ea"/>
              </a:rPr>
              <a:t>)= 1</a:t>
            </a:r>
            <a:r>
              <a:rPr lang="zh-CN" altLang="en-US" sz="2000" dirty="0">
                <a:latin typeface="Times New Roman" panose="02020603050405020304" pitchFamily="18" charset="0"/>
                <a:sym typeface="+mn-ea"/>
              </a:rPr>
              <a:t>。</a:t>
            </a:r>
            <a:endParaRPr lang="zh-CN" altLang="en-US" sz="2000" dirty="0">
              <a:latin typeface="Times New Roman" panose="02020603050405020304" pitchFamily="18" charset="0"/>
            </a:endParaRPr>
          </a:p>
          <a:p>
            <a:pPr marL="196850" indent="-196850" eaLnBrk="1" hangingPunct="1">
              <a:lnSpc>
                <a:spcPct val="150000"/>
              </a:lnSpc>
              <a:buFont typeface="Wingdings" panose="05000000000000000000" pitchFamily="2" charset="2"/>
              <a:buChar char="§"/>
            </a:pPr>
            <a:r>
              <a:rPr lang="zh-CN" altLang="en-US" sz="2000" dirty="0">
                <a:latin typeface="Times New Roman" panose="02020603050405020304" pitchFamily="18" charset="0"/>
                <a:sym typeface="+mn-ea"/>
              </a:rPr>
              <a:t>若肯定它为假，则 </a:t>
            </a:r>
            <a:r>
              <a:rPr lang="zh-CN" altLang="en-US" sz="2000" i="1" dirty="0">
                <a:latin typeface="Times New Roman" panose="02020603050405020304" pitchFamily="18" charset="0"/>
                <a:sym typeface="+mn-ea"/>
              </a:rPr>
              <a:t> </a:t>
            </a:r>
            <a:r>
              <a:rPr lang="en-US" altLang="zh-CN" sz="2000" i="1" dirty="0">
                <a:latin typeface="Times New Roman" panose="02020603050405020304" pitchFamily="18" charset="0"/>
                <a:sym typeface="+mn-ea"/>
              </a:rPr>
              <a:t>CF(E)</a:t>
            </a:r>
            <a:r>
              <a:rPr lang="en-US" altLang="zh-CN" sz="2000" dirty="0">
                <a:latin typeface="Times New Roman" panose="02020603050405020304" pitchFamily="18" charset="0"/>
                <a:sym typeface="+mn-ea"/>
              </a:rPr>
              <a:t> = –1</a:t>
            </a:r>
            <a:r>
              <a:rPr lang="zh-CN" altLang="en-US" sz="2000" dirty="0">
                <a:latin typeface="Times New Roman" panose="02020603050405020304" pitchFamily="18" charset="0"/>
                <a:sym typeface="+mn-ea"/>
              </a:rPr>
              <a:t>。</a:t>
            </a:r>
            <a:endParaRPr lang="zh-CN" altLang="en-US" sz="2000" dirty="0">
              <a:latin typeface="Times New Roman" panose="02020603050405020304" pitchFamily="18" charset="0"/>
            </a:endParaRPr>
          </a:p>
          <a:p>
            <a:pPr marL="196850" indent="-196850" eaLnBrk="1" hangingPunct="1">
              <a:lnSpc>
                <a:spcPct val="150000"/>
              </a:lnSpc>
              <a:buFont typeface="Wingdings" panose="05000000000000000000" pitchFamily="2" charset="2"/>
              <a:buChar char="§"/>
            </a:pPr>
            <a:r>
              <a:rPr lang="zh-CN" altLang="en-US" sz="2000" dirty="0">
                <a:latin typeface="Times New Roman" panose="02020603050405020304" pitchFamily="18" charset="0"/>
                <a:sym typeface="+mn-ea"/>
              </a:rPr>
              <a:t>若以某种程度为真，则   </a:t>
            </a:r>
            <a:r>
              <a:rPr lang="en-US" altLang="zh-CN" sz="2000" dirty="0">
                <a:latin typeface="Times New Roman" panose="02020603050405020304" pitchFamily="18" charset="0"/>
                <a:sym typeface="+mn-ea"/>
              </a:rPr>
              <a:t>0 &lt; </a:t>
            </a:r>
            <a:r>
              <a:rPr lang="en-US" altLang="zh-CN" sz="2000" i="1" dirty="0">
                <a:latin typeface="Times New Roman" panose="02020603050405020304" pitchFamily="18" charset="0"/>
                <a:sym typeface="+mn-ea"/>
              </a:rPr>
              <a:t>CF(E)</a:t>
            </a:r>
            <a:r>
              <a:rPr lang="en-US" altLang="zh-CN" sz="2000" dirty="0">
                <a:latin typeface="Times New Roman" panose="02020603050405020304" pitchFamily="18" charset="0"/>
                <a:sym typeface="+mn-ea"/>
              </a:rPr>
              <a:t> &lt; 1</a:t>
            </a:r>
            <a:r>
              <a:rPr lang="zh-CN" altLang="en-US" sz="2000" dirty="0">
                <a:latin typeface="Times New Roman" panose="02020603050405020304" pitchFamily="18" charset="0"/>
                <a:sym typeface="+mn-ea"/>
              </a:rPr>
              <a:t>。</a:t>
            </a:r>
            <a:endParaRPr lang="zh-CN" altLang="en-US" sz="2000" dirty="0">
              <a:latin typeface="Times New Roman" panose="02020603050405020304" pitchFamily="18" charset="0"/>
            </a:endParaRPr>
          </a:p>
          <a:p>
            <a:pPr marL="196850" indent="-196850" eaLnBrk="1" hangingPunct="1">
              <a:lnSpc>
                <a:spcPct val="150000"/>
              </a:lnSpc>
              <a:buFont typeface="Wingdings" panose="05000000000000000000" pitchFamily="2" charset="2"/>
              <a:buChar char="§"/>
            </a:pPr>
            <a:r>
              <a:rPr lang="zh-CN" altLang="en-US" sz="2000" dirty="0">
                <a:latin typeface="Times New Roman" panose="02020603050405020304" pitchFamily="18" charset="0"/>
                <a:sym typeface="+mn-ea"/>
              </a:rPr>
              <a:t>若以某种程度为假，则 －</a:t>
            </a:r>
            <a:r>
              <a:rPr lang="en-US" altLang="zh-CN" sz="2000" dirty="0">
                <a:latin typeface="Times New Roman" panose="02020603050405020304" pitchFamily="18" charset="0"/>
                <a:sym typeface="+mn-ea"/>
              </a:rPr>
              <a:t>1 &lt; </a:t>
            </a:r>
            <a:r>
              <a:rPr lang="en-US" altLang="zh-CN" sz="2000" i="1" dirty="0">
                <a:latin typeface="Times New Roman" panose="02020603050405020304" pitchFamily="18" charset="0"/>
                <a:sym typeface="+mn-ea"/>
              </a:rPr>
              <a:t>CF(E)</a:t>
            </a:r>
            <a:r>
              <a:rPr lang="en-US" altLang="zh-CN" sz="2000" dirty="0">
                <a:latin typeface="Times New Roman" panose="02020603050405020304" pitchFamily="18" charset="0"/>
                <a:sym typeface="+mn-ea"/>
              </a:rPr>
              <a:t> &lt; 0 </a:t>
            </a:r>
            <a:r>
              <a:rPr lang="zh-CN" altLang="en-US" sz="2000" dirty="0">
                <a:latin typeface="Times New Roman" panose="02020603050405020304" pitchFamily="18" charset="0"/>
                <a:sym typeface="+mn-ea"/>
              </a:rPr>
              <a:t>。</a:t>
            </a:r>
            <a:endParaRPr lang="zh-CN" altLang="en-US" sz="2000" dirty="0">
              <a:latin typeface="Times New Roman" panose="02020603050405020304" pitchFamily="18" charset="0"/>
            </a:endParaRPr>
          </a:p>
          <a:p>
            <a:pPr marL="196850" indent="-196850" eaLnBrk="1" hangingPunct="1">
              <a:lnSpc>
                <a:spcPct val="150000"/>
              </a:lnSpc>
              <a:buFont typeface="Wingdings" panose="05000000000000000000" pitchFamily="2" charset="2"/>
              <a:buChar char="§"/>
            </a:pPr>
            <a:r>
              <a:rPr lang="zh-CN" altLang="en-US" sz="2000" dirty="0">
                <a:latin typeface="Times New Roman" panose="02020603050405020304" pitchFamily="18" charset="0"/>
                <a:sym typeface="+mn-ea"/>
              </a:rPr>
              <a:t>若未获得任何相关的观察，则 </a:t>
            </a:r>
            <a:r>
              <a:rPr lang="en-US" altLang="zh-CN" sz="2000" i="1" dirty="0">
                <a:latin typeface="Times New Roman" panose="02020603050405020304" pitchFamily="18" charset="0"/>
                <a:sym typeface="+mn-ea"/>
              </a:rPr>
              <a:t>CF(E)</a:t>
            </a:r>
            <a:r>
              <a:rPr lang="en-US" altLang="zh-CN" sz="2000" dirty="0">
                <a:latin typeface="Times New Roman" panose="02020603050405020304" pitchFamily="18" charset="0"/>
                <a:sym typeface="+mn-ea"/>
              </a:rPr>
              <a:t> = 0</a:t>
            </a:r>
            <a:r>
              <a:rPr lang="zh-CN" altLang="en-US" sz="2000" dirty="0">
                <a:latin typeface="Times New Roman" panose="02020603050405020304" pitchFamily="18" charset="0"/>
                <a:sym typeface="+mn-ea"/>
              </a:rPr>
              <a:t>。</a:t>
            </a:r>
            <a:endParaRPr lang="zh-CN" altLang="en-US" sz="2000" dirty="0">
              <a:latin typeface="Times New Roman" panose="02020603050405020304" pitchFamily="18" charset="0"/>
            </a:endParaRPr>
          </a:p>
          <a:p>
            <a:pPr marL="0" lvl="0" indent="0" algn="just" eaLnBrk="1" hangingPunct="1">
              <a:lnSpc>
                <a:spcPct val="150000"/>
              </a:lnSpc>
              <a:buNone/>
            </a:pPr>
            <a:endParaRPr lang="zh-CN" altLang="en-US" sz="20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latin typeface="金山云技术体" charset="-122"/>
                <a:ea typeface="金山云技术体" charset="-122"/>
                <a:cs typeface="金山云技术体" charset="-122"/>
                <a:sym typeface="+mn-ea"/>
              </a:rPr>
              <a:t>3.2 </a:t>
            </a:r>
            <a:r>
              <a:rPr lang="zh-CN" altLang="en-US">
                <a:latin typeface="金山云技术体" charset="-122"/>
                <a:ea typeface="金山云技术体" charset="-122"/>
                <a:cs typeface="金山云技术体" charset="-122"/>
                <a:sym typeface="+mn-ea"/>
              </a:rPr>
              <a:t>可信度</a:t>
            </a:r>
            <a:endParaRPr lang="zh-CN" altLang="en-US">
              <a:latin typeface="金山云技术体" charset="-122"/>
              <a:ea typeface="金山云技术体" charset="-122"/>
              <a:cs typeface="金山云技术体" charset="-122"/>
              <a:sym typeface="+mn-ea"/>
            </a:endParaRPr>
          </a:p>
        </p:txBody>
      </p:sp>
      <p:grpSp>
        <p:nvGrpSpPr>
          <p:cNvPr id="17" name="组合 16"/>
          <p:cNvGrpSpPr/>
          <p:nvPr/>
        </p:nvGrpSpPr>
        <p:grpSpPr>
          <a:xfrm>
            <a:off x="757555" y="1273175"/>
            <a:ext cx="10515600" cy="3312160"/>
            <a:chOff x="1193" y="2005"/>
            <a:chExt cx="16560" cy="5216"/>
          </a:xfrm>
        </p:grpSpPr>
        <p:sp>
          <p:nvSpPr>
            <p:cNvPr id="14" name="文本框 13"/>
            <p:cNvSpPr txBox="1"/>
            <p:nvPr/>
          </p:nvSpPr>
          <p:spPr>
            <a:xfrm>
              <a:off x="1193" y="2005"/>
              <a:ext cx="16561" cy="5216"/>
            </a:xfrm>
            <a:prstGeom prst="rect">
              <a:avLst/>
            </a:prstGeom>
            <a:noFill/>
          </p:spPr>
          <p:txBody>
            <a:bodyPr wrap="square" rtlCol="0">
              <a:noAutofit/>
            </a:bodyPr>
            <a:p>
              <a:pPr marL="0" lvl="0" indent="0" algn="just" eaLnBrk="1" hangingPunct="1">
                <a:lnSpc>
                  <a:spcPct val="200000"/>
                </a:lnSpc>
                <a:buNone/>
              </a:pPr>
              <a:r>
                <a:rPr lang="en-US" sz="2000" b="1" dirty="0">
                  <a:latin typeface="Times New Roman" panose="02020603050405020304" pitchFamily="18" charset="0"/>
                  <a:sym typeface="+mn-ea"/>
                </a:rPr>
                <a:t>3.</a:t>
              </a:r>
              <a:r>
                <a:rPr sz="2000" b="1" dirty="0">
                  <a:latin typeface="Times New Roman" panose="02020603050405020304" pitchFamily="18" charset="0"/>
                  <a:sym typeface="+mn-ea"/>
                </a:rPr>
                <a:t>组合证据</a:t>
              </a:r>
              <a:r>
                <a:rPr lang="zh-CN" sz="2000" b="1" dirty="0">
                  <a:latin typeface="Times New Roman" panose="02020603050405020304" pitchFamily="18" charset="0"/>
                  <a:sym typeface="+mn-ea"/>
                </a:rPr>
                <a:t>不确定性的算法</a:t>
              </a:r>
              <a:r>
                <a:rPr sz="2000" b="1" dirty="0">
                  <a:latin typeface="Times New Roman" panose="02020603050405020304" pitchFamily="18" charset="0"/>
                  <a:sym typeface="+mn-ea"/>
                </a:rPr>
                <a:t>：</a:t>
              </a:r>
              <a:endParaRPr sz="2000" b="1" dirty="0">
                <a:latin typeface="Times New Roman" panose="02020603050405020304" pitchFamily="18" charset="0"/>
                <a:sym typeface="+mn-ea"/>
              </a:endParaRPr>
            </a:p>
            <a:p>
              <a:pPr marL="457200" lvl="0" indent="-457200" algn="just" eaLnBrk="1" hangingPunct="1">
                <a:lnSpc>
                  <a:spcPct val="200000"/>
                </a:lnSpc>
                <a:buAutoNum type="arabicPeriod"/>
              </a:pPr>
              <a:r>
                <a:rPr sz="2000" b="1" dirty="0">
                  <a:latin typeface="Times New Roman" panose="02020603050405020304" pitchFamily="18" charset="0"/>
                  <a:sym typeface="+mn-ea"/>
                </a:rPr>
                <a:t>多个单一证据的合取</a:t>
              </a:r>
              <a:endParaRPr sz="2000" b="1" dirty="0">
                <a:latin typeface="Times New Roman" panose="02020603050405020304" pitchFamily="18" charset="0"/>
                <a:sym typeface="+mn-ea"/>
              </a:endParaRPr>
            </a:p>
            <a:p>
              <a:pPr lvl="1" indent="0" algn="just" eaLnBrk="1" hangingPunct="1">
                <a:lnSpc>
                  <a:spcPct val="200000"/>
                </a:lnSpc>
                <a:buNone/>
              </a:pPr>
              <a:r>
                <a:rPr sz="2000" b="1" dirty="0">
                  <a:latin typeface="Times New Roman" panose="02020603050405020304" pitchFamily="18" charset="0"/>
                  <a:sym typeface="+mn-ea"/>
                </a:rPr>
                <a:t>则</a:t>
              </a:r>
              <a:endParaRPr sz="2000" b="1" dirty="0">
                <a:latin typeface="Times New Roman" panose="02020603050405020304" pitchFamily="18" charset="0"/>
                <a:sym typeface="+mn-ea"/>
              </a:endParaRPr>
            </a:p>
            <a:p>
              <a:pPr marL="457200" lvl="0" indent="-457200" algn="just" eaLnBrk="1" hangingPunct="1">
                <a:lnSpc>
                  <a:spcPct val="200000"/>
                </a:lnSpc>
                <a:buAutoNum type="arabicPeriod"/>
              </a:pPr>
              <a:r>
                <a:rPr sz="2000" b="1" dirty="0">
                  <a:latin typeface="Times New Roman" panose="02020603050405020304" pitchFamily="18" charset="0"/>
                  <a:sym typeface="+mn-ea"/>
                </a:rPr>
                <a:t>多个单一证据的析取</a:t>
              </a:r>
              <a:endParaRPr sz="2000" b="1" dirty="0">
                <a:latin typeface="Times New Roman" panose="02020603050405020304" pitchFamily="18" charset="0"/>
                <a:sym typeface="+mn-ea"/>
              </a:endParaRPr>
            </a:p>
            <a:p>
              <a:pPr lvl="0" indent="457200" algn="just" eaLnBrk="1" hangingPunct="1">
                <a:lnSpc>
                  <a:spcPct val="200000"/>
                </a:lnSpc>
                <a:buNone/>
              </a:pPr>
              <a:r>
                <a:rPr lang="zh-CN" sz="2000" b="1" dirty="0">
                  <a:latin typeface="Times New Roman" panose="02020603050405020304" pitchFamily="18" charset="0"/>
                  <a:sym typeface="+mn-ea"/>
                </a:rPr>
                <a:t>则</a:t>
              </a:r>
              <a:endParaRPr sz="2000" b="1" dirty="0">
                <a:latin typeface="Times New Roman" panose="02020603050405020304" pitchFamily="18" charset="0"/>
                <a:sym typeface="+mn-ea"/>
              </a:endParaRPr>
            </a:p>
            <a:p>
              <a:pPr marL="0" lvl="0" indent="0" algn="just" eaLnBrk="1" hangingPunct="1">
                <a:lnSpc>
                  <a:spcPct val="200000"/>
                </a:lnSpc>
                <a:buNone/>
              </a:pPr>
              <a:r>
                <a:rPr sz="2000" b="1" dirty="0">
                  <a:latin typeface="Times New Roman" panose="02020603050405020304" pitchFamily="18" charset="0"/>
                  <a:sym typeface="+mn-ea"/>
                </a:rPr>
                <a:t> </a:t>
              </a:r>
              <a:endParaRPr sz="2000" b="1" dirty="0">
                <a:latin typeface="Times New Roman" panose="02020603050405020304" pitchFamily="18" charset="0"/>
                <a:sym typeface="+mn-ea"/>
              </a:endParaRPr>
            </a:p>
          </p:txBody>
        </p:sp>
        <p:graphicFrame>
          <p:nvGraphicFramePr>
            <p:cNvPr id="5" name="Object 3"/>
            <p:cNvGraphicFramePr>
              <a:graphicFrameLocks noChangeAspect="1"/>
            </p:cNvGraphicFramePr>
            <p:nvPr/>
          </p:nvGraphicFramePr>
          <p:xfrm>
            <a:off x="2442" y="4214"/>
            <a:ext cx="9180" cy="748"/>
          </p:xfrm>
          <a:graphic>
            <a:graphicData uri="http://schemas.openxmlformats.org/presentationml/2006/ole">
              <mc:AlternateContent xmlns:mc="http://schemas.openxmlformats.org/markup-compatibility/2006">
                <mc:Choice xmlns:v="urn:schemas-microsoft-com:vml" Requires="v">
                  <p:oleObj spid="_x0000_s6" name="" r:id="rId1" imgW="2654300" imgH="215900" progId="Equation.3">
                    <p:embed/>
                  </p:oleObj>
                </mc:Choice>
                <mc:Fallback>
                  <p:oleObj name="" r:id="rId1" imgW="2654300" imgH="215900" progId="Equation.3">
                    <p:embed/>
                    <p:pic>
                      <p:nvPicPr>
                        <p:cNvPr id="0" name="图片 3077"/>
                        <p:cNvPicPr/>
                        <p:nvPr/>
                      </p:nvPicPr>
                      <p:blipFill>
                        <a:blip r:embed="rId2"/>
                        <a:stretch>
                          <a:fillRect/>
                        </a:stretch>
                      </p:blipFill>
                      <p:spPr>
                        <a:xfrm>
                          <a:off x="2442" y="4214"/>
                          <a:ext cx="9180" cy="748"/>
                        </a:xfrm>
                        <a:prstGeom prst="rect">
                          <a:avLst/>
                        </a:prstGeom>
                        <a:noFill/>
                        <a:ln w="38100">
                          <a:noFill/>
                          <a:miter/>
                        </a:ln>
                      </p:spPr>
                    </p:pic>
                  </p:oleObj>
                </mc:Fallback>
              </mc:AlternateContent>
            </a:graphicData>
          </a:graphic>
        </p:graphicFrame>
        <p:graphicFrame>
          <p:nvGraphicFramePr>
            <p:cNvPr id="8" name="Object 4"/>
            <p:cNvGraphicFramePr>
              <a:graphicFrameLocks noChangeAspect="1"/>
            </p:cNvGraphicFramePr>
            <p:nvPr/>
          </p:nvGraphicFramePr>
          <p:xfrm>
            <a:off x="2442" y="6134"/>
            <a:ext cx="9370" cy="743"/>
          </p:xfrm>
          <a:graphic>
            <a:graphicData uri="http://schemas.openxmlformats.org/presentationml/2006/ole">
              <mc:AlternateContent xmlns:mc="http://schemas.openxmlformats.org/markup-compatibility/2006">
                <mc:Choice xmlns:v="urn:schemas-microsoft-com:vml" Requires="v">
                  <p:oleObj spid="_x0000_s10" name="" r:id="rId3" imgW="2730500" imgH="215900" progId="Equation.3">
                    <p:embed/>
                  </p:oleObj>
                </mc:Choice>
                <mc:Fallback>
                  <p:oleObj name="" r:id="rId3" imgW="2730500" imgH="215900" progId="Equation.3">
                    <p:embed/>
                    <p:pic>
                      <p:nvPicPr>
                        <p:cNvPr id="0" name="图片 3078"/>
                        <p:cNvPicPr/>
                        <p:nvPr/>
                      </p:nvPicPr>
                      <p:blipFill>
                        <a:blip r:embed="rId4"/>
                        <a:stretch>
                          <a:fillRect/>
                        </a:stretch>
                      </p:blipFill>
                      <p:spPr>
                        <a:xfrm>
                          <a:off x="2442" y="6134"/>
                          <a:ext cx="9370" cy="743"/>
                        </a:xfrm>
                        <a:prstGeom prst="rect">
                          <a:avLst/>
                        </a:prstGeom>
                        <a:noFill/>
                        <a:ln w="38100">
                          <a:noFill/>
                          <a:miter/>
                        </a:ln>
                      </p:spPr>
                    </p:pic>
                  </p:oleObj>
                </mc:Fallback>
              </mc:AlternateContent>
            </a:graphicData>
          </a:graphic>
        </p:graphicFrame>
        <p:sp>
          <p:nvSpPr>
            <p:cNvPr id="11" name="Text Box 6"/>
            <p:cNvSpPr txBox="1"/>
            <p:nvPr/>
          </p:nvSpPr>
          <p:spPr>
            <a:xfrm>
              <a:off x="5630" y="3243"/>
              <a:ext cx="10433" cy="770"/>
            </a:xfrm>
            <a:prstGeom prst="rect">
              <a:avLst/>
            </a:prstGeom>
            <a:noFill/>
            <a:ln w="9525">
              <a:noFill/>
            </a:ln>
          </p:spPr>
          <p:txBody>
            <a:bodyPr>
              <a:spAutoFit/>
            </a:bodyPr>
            <a:p>
              <a:pPr eaLnBrk="1" hangingPunct="1">
                <a:spcBef>
                  <a:spcPct val="50000"/>
                </a:spcBef>
              </a:pPr>
              <a:r>
                <a:rPr lang="en-US" altLang="zh-CN" sz="2600" i="1" dirty="0">
                  <a:latin typeface="Times New Roman" panose="02020603050405020304" pitchFamily="18" charset="0"/>
                </a:rPr>
                <a:t>E</a:t>
              </a:r>
              <a:r>
                <a:rPr lang="en-US" altLang="zh-CN" sz="2600" dirty="0">
                  <a:latin typeface="Times New Roman" panose="02020603050405020304" pitchFamily="18" charset="0"/>
                </a:rPr>
                <a:t>=</a:t>
              </a:r>
              <a:r>
                <a:rPr lang="en-US" altLang="zh-CN" sz="2600" i="1" dirty="0">
                  <a:latin typeface="Times New Roman" panose="02020603050405020304" pitchFamily="18" charset="0"/>
                </a:rPr>
                <a:t>E</a:t>
              </a:r>
              <a:r>
                <a:rPr lang="en-US" altLang="zh-CN" sz="2600" baseline="-25000" dirty="0">
                  <a:latin typeface="Times New Roman" panose="02020603050405020304" pitchFamily="18" charset="0"/>
                </a:rPr>
                <a:t>1</a:t>
              </a:r>
              <a:r>
                <a:rPr lang="en-US" altLang="zh-CN" sz="2600" dirty="0">
                  <a:latin typeface="Times New Roman" panose="02020603050405020304" pitchFamily="18" charset="0"/>
                </a:rPr>
                <a:t>    AND      </a:t>
              </a:r>
              <a:r>
                <a:rPr lang="en-US" altLang="zh-CN" sz="2600" i="1" dirty="0">
                  <a:latin typeface="Times New Roman" panose="02020603050405020304" pitchFamily="18" charset="0"/>
                </a:rPr>
                <a:t>E</a:t>
              </a:r>
              <a:r>
                <a:rPr lang="en-US" altLang="zh-CN" sz="2600" baseline="-25000" dirty="0">
                  <a:latin typeface="Times New Roman" panose="02020603050405020304" pitchFamily="18" charset="0"/>
                </a:rPr>
                <a:t>2</a:t>
              </a:r>
              <a:r>
                <a:rPr lang="en-US" altLang="zh-CN" sz="2600" dirty="0">
                  <a:latin typeface="Times New Roman" panose="02020603050405020304" pitchFamily="18" charset="0"/>
                </a:rPr>
                <a:t>     AND     </a:t>
              </a:r>
              <a:r>
                <a:rPr lang="en-US" altLang="zh-CN" sz="3600" b="1" baseline="25000" dirty="0">
                  <a:latin typeface="Times New Roman" panose="02020603050405020304" pitchFamily="18" charset="0"/>
                </a:rPr>
                <a:t>…</a:t>
              </a:r>
              <a:r>
                <a:rPr lang="en-US" altLang="zh-CN" sz="2600" dirty="0">
                  <a:latin typeface="Times New Roman" panose="02020603050405020304" pitchFamily="18" charset="0"/>
                </a:rPr>
                <a:t>    AND       </a:t>
              </a:r>
              <a:r>
                <a:rPr lang="en-US" altLang="zh-CN" sz="2600" i="1" dirty="0">
                  <a:latin typeface="Times New Roman" panose="02020603050405020304" pitchFamily="18" charset="0"/>
                </a:rPr>
                <a:t>E</a:t>
              </a:r>
              <a:r>
                <a:rPr lang="en-US" altLang="zh-CN" sz="2600" baseline="-25000" dirty="0">
                  <a:latin typeface="Times New Roman" panose="02020603050405020304" pitchFamily="18" charset="0"/>
                </a:rPr>
                <a:t>n</a:t>
              </a:r>
              <a:endParaRPr lang="en-US" altLang="zh-CN" sz="2600" baseline="-25000" dirty="0">
                <a:latin typeface="Times New Roman" panose="02020603050405020304" pitchFamily="18" charset="0"/>
              </a:endParaRPr>
            </a:p>
          </p:txBody>
        </p:sp>
        <p:sp>
          <p:nvSpPr>
            <p:cNvPr id="12" name="Text Box 7"/>
            <p:cNvSpPr txBox="1"/>
            <p:nvPr/>
          </p:nvSpPr>
          <p:spPr>
            <a:xfrm>
              <a:off x="5630" y="5163"/>
              <a:ext cx="10433" cy="770"/>
            </a:xfrm>
            <a:prstGeom prst="rect">
              <a:avLst/>
            </a:prstGeom>
            <a:noFill/>
            <a:ln w="9525">
              <a:noFill/>
            </a:ln>
          </p:spPr>
          <p:txBody>
            <a:bodyPr>
              <a:spAutoFit/>
            </a:bodyPr>
            <a:p>
              <a:pPr eaLnBrk="1" hangingPunct="1">
                <a:spcBef>
                  <a:spcPct val="50000"/>
                </a:spcBef>
              </a:pPr>
              <a:r>
                <a:rPr lang="en-US" altLang="zh-CN" sz="2600" i="1" dirty="0">
                  <a:latin typeface="Times New Roman" panose="02020603050405020304" pitchFamily="18" charset="0"/>
                </a:rPr>
                <a:t>E</a:t>
              </a:r>
              <a:r>
                <a:rPr lang="en-US" altLang="zh-CN" sz="2600" dirty="0">
                  <a:latin typeface="Times New Roman" panose="02020603050405020304" pitchFamily="18" charset="0"/>
                </a:rPr>
                <a:t>=</a:t>
              </a:r>
              <a:r>
                <a:rPr lang="en-US" altLang="zh-CN" sz="2600" i="1" dirty="0">
                  <a:latin typeface="Times New Roman" panose="02020603050405020304" pitchFamily="18" charset="0"/>
                </a:rPr>
                <a:t>E</a:t>
              </a:r>
              <a:r>
                <a:rPr lang="en-US" altLang="zh-CN" sz="2600" baseline="-25000" dirty="0">
                  <a:latin typeface="Times New Roman" panose="02020603050405020304" pitchFamily="18" charset="0"/>
                </a:rPr>
                <a:t>1</a:t>
              </a:r>
              <a:r>
                <a:rPr lang="en-US" altLang="zh-CN" sz="2600" dirty="0">
                  <a:latin typeface="Times New Roman" panose="02020603050405020304" pitchFamily="18" charset="0"/>
                </a:rPr>
                <a:t>    OR      </a:t>
              </a:r>
              <a:r>
                <a:rPr lang="en-US" altLang="zh-CN" sz="2600" i="1" dirty="0">
                  <a:latin typeface="Times New Roman" panose="02020603050405020304" pitchFamily="18" charset="0"/>
                </a:rPr>
                <a:t>E</a:t>
              </a:r>
              <a:r>
                <a:rPr lang="en-US" altLang="zh-CN" sz="2600" baseline="-25000" dirty="0">
                  <a:latin typeface="Times New Roman" panose="02020603050405020304" pitchFamily="18" charset="0"/>
                </a:rPr>
                <a:t>2</a:t>
              </a:r>
              <a:r>
                <a:rPr lang="en-US" altLang="zh-CN" sz="2600" dirty="0">
                  <a:latin typeface="Times New Roman" panose="02020603050405020304" pitchFamily="18" charset="0"/>
                </a:rPr>
                <a:t>      OR     </a:t>
              </a:r>
              <a:r>
                <a:rPr lang="en-US" altLang="zh-CN" sz="3600" b="1" baseline="25000" dirty="0">
                  <a:latin typeface="Times New Roman" panose="02020603050405020304" pitchFamily="18" charset="0"/>
                </a:rPr>
                <a:t>…</a:t>
              </a:r>
              <a:r>
                <a:rPr lang="en-US" altLang="zh-CN" sz="2600" dirty="0">
                  <a:latin typeface="Times New Roman" panose="02020603050405020304" pitchFamily="18" charset="0"/>
                </a:rPr>
                <a:t>     OR        </a:t>
              </a:r>
              <a:r>
                <a:rPr lang="en-US" altLang="zh-CN" sz="2600" i="1" dirty="0">
                  <a:latin typeface="Times New Roman" panose="02020603050405020304" pitchFamily="18" charset="0"/>
                </a:rPr>
                <a:t>E</a:t>
              </a:r>
              <a:r>
                <a:rPr lang="en-US" altLang="zh-CN" sz="2600" baseline="-25000" dirty="0">
                  <a:latin typeface="Times New Roman" panose="02020603050405020304" pitchFamily="18" charset="0"/>
                </a:rPr>
                <a:t>n</a:t>
              </a:r>
              <a:endParaRPr lang="en-US" altLang="zh-CN" sz="2600" baseline="-25000" dirty="0">
                <a:latin typeface="Times New Roman" panose="02020603050405020304" pitchFamily="18" charset="0"/>
              </a:endParaRPr>
            </a:p>
          </p:txBody>
        </p:sp>
      </p:grpSp>
      <p:grpSp>
        <p:nvGrpSpPr>
          <p:cNvPr id="16" name="组合 15"/>
          <p:cNvGrpSpPr/>
          <p:nvPr/>
        </p:nvGrpSpPr>
        <p:grpSpPr>
          <a:xfrm>
            <a:off x="757555" y="4494530"/>
            <a:ext cx="10515600" cy="2299970"/>
            <a:chOff x="1193" y="7078"/>
            <a:chExt cx="16560" cy="3622"/>
          </a:xfrm>
        </p:grpSpPr>
        <p:sp>
          <p:nvSpPr>
            <p:cNvPr id="15" name="文本框 14"/>
            <p:cNvSpPr txBox="1"/>
            <p:nvPr/>
          </p:nvSpPr>
          <p:spPr>
            <a:xfrm>
              <a:off x="1193" y="7078"/>
              <a:ext cx="16561" cy="3622"/>
            </a:xfrm>
            <a:prstGeom prst="rect">
              <a:avLst/>
            </a:prstGeom>
            <a:noFill/>
          </p:spPr>
          <p:txBody>
            <a:bodyPr wrap="square" rtlCol="0">
              <a:noAutofit/>
            </a:bodyPr>
            <a:p>
              <a:pPr marL="0" lvl="0" indent="0" algn="just" eaLnBrk="1" hangingPunct="1">
                <a:lnSpc>
                  <a:spcPct val="200000"/>
                </a:lnSpc>
                <a:buNone/>
              </a:pPr>
              <a:r>
                <a:rPr lang="en-US" altLang="zh-CN" sz="2000" b="1" dirty="0">
                  <a:latin typeface="Times New Roman" panose="02020603050405020304" pitchFamily="18" charset="0"/>
                  <a:sym typeface="+mn-ea"/>
                </a:rPr>
                <a:t>4.</a:t>
              </a:r>
              <a:r>
                <a:rPr lang="zh-CN" sz="2000" b="1" dirty="0">
                  <a:latin typeface="Times New Roman" panose="02020603050405020304" pitchFamily="18" charset="0"/>
                  <a:sym typeface="+mn-ea"/>
                </a:rPr>
                <a:t>不确定性的传递算法</a:t>
              </a:r>
              <a:r>
                <a:rPr sz="2000" b="1" dirty="0">
                  <a:latin typeface="Times New Roman" panose="02020603050405020304" pitchFamily="18" charset="0"/>
                  <a:sym typeface="+mn-ea"/>
                </a:rPr>
                <a:t>：</a:t>
              </a:r>
              <a:endParaRPr sz="2000" b="1" dirty="0">
                <a:latin typeface="Times New Roman" panose="02020603050405020304" pitchFamily="18" charset="0"/>
                <a:sym typeface="+mn-ea"/>
              </a:endParaRPr>
            </a:p>
            <a:p>
              <a:pPr marL="0" lvl="0" indent="0" algn="just" eaLnBrk="1" hangingPunct="1">
                <a:lnSpc>
                  <a:spcPct val="200000"/>
                </a:lnSpc>
                <a:buNone/>
              </a:pPr>
              <a:endParaRPr sz="2000" b="1" dirty="0">
                <a:latin typeface="Times New Roman" panose="02020603050405020304" pitchFamily="18" charset="0"/>
                <a:sym typeface="+mn-ea"/>
              </a:endParaRPr>
            </a:p>
            <a:p>
              <a:pPr marL="0" lvl="0" indent="0" algn="just" eaLnBrk="1" hangingPunct="1">
                <a:lnSpc>
                  <a:spcPct val="200000"/>
                </a:lnSpc>
                <a:buNone/>
              </a:pPr>
              <a:r>
                <a:rPr sz="2000" b="1" dirty="0">
                  <a:latin typeface="Times New Roman" panose="02020603050405020304" pitchFamily="18" charset="0"/>
                  <a:sym typeface="+mn-ea"/>
                </a:rPr>
                <a:t> </a:t>
              </a:r>
              <a:endParaRPr sz="2000" b="1" dirty="0">
                <a:latin typeface="Times New Roman" panose="02020603050405020304" pitchFamily="18" charset="0"/>
                <a:sym typeface="+mn-ea"/>
              </a:endParaRPr>
            </a:p>
          </p:txBody>
        </p:sp>
        <p:graphicFrame>
          <p:nvGraphicFramePr>
            <p:cNvPr id="363524" name="Object 4"/>
            <p:cNvGraphicFramePr>
              <a:graphicFrameLocks noChangeAspect="1"/>
            </p:cNvGraphicFramePr>
            <p:nvPr/>
          </p:nvGraphicFramePr>
          <p:xfrm>
            <a:off x="5460" y="7391"/>
            <a:ext cx="8090" cy="715"/>
          </p:xfrm>
          <a:graphic>
            <a:graphicData uri="http://schemas.openxmlformats.org/presentationml/2006/ole">
              <mc:AlternateContent xmlns:mc="http://schemas.openxmlformats.org/markup-compatibility/2006">
                <mc:Choice xmlns:v="urn:schemas-microsoft-com:vml" Requires="v">
                  <p:oleObj spid="_x0000_s5124" name="" r:id="rId5" imgW="2298700" imgH="203200" progId="Equation.3">
                    <p:embed/>
                  </p:oleObj>
                </mc:Choice>
                <mc:Fallback>
                  <p:oleObj name="" r:id="rId5" imgW="2298700" imgH="203200" progId="Equation.3">
                    <p:embed/>
                    <p:pic>
                      <p:nvPicPr>
                        <p:cNvPr id="0" name="图片 3081"/>
                        <p:cNvPicPr/>
                        <p:nvPr/>
                      </p:nvPicPr>
                      <p:blipFill>
                        <a:blip r:embed="rId6"/>
                        <a:stretch>
                          <a:fillRect/>
                        </a:stretch>
                      </p:blipFill>
                      <p:spPr>
                        <a:xfrm>
                          <a:off x="5460" y="7391"/>
                          <a:ext cx="8090" cy="715"/>
                        </a:xfrm>
                        <a:prstGeom prst="rect">
                          <a:avLst/>
                        </a:prstGeom>
                        <a:noFill/>
                        <a:ln w="38100">
                          <a:noFill/>
                          <a:miter/>
                        </a:ln>
                      </p:spPr>
                    </p:pic>
                  </p:oleObj>
                </mc:Fallback>
              </mc:AlternateContent>
            </a:graphicData>
          </a:graphic>
        </p:graphicFrame>
        <p:graphicFrame>
          <p:nvGraphicFramePr>
            <p:cNvPr id="363527" name="Object 7"/>
            <p:cNvGraphicFramePr>
              <a:graphicFrameLocks noChangeAspect="1"/>
            </p:cNvGraphicFramePr>
            <p:nvPr/>
          </p:nvGraphicFramePr>
          <p:xfrm>
            <a:off x="5630" y="8490"/>
            <a:ext cx="7037" cy="658"/>
          </p:xfrm>
          <a:graphic>
            <a:graphicData uri="http://schemas.openxmlformats.org/presentationml/2006/ole">
              <mc:AlternateContent xmlns:mc="http://schemas.openxmlformats.org/markup-compatibility/2006">
                <mc:Choice xmlns:v="urn:schemas-microsoft-com:vml" Requires="v">
                  <p:oleObj spid="_x0000_s5125" name="" r:id="rId7" imgW="2273300" imgH="254000" progId="Equation.DSMT4">
                    <p:embed/>
                  </p:oleObj>
                </mc:Choice>
                <mc:Fallback>
                  <p:oleObj name="" r:id="rId7" imgW="2273300" imgH="254000" progId="Equation.DSMT4">
                    <p:embed/>
                    <p:pic>
                      <p:nvPicPr>
                        <p:cNvPr id="0" name="图片 3079"/>
                        <p:cNvPicPr/>
                        <p:nvPr/>
                      </p:nvPicPr>
                      <p:blipFill>
                        <a:blip r:embed="rId8"/>
                        <a:stretch>
                          <a:fillRect/>
                        </a:stretch>
                      </p:blipFill>
                      <p:spPr>
                        <a:xfrm>
                          <a:off x="5630" y="8490"/>
                          <a:ext cx="7037" cy="658"/>
                        </a:xfrm>
                        <a:prstGeom prst="rect">
                          <a:avLst/>
                        </a:prstGeom>
                        <a:noFill/>
                        <a:ln w="38100">
                          <a:noFill/>
                          <a:miter/>
                        </a:ln>
                      </p:spPr>
                    </p:pic>
                  </p:oleObj>
                </mc:Fallback>
              </mc:AlternateContent>
            </a:graphicData>
          </a:graphic>
        </p:graphicFrame>
        <p:graphicFrame>
          <p:nvGraphicFramePr>
            <p:cNvPr id="363528" name="Object 8"/>
            <p:cNvGraphicFramePr>
              <a:graphicFrameLocks noChangeAspect="1"/>
            </p:cNvGraphicFramePr>
            <p:nvPr/>
          </p:nvGraphicFramePr>
          <p:xfrm>
            <a:off x="5630" y="9532"/>
            <a:ext cx="8767" cy="658"/>
          </p:xfrm>
          <a:graphic>
            <a:graphicData uri="http://schemas.openxmlformats.org/presentationml/2006/ole">
              <mc:AlternateContent xmlns:mc="http://schemas.openxmlformats.org/markup-compatibility/2006">
                <mc:Choice xmlns:v="urn:schemas-microsoft-com:vml" Requires="v">
                  <p:oleObj spid="_x0000_s5126" name="" r:id="rId9" imgW="2832100" imgH="254000" progId="Equation.DSMT4">
                    <p:embed/>
                  </p:oleObj>
                </mc:Choice>
                <mc:Fallback>
                  <p:oleObj name="" r:id="rId9" imgW="2832100" imgH="254000" progId="Equation.DSMT4">
                    <p:embed/>
                    <p:pic>
                      <p:nvPicPr>
                        <p:cNvPr id="0" name="图片 3080"/>
                        <p:cNvPicPr/>
                        <p:nvPr/>
                      </p:nvPicPr>
                      <p:blipFill>
                        <a:blip r:embed="rId10"/>
                        <a:stretch>
                          <a:fillRect/>
                        </a:stretch>
                      </p:blipFill>
                      <p:spPr>
                        <a:xfrm>
                          <a:off x="5630" y="9532"/>
                          <a:ext cx="8767" cy="658"/>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latin typeface="金山云技术体" charset="-122"/>
                <a:ea typeface="金山云技术体" charset="-122"/>
                <a:cs typeface="金山云技术体" charset="-122"/>
                <a:sym typeface="+mn-ea"/>
              </a:rPr>
              <a:t>3.2 </a:t>
            </a:r>
            <a:r>
              <a:rPr lang="zh-CN" altLang="en-US">
                <a:latin typeface="金山云技术体" charset="-122"/>
                <a:ea typeface="金山云技术体" charset="-122"/>
                <a:cs typeface="金山云技术体" charset="-122"/>
                <a:sym typeface="+mn-ea"/>
              </a:rPr>
              <a:t>可信度</a:t>
            </a:r>
            <a:r>
              <a:rPr lang="zh-CN" altLang="en-US">
                <a:latin typeface="金山云技术体" charset="-122"/>
                <a:ea typeface="金山云技术体" charset="-122"/>
                <a:cs typeface="金山云技术体" charset="-122"/>
                <a:sym typeface="+mn-ea"/>
              </a:rPr>
              <a:t>算法</a:t>
            </a:r>
            <a:endParaRPr lang="zh-CN" altLang="en-US">
              <a:latin typeface="金山云技术体" charset="-122"/>
              <a:ea typeface="金山云技术体" charset="-122"/>
              <a:cs typeface="金山云技术体" charset="-122"/>
              <a:sym typeface="+mn-ea"/>
            </a:endParaRPr>
          </a:p>
        </p:txBody>
      </p:sp>
      <p:pic>
        <p:nvPicPr>
          <p:cNvPr id="3" name="图片 2"/>
          <p:cNvPicPr>
            <a:picLocks noChangeAspect="1"/>
          </p:cNvPicPr>
          <p:nvPr/>
        </p:nvPicPr>
        <p:blipFill>
          <a:blip r:embed="rId1"/>
          <a:stretch>
            <a:fillRect/>
          </a:stretch>
        </p:blipFill>
        <p:spPr>
          <a:xfrm>
            <a:off x="5203825" y="379095"/>
            <a:ext cx="6226175" cy="698500"/>
          </a:xfrm>
          <a:prstGeom prst="rect">
            <a:avLst/>
          </a:prstGeom>
        </p:spPr>
      </p:pic>
      <p:pic>
        <p:nvPicPr>
          <p:cNvPr id="4" name="图片 3"/>
          <p:cNvPicPr>
            <a:picLocks noChangeAspect="1"/>
          </p:cNvPicPr>
          <p:nvPr/>
        </p:nvPicPr>
        <p:blipFill>
          <a:blip r:embed="rId2"/>
          <a:srcRect t="16094" b="22969"/>
          <a:stretch>
            <a:fillRect/>
          </a:stretch>
        </p:blipFill>
        <p:spPr>
          <a:xfrm>
            <a:off x="5363845" y="1364615"/>
            <a:ext cx="6066155" cy="495300"/>
          </a:xfrm>
          <a:prstGeom prst="rect">
            <a:avLst/>
          </a:prstGeom>
        </p:spPr>
      </p:pic>
      <p:sp>
        <p:nvSpPr>
          <p:cNvPr id="18" name="文本框 17"/>
          <p:cNvSpPr txBox="1"/>
          <p:nvPr/>
        </p:nvSpPr>
        <p:spPr>
          <a:xfrm>
            <a:off x="1209675" y="2065020"/>
            <a:ext cx="1835150" cy="764540"/>
          </a:xfrm>
          <a:prstGeom prst="rect">
            <a:avLst/>
          </a:prstGeom>
          <a:noFill/>
        </p:spPr>
        <p:txBody>
          <a:bodyPr wrap="square" rtlCol="0">
            <a:noAutofit/>
          </a:bodyPr>
          <a:p>
            <a:pPr marL="0" lvl="0" indent="0" algn="just" eaLnBrk="1" hangingPunct="1">
              <a:lnSpc>
                <a:spcPct val="150000"/>
              </a:lnSpc>
              <a:buNone/>
            </a:pPr>
            <a:r>
              <a:rPr sz="2000" b="1" dirty="0">
                <a:latin typeface="Times New Roman" panose="02020603050405020304" pitchFamily="18" charset="0"/>
                <a:sym typeface="+mn-ea"/>
              </a:rPr>
              <a:t>设有如下知识:</a:t>
            </a:r>
            <a:endParaRPr lang="zh-CN" sz="2000" b="1" dirty="0">
              <a:latin typeface="Times New Roman" panose="02020603050405020304" pitchFamily="18" charset="0"/>
              <a:sym typeface="+mn-ea"/>
            </a:endParaRPr>
          </a:p>
          <a:p>
            <a:pPr marL="0" lvl="0" indent="0" algn="just" eaLnBrk="1" hangingPunct="1">
              <a:lnSpc>
                <a:spcPct val="150000"/>
              </a:lnSpc>
              <a:buNone/>
            </a:pPr>
            <a:endParaRPr lang="zh-CN" sz="2000" b="1" dirty="0">
              <a:latin typeface="Times New Roman" panose="02020603050405020304" pitchFamily="18" charset="0"/>
              <a:sym typeface="+mn-ea"/>
            </a:endParaRPr>
          </a:p>
          <a:p>
            <a:pPr marL="0" lvl="0" indent="0" algn="just" eaLnBrk="1" hangingPunct="1">
              <a:lnSpc>
                <a:spcPct val="150000"/>
              </a:lnSpc>
              <a:buNone/>
            </a:pPr>
            <a:endParaRPr lang="zh-CN" altLang="en-US" sz="2000" b="1" dirty="0">
              <a:latin typeface="Times New Roman" panose="02020603050405020304" pitchFamily="18" charset="0"/>
              <a:sym typeface="+mn-ea"/>
            </a:endParaRPr>
          </a:p>
        </p:txBody>
      </p:sp>
      <p:grpSp>
        <p:nvGrpSpPr>
          <p:cNvPr id="26633" name="Group 8"/>
          <p:cNvGrpSpPr/>
          <p:nvPr/>
        </p:nvGrpSpPr>
        <p:grpSpPr>
          <a:xfrm>
            <a:off x="3044825" y="2200275"/>
            <a:ext cx="4676775" cy="501650"/>
            <a:chOff x="1202" y="1312"/>
            <a:chExt cx="2946" cy="316"/>
          </a:xfrm>
        </p:grpSpPr>
        <p:graphicFrame>
          <p:nvGraphicFramePr>
            <p:cNvPr id="26640" name="Object 9"/>
            <p:cNvGraphicFramePr>
              <a:graphicFrameLocks noChangeAspect="1"/>
            </p:cNvGraphicFramePr>
            <p:nvPr/>
          </p:nvGraphicFramePr>
          <p:xfrm>
            <a:off x="1254" y="1344"/>
            <a:ext cx="2894" cy="271"/>
          </p:xfrm>
          <a:graphic>
            <a:graphicData uri="http://schemas.openxmlformats.org/presentationml/2006/ole">
              <mc:AlternateContent xmlns:mc="http://schemas.openxmlformats.org/markup-compatibility/2006">
                <mc:Choice xmlns:v="urn:schemas-microsoft-com:vml" Requires="v">
                  <p:oleObj spid="_x0000_s6151" name="" r:id="rId3" imgW="2311400" imgH="215900" progId="Equation.3">
                    <p:embed/>
                  </p:oleObj>
                </mc:Choice>
                <mc:Fallback>
                  <p:oleObj name="" r:id="rId3" imgW="2311400" imgH="215900" progId="Equation.3">
                    <p:embed/>
                    <p:pic>
                      <p:nvPicPr>
                        <p:cNvPr id="0" name="图片 3098"/>
                        <p:cNvPicPr/>
                        <p:nvPr/>
                      </p:nvPicPr>
                      <p:blipFill>
                        <a:blip r:embed="rId4"/>
                        <a:stretch>
                          <a:fillRect/>
                        </a:stretch>
                      </p:blipFill>
                      <p:spPr>
                        <a:xfrm>
                          <a:off x="1254" y="1344"/>
                          <a:ext cx="2894" cy="271"/>
                        </a:xfrm>
                        <a:prstGeom prst="rect">
                          <a:avLst/>
                        </a:prstGeom>
                        <a:noFill/>
                        <a:ln w="38100">
                          <a:noFill/>
                          <a:miter/>
                        </a:ln>
                      </p:spPr>
                    </p:pic>
                  </p:oleObj>
                </mc:Fallback>
              </mc:AlternateContent>
            </a:graphicData>
          </a:graphic>
        </p:graphicFrame>
        <p:sp>
          <p:nvSpPr>
            <p:cNvPr id="26641" name="Text Box 10"/>
            <p:cNvSpPr txBox="1"/>
            <p:nvPr/>
          </p:nvSpPr>
          <p:spPr>
            <a:xfrm>
              <a:off x="1202" y="1320"/>
              <a:ext cx="499" cy="308"/>
            </a:xfrm>
            <a:prstGeom prst="rect">
              <a:avLst/>
            </a:prstGeom>
            <a:noFill/>
            <a:ln w="9525">
              <a:noFill/>
            </a:ln>
          </p:spPr>
          <p:txBody>
            <a:bodyPr>
              <a:spAutoFit/>
            </a:bodyPr>
            <a:p>
              <a:pPr eaLnBrk="1" hangingPunct="1">
                <a:spcBef>
                  <a:spcPct val="50000"/>
                </a:spcBef>
              </a:pPr>
              <a:r>
                <a:rPr lang="en-US" altLang="zh-CN" sz="2600" dirty="0">
                  <a:latin typeface="Times New Roman" panose="02020603050405020304" pitchFamily="18" charset="0"/>
                </a:rPr>
                <a:t>IF</a:t>
              </a:r>
              <a:endParaRPr lang="en-US" altLang="zh-CN" sz="2600" dirty="0">
                <a:latin typeface="Times New Roman" panose="02020603050405020304" pitchFamily="18" charset="0"/>
              </a:endParaRPr>
            </a:p>
          </p:txBody>
        </p:sp>
        <p:sp>
          <p:nvSpPr>
            <p:cNvPr id="26642" name="Text Box 11"/>
            <p:cNvSpPr txBox="1"/>
            <p:nvPr/>
          </p:nvSpPr>
          <p:spPr>
            <a:xfrm>
              <a:off x="1882" y="1312"/>
              <a:ext cx="680" cy="308"/>
            </a:xfrm>
            <a:prstGeom prst="rect">
              <a:avLst/>
            </a:prstGeom>
            <a:noFill/>
            <a:ln w="9525">
              <a:noFill/>
            </a:ln>
          </p:spPr>
          <p:txBody>
            <a:bodyPr>
              <a:spAutoFit/>
            </a:bodyPr>
            <a:p>
              <a:pPr eaLnBrk="1" hangingPunct="1">
                <a:spcBef>
                  <a:spcPct val="50000"/>
                </a:spcBef>
              </a:pPr>
              <a:r>
                <a:rPr lang="en-US" altLang="zh-CN" sz="2600" dirty="0">
                  <a:latin typeface="Times New Roman" panose="02020603050405020304" pitchFamily="18" charset="0"/>
                </a:rPr>
                <a:t>THEN</a:t>
              </a:r>
              <a:endParaRPr lang="en-US" altLang="zh-CN" sz="2600" dirty="0">
                <a:latin typeface="Times New Roman" panose="02020603050405020304" pitchFamily="18" charset="0"/>
              </a:endParaRPr>
            </a:p>
          </p:txBody>
        </p:sp>
      </p:grpSp>
      <p:grpSp>
        <p:nvGrpSpPr>
          <p:cNvPr id="26634" name="Group 12"/>
          <p:cNvGrpSpPr/>
          <p:nvPr/>
        </p:nvGrpSpPr>
        <p:grpSpPr>
          <a:xfrm>
            <a:off x="3044825" y="2828925"/>
            <a:ext cx="4702175" cy="501650"/>
            <a:chOff x="1202" y="1312"/>
            <a:chExt cx="2962" cy="316"/>
          </a:xfrm>
        </p:grpSpPr>
        <p:graphicFrame>
          <p:nvGraphicFramePr>
            <p:cNvPr id="26637" name="Object 13"/>
            <p:cNvGraphicFramePr>
              <a:graphicFrameLocks noChangeAspect="1"/>
            </p:cNvGraphicFramePr>
            <p:nvPr/>
          </p:nvGraphicFramePr>
          <p:xfrm>
            <a:off x="1238" y="1344"/>
            <a:ext cx="2926" cy="271"/>
          </p:xfrm>
          <a:graphic>
            <a:graphicData uri="http://schemas.openxmlformats.org/presentationml/2006/ole">
              <mc:AlternateContent xmlns:mc="http://schemas.openxmlformats.org/markup-compatibility/2006">
                <mc:Choice xmlns:v="urn:schemas-microsoft-com:vml" Requires="v">
                  <p:oleObj spid="_x0000_s6152" name="" r:id="rId5" imgW="2336800" imgH="215900" progId="Equation.3">
                    <p:embed/>
                  </p:oleObj>
                </mc:Choice>
                <mc:Fallback>
                  <p:oleObj name="" r:id="rId5" imgW="2336800" imgH="215900" progId="Equation.3">
                    <p:embed/>
                    <p:pic>
                      <p:nvPicPr>
                        <p:cNvPr id="0" name="图片 3102"/>
                        <p:cNvPicPr/>
                        <p:nvPr/>
                      </p:nvPicPr>
                      <p:blipFill>
                        <a:blip r:embed="rId6"/>
                        <a:stretch>
                          <a:fillRect/>
                        </a:stretch>
                      </p:blipFill>
                      <p:spPr>
                        <a:xfrm>
                          <a:off x="1238" y="1344"/>
                          <a:ext cx="2926" cy="271"/>
                        </a:xfrm>
                        <a:prstGeom prst="rect">
                          <a:avLst/>
                        </a:prstGeom>
                        <a:noFill/>
                        <a:ln w="38100">
                          <a:noFill/>
                          <a:miter/>
                        </a:ln>
                      </p:spPr>
                    </p:pic>
                  </p:oleObj>
                </mc:Fallback>
              </mc:AlternateContent>
            </a:graphicData>
          </a:graphic>
        </p:graphicFrame>
        <p:sp>
          <p:nvSpPr>
            <p:cNvPr id="26638" name="Text Box 14"/>
            <p:cNvSpPr txBox="1"/>
            <p:nvPr/>
          </p:nvSpPr>
          <p:spPr>
            <a:xfrm>
              <a:off x="1202" y="1320"/>
              <a:ext cx="499" cy="308"/>
            </a:xfrm>
            <a:prstGeom prst="rect">
              <a:avLst/>
            </a:prstGeom>
            <a:noFill/>
            <a:ln w="9525">
              <a:noFill/>
            </a:ln>
          </p:spPr>
          <p:txBody>
            <a:bodyPr>
              <a:spAutoFit/>
            </a:bodyPr>
            <a:p>
              <a:pPr eaLnBrk="1" hangingPunct="1">
                <a:spcBef>
                  <a:spcPct val="50000"/>
                </a:spcBef>
              </a:pPr>
              <a:r>
                <a:rPr lang="en-US" altLang="zh-CN" sz="2600" dirty="0">
                  <a:latin typeface="Times New Roman" panose="02020603050405020304" pitchFamily="18" charset="0"/>
                </a:rPr>
                <a:t>IF</a:t>
              </a:r>
              <a:endParaRPr lang="en-US" altLang="zh-CN" sz="2600" dirty="0">
                <a:latin typeface="Times New Roman" panose="02020603050405020304" pitchFamily="18" charset="0"/>
              </a:endParaRPr>
            </a:p>
          </p:txBody>
        </p:sp>
        <p:sp>
          <p:nvSpPr>
            <p:cNvPr id="26639" name="Text Box 15"/>
            <p:cNvSpPr txBox="1"/>
            <p:nvPr/>
          </p:nvSpPr>
          <p:spPr>
            <a:xfrm>
              <a:off x="1882" y="1312"/>
              <a:ext cx="680" cy="308"/>
            </a:xfrm>
            <a:prstGeom prst="rect">
              <a:avLst/>
            </a:prstGeom>
            <a:noFill/>
            <a:ln w="9525">
              <a:noFill/>
            </a:ln>
          </p:spPr>
          <p:txBody>
            <a:bodyPr>
              <a:spAutoFit/>
            </a:bodyPr>
            <a:p>
              <a:pPr eaLnBrk="1" hangingPunct="1">
                <a:spcBef>
                  <a:spcPct val="50000"/>
                </a:spcBef>
              </a:pPr>
              <a:r>
                <a:rPr lang="en-US" altLang="zh-CN" sz="2600" dirty="0">
                  <a:latin typeface="Times New Roman" panose="02020603050405020304" pitchFamily="18" charset="0"/>
                </a:rPr>
                <a:t>THEN</a:t>
              </a:r>
              <a:endParaRPr lang="en-US" altLang="zh-CN" sz="2600" dirty="0">
                <a:latin typeface="Times New Roman" panose="02020603050405020304" pitchFamily="18" charset="0"/>
              </a:endParaRPr>
            </a:p>
          </p:txBody>
        </p:sp>
      </p:grpSp>
      <p:sp>
        <p:nvSpPr>
          <p:cNvPr id="7" name="文本框 6"/>
          <p:cNvSpPr txBox="1"/>
          <p:nvPr/>
        </p:nvSpPr>
        <p:spPr>
          <a:xfrm>
            <a:off x="1209675" y="3310255"/>
            <a:ext cx="2787650" cy="488950"/>
          </a:xfrm>
          <a:prstGeom prst="rect">
            <a:avLst/>
          </a:prstGeom>
          <a:noFill/>
        </p:spPr>
        <p:txBody>
          <a:bodyPr wrap="square" rtlCol="0">
            <a:noAutofit/>
          </a:bodyPr>
          <a:p>
            <a:pPr marL="0" lvl="0" indent="0" algn="just" eaLnBrk="1" hangingPunct="1">
              <a:lnSpc>
                <a:spcPct val="150000"/>
              </a:lnSpc>
              <a:buNone/>
            </a:pPr>
            <a:r>
              <a:rPr sz="2000" b="1" dirty="0">
                <a:latin typeface="Times New Roman" panose="02020603050405020304" pitchFamily="18" charset="0"/>
                <a:sym typeface="+mn-ea"/>
              </a:rPr>
              <a:t>分别对每一条知识求出</a:t>
            </a:r>
            <a:endParaRPr sz="2000" b="1" dirty="0">
              <a:latin typeface="Times New Roman" panose="02020603050405020304" pitchFamily="18" charset="0"/>
              <a:sym typeface="+mn-ea"/>
            </a:endParaRPr>
          </a:p>
        </p:txBody>
      </p:sp>
      <p:graphicFrame>
        <p:nvGraphicFramePr>
          <p:cNvPr id="364550" name="Object 6"/>
          <p:cNvGraphicFramePr>
            <a:graphicFrameLocks noChangeAspect="1"/>
          </p:cNvGraphicFramePr>
          <p:nvPr/>
        </p:nvGraphicFramePr>
        <p:xfrm>
          <a:off x="3997325" y="3386773"/>
          <a:ext cx="4876800" cy="449262"/>
        </p:xfrm>
        <a:graphic>
          <a:graphicData uri="http://schemas.openxmlformats.org/presentationml/2006/ole">
            <mc:AlternateContent xmlns:mc="http://schemas.openxmlformats.org/markup-compatibility/2006">
              <mc:Choice xmlns:v="urn:schemas-microsoft-com:vml" Requires="v">
                <p:oleObj spid="_x0000_s6149" name="" r:id="rId7" imgW="2387600" imgH="215900" progId="Equation.3">
                  <p:embed/>
                </p:oleObj>
              </mc:Choice>
              <mc:Fallback>
                <p:oleObj name="" r:id="rId7" imgW="2387600" imgH="215900" progId="Equation.3">
                  <p:embed/>
                  <p:pic>
                    <p:nvPicPr>
                      <p:cNvPr id="0" name="图片 3097"/>
                      <p:cNvPicPr/>
                      <p:nvPr/>
                    </p:nvPicPr>
                    <p:blipFill>
                      <a:blip r:embed="rId8"/>
                      <a:stretch>
                        <a:fillRect/>
                      </a:stretch>
                    </p:blipFill>
                    <p:spPr>
                      <a:xfrm>
                        <a:off x="3997325" y="3386773"/>
                        <a:ext cx="4876800" cy="449262"/>
                      </a:xfrm>
                      <a:prstGeom prst="rect">
                        <a:avLst/>
                      </a:prstGeom>
                      <a:noFill/>
                      <a:ln w="38100">
                        <a:noFill/>
                        <a:miter/>
                      </a:ln>
                    </p:spPr>
                  </p:pic>
                </p:oleObj>
              </mc:Fallback>
            </mc:AlternateContent>
          </a:graphicData>
        </a:graphic>
      </p:graphicFrame>
      <p:graphicFrame>
        <p:nvGraphicFramePr>
          <p:cNvPr id="364551" name="Object 7"/>
          <p:cNvGraphicFramePr>
            <a:graphicFrameLocks noChangeAspect="1"/>
          </p:cNvGraphicFramePr>
          <p:nvPr/>
        </p:nvGraphicFramePr>
        <p:xfrm>
          <a:off x="3997325" y="4013835"/>
          <a:ext cx="4876800" cy="431800"/>
        </p:xfrm>
        <a:graphic>
          <a:graphicData uri="http://schemas.openxmlformats.org/presentationml/2006/ole">
            <mc:AlternateContent xmlns:mc="http://schemas.openxmlformats.org/markup-compatibility/2006">
              <mc:Choice xmlns:v="urn:schemas-microsoft-com:vml" Requires="v">
                <p:oleObj spid="_x0000_s6150" name="" r:id="rId9" imgW="2438400" imgH="215900" progId="Equation.3">
                  <p:embed/>
                </p:oleObj>
              </mc:Choice>
              <mc:Fallback>
                <p:oleObj name="" r:id="rId9" imgW="2438400" imgH="215900" progId="Equation.3">
                  <p:embed/>
                  <p:pic>
                    <p:nvPicPr>
                      <p:cNvPr id="0" name="图片 3103"/>
                      <p:cNvPicPr/>
                      <p:nvPr/>
                    </p:nvPicPr>
                    <p:blipFill>
                      <a:blip r:embed="rId10"/>
                      <a:stretch>
                        <a:fillRect/>
                      </a:stretch>
                    </p:blipFill>
                    <p:spPr>
                      <a:xfrm>
                        <a:off x="3997325" y="4013835"/>
                        <a:ext cx="4876800" cy="431800"/>
                      </a:xfrm>
                      <a:prstGeom prst="rect">
                        <a:avLst/>
                      </a:prstGeom>
                      <a:noFill/>
                      <a:ln w="38100">
                        <a:noFill/>
                        <a:miter/>
                      </a:ln>
                    </p:spPr>
                  </p:pic>
                </p:oleObj>
              </mc:Fallback>
            </mc:AlternateContent>
          </a:graphicData>
        </a:graphic>
      </p:graphicFrame>
      <p:sp>
        <p:nvSpPr>
          <p:cNvPr id="9" name="文本框 8"/>
          <p:cNvSpPr txBox="1"/>
          <p:nvPr/>
        </p:nvSpPr>
        <p:spPr>
          <a:xfrm>
            <a:off x="1336675" y="4533265"/>
            <a:ext cx="5832475" cy="491490"/>
          </a:xfrm>
          <a:prstGeom prst="rect">
            <a:avLst/>
          </a:prstGeom>
          <a:noFill/>
        </p:spPr>
        <p:txBody>
          <a:bodyPr wrap="square" rtlCol="0">
            <a:noAutofit/>
          </a:bodyPr>
          <a:p>
            <a:pPr marL="0" lvl="0" indent="0" algn="just" eaLnBrk="1" hangingPunct="1">
              <a:lnSpc>
                <a:spcPct val="150000"/>
              </a:lnSpc>
              <a:buNone/>
            </a:pPr>
            <a:r>
              <a:rPr sz="2000" b="1" dirty="0">
                <a:latin typeface="Times New Roman" panose="02020603050405020304" pitchFamily="18" charset="0"/>
                <a:sym typeface="+mn-ea"/>
              </a:rPr>
              <a:t>求出   与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对H的综合影响所形成的可信度</a:t>
            </a:r>
            <a:endParaRPr sz="2000" b="1" dirty="0">
              <a:latin typeface="Times New Roman" panose="02020603050405020304" pitchFamily="18" charset="0"/>
              <a:sym typeface="+mn-ea"/>
            </a:endParaRPr>
          </a:p>
        </p:txBody>
      </p:sp>
      <p:graphicFrame>
        <p:nvGraphicFramePr>
          <p:cNvPr id="27657" name="Object 5"/>
          <p:cNvGraphicFramePr>
            <a:graphicFrameLocks noChangeAspect="1"/>
          </p:cNvGraphicFramePr>
          <p:nvPr/>
        </p:nvGraphicFramePr>
        <p:xfrm>
          <a:off x="1871345" y="4660265"/>
          <a:ext cx="255270" cy="431800"/>
        </p:xfrm>
        <a:graphic>
          <a:graphicData uri="http://schemas.openxmlformats.org/presentationml/2006/ole">
            <mc:AlternateContent xmlns:mc="http://schemas.openxmlformats.org/markup-compatibility/2006">
              <mc:Choice xmlns:v="urn:schemas-microsoft-com:vml" Requires="v">
                <p:oleObj spid="_x0000_s7174" name="" r:id="rId11" imgW="177800" imgH="215900" progId="Equation.3">
                  <p:embed/>
                </p:oleObj>
              </mc:Choice>
              <mc:Fallback>
                <p:oleObj name="" r:id="rId11" imgW="177800" imgH="215900" progId="Equation.3">
                  <p:embed/>
                  <p:pic>
                    <p:nvPicPr>
                      <p:cNvPr id="0" name="图片 3099"/>
                      <p:cNvPicPr/>
                      <p:nvPr/>
                    </p:nvPicPr>
                    <p:blipFill>
                      <a:blip r:embed="rId12"/>
                      <a:stretch>
                        <a:fillRect/>
                      </a:stretch>
                    </p:blipFill>
                    <p:spPr>
                      <a:xfrm>
                        <a:off x="1871345" y="4660265"/>
                        <a:ext cx="255270" cy="431800"/>
                      </a:xfrm>
                      <a:prstGeom prst="rect">
                        <a:avLst/>
                      </a:prstGeom>
                      <a:noFill/>
                      <a:ln w="38100">
                        <a:noFill/>
                        <a:miter/>
                      </a:ln>
                    </p:spPr>
                  </p:pic>
                </p:oleObj>
              </mc:Fallback>
            </mc:AlternateContent>
          </a:graphicData>
        </a:graphic>
      </p:graphicFrame>
      <p:graphicFrame>
        <p:nvGraphicFramePr>
          <p:cNvPr id="27658" name="Object 6"/>
          <p:cNvGraphicFramePr>
            <a:graphicFrameLocks noChangeAspect="1"/>
          </p:cNvGraphicFramePr>
          <p:nvPr/>
        </p:nvGraphicFramePr>
        <p:xfrm>
          <a:off x="2355215" y="4660265"/>
          <a:ext cx="288925" cy="431800"/>
        </p:xfrm>
        <a:graphic>
          <a:graphicData uri="http://schemas.openxmlformats.org/presentationml/2006/ole">
            <mc:AlternateContent xmlns:mc="http://schemas.openxmlformats.org/markup-compatibility/2006">
              <mc:Choice xmlns:v="urn:schemas-microsoft-com:vml" Requires="v">
                <p:oleObj spid="_x0000_s7175" name="" r:id="rId13" imgW="190500" imgH="215900" progId="Equation.3">
                  <p:embed/>
                </p:oleObj>
              </mc:Choice>
              <mc:Fallback>
                <p:oleObj name="" r:id="rId13" imgW="190500" imgH="215900" progId="Equation.3">
                  <p:embed/>
                  <p:pic>
                    <p:nvPicPr>
                      <p:cNvPr id="0" name="图片 3100"/>
                      <p:cNvPicPr/>
                      <p:nvPr/>
                    </p:nvPicPr>
                    <p:blipFill>
                      <a:blip r:embed="rId14"/>
                      <a:stretch>
                        <a:fillRect/>
                      </a:stretch>
                    </p:blipFill>
                    <p:spPr>
                      <a:xfrm>
                        <a:off x="2355215" y="4660265"/>
                        <a:ext cx="288925" cy="431800"/>
                      </a:xfrm>
                      <a:prstGeom prst="rect">
                        <a:avLst/>
                      </a:prstGeom>
                      <a:noFill/>
                      <a:ln w="38100">
                        <a:noFill/>
                        <a:miter/>
                      </a:ln>
                    </p:spPr>
                  </p:pic>
                </p:oleObj>
              </mc:Fallback>
            </mc:AlternateContent>
          </a:graphicData>
        </a:graphic>
      </p:graphicFrame>
      <p:graphicFrame>
        <p:nvGraphicFramePr>
          <p:cNvPr id="27659" name="Object 7"/>
          <p:cNvGraphicFramePr>
            <a:graphicFrameLocks noChangeAspect="1"/>
          </p:cNvGraphicFramePr>
          <p:nvPr/>
        </p:nvGraphicFramePr>
        <p:xfrm>
          <a:off x="6207125" y="4623435"/>
          <a:ext cx="1223645" cy="495300"/>
        </p:xfrm>
        <a:graphic>
          <a:graphicData uri="http://schemas.openxmlformats.org/presentationml/2006/ole">
            <mc:AlternateContent xmlns:mc="http://schemas.openxmlformats.org/markup-compatibility/2006">
              <mc:Choice xmlns:v="urn:schemas-microsoft-com:vml" Requires="v">
                <p:oleObj spid="_x0000_s7176" name="" r:id="rId15" imgW="596900" imgH="241300" progId="Equation.3">
                  <p:embed/>
                </p:oleObj>
              </mc:Choice>
              <mc:Fallback>
                <p:oleObj name="" r:id="rId15" imgW="596900" imgH="241300" progId="Equation.3">
                  <p:embed/>
                  <p:pic>
                    <p:nvPicPr>
                      <p:cNvPr id="0" name="图片 3096"/>
                      <p:cNvPicPr/>
                      <p:nvPr/>
                    </p:nvPicPr>
                    <p:blipFill>
                      <a:blip r:embed="rId16"/>
                      <a:stretch>
                        <a:fillRect/>
                      </a:stretch>
                    </p:blipFill>
                    <p:spPr>
                      <a:xfrm>
                        <a:off x="6207125" y="4623435"/>
                        <a:ext cx="1223645" cy="495300"/>
                      </a:xfrm>
                      <a:prstGeom prst="rect">
                        <a:avLst/>
                      </a:prstGeom>
                      <a:noFill/>
                      <a:ln w="38100">
                        <a:noFill/>
                        <a:miter/>
                      </a:ln>
                    </p:spPr>
                  </p:pic>
                </p:oleObj>
              </mc:Fallback>
            </mc:AlternateContent>
          </a:graphicData>
        </a:graphic>
      </p:graphicFrame>
      <p:pic>
        <p:nvPicPr>
          <p:cNvPr id="13" name="图片 12"/>
          <p:cNvPicPr>
            <a:picLocks noChangeAspect="1"/>
          </p:cNvPicPr>
          <p:nvPr/>
        </p:nvPicPr>
        <p:blipFill>
          <a:blip r:embed="rId17"/>
          <a:stretch>
            <a:fillRect/>
          </a:stretch>
        </p:blipFill>
        <p:spPr>
          <a:xfrm>
            <a:off x="1680210" y="5112385"/>
            <a:ext cx="5702300" cy="1435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45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45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6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p:bldP spid="7" grpId="1"/>
      <p:bldP spid="9" grpId="1"/>
      <p:bldP spid="18" grpId="2"/>
      <p:bldP spid="7" grpId="2"/>
      <p:bldP spid="9" grpId="2"/>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latin typeface="金山云技术体" charset="-122"/>
                <a:ea typeface="金山云技术体" charset="-122"/>
                <a:cs typeface="金山云技术体" charset="-122"/>
                <a:sym typeface="+mn-ea"/>
              </a:rPr>
              <a:t>3.2 </a:t>
            </a:r>
            <a:r>
              <a:rPr lang="zh-CN" altLang="en-US">
                <a:latin typeface="金山云技术体" charset="-122"/>
                <a:ea typeface="金山云技术体" charset="-122"/>
                <a:cs typeface="金山云技术体" charset="-122"/>
                <a:sym typeface="+mn-ea"/>
              </a:rPr>
              <a:t>可信度（</a:t>
            </a:r>
            <a:r>
              <a:rPr lang="zh-CN" altLang="en-US">
                <a:latin typeface="金山云技术体" charset="-122"/>
                <a:ea typeface="金山云技术体" charset="-122"/>
                <a:cs typeface="金山云技术体" charset="-122"/>
                <a:sym typeface="+mn-ea"/>
              </a:rPr>
              <a:t>例题）</a:t>
            </a:r>
            <a:endParaRPr lang="zh-CN" altLang="en-US">
              <a:latin typeface="金山云技术体" charset="-122"/>
              <a:ea typeface="金山云技术体" charset="-122"/>
              <a:cs typeface="金山云技术体" charset="-122"/>
              <a:sym typeface="+mn-ea"/>
            </a:endParaRPr>
          </a:p>
        </p:txBody>
      </p:sp>
      <p:sp>
        <p:nvSpPr>
          <p:cNvPr id="18" name="文本框 17"/>
          <p:cNvSpPr txBox="1"/>
          <p:nvPr/>
        </p:nvSpPr>
        <p:spPr>
          <a:xfrm>
            <a:off x="713105" y="1161415"/>
            <a:ext cx="10208895" cy="3651885"/>
          </a:xfrm>
          <a:prstGeom prst="rect">
            <a:avLst/>
          </a:prstGeom>
          <a:noFill/>
        </p:spPr>
        <p:txBody>
          <a:bodyPr wrap="square" rtlCol="0">
            <a:noAutofit/>
          </a:bodyPr>
          <a:p>
            <a:pPr marL="0" lvl="0" indent="0" algn="just" eaLnBrk="1" hangingPunct="1">
              <a:lnSpc>
                <a:spcPct val="150000"/>
              </a:lnSpc>
              <a:buNone/>
            </a:pPr>
            <a:r>
              <a:rPr sz="2000" b="1" dirty="0">
                <a:latin typeface="Times New Roman" panose="02020603050405020304" pitchFamily="18" charset="0"/>
                <a:sym typeface="+mn-ea"/>
              </a:rPr>
              <a:t>设有如下知识:</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a:t>
            </a:r>
            <a:r>
              <a:rPr sz="2000" b="1" dirty="0">
                <a:latin typeface="Times New Roman" panose="02020603050405020304" pitchFamily="18" charset="0"/>
                <a:sym typeface="+mn-ea"/>
              </a:rPr>
              <a:t>1：IF</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E</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THEN</a:t>
            </a:r>
            <a:r>
              <a:rPr lang="en-US" sz="2000" b="1" dirty="0">
                <a:latin typeface="Times New Roman" panose="02020603050405020304" pitchFamily="18" charset="0"/>
                <a:sym typeface="+mn-ea"/>
              </a:rPr>
              <a:t>   </a:t>
            </a:r>
            <a:r>
              <a:rPr lang="en-US" sz="2000" b="1" dirty="0">
                <a:latin typeface="Times New Roman" panose="02020603050405020304" pitchFamily="18" charset="0"/>
                <a:sym typeface="+mn-ea"/>
              </a:rPr>
              <a:t>H  (0.8)</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r2</a:t>
            </a:r>
            <a:r>
              <a:rPr sz="2000" b="1" dirty="0">
                <a:latin typeface="Times New Roman" panose="02020603050405020304" pitchFamily="18" charset="0"/>
                <a:sym typeface="+mn-ea"/>
              </a:rPr>
              <a:t>：IF</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E</a:t>
            </a:r>
            <a:r>
              <a:rPr lang="en-US" sz="2000" b="1" baseline="-25000" dirty="0">
                <a:latin typeface="Times New Roman" panose="02020603050405020304" pitchFamily="18" charset="0"/>
                <a:sym typeface="+mn-ea"/>
              </a:rPr>
              <a:t>2</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THEN</a:t>
            </a:r>
            <a:r>
              <a:rPr lang="en-US" sz="2000" b="1" dirty="0">
                <a:latin typeface="Times New Roman" panose="02020603050405020304" pitchFamily="18" charset="0"/>
                <a:sym typeface="+mn-ea"/>
              </a:rPr>
              <a:t>   H  (0.6)</a:t>
            </a:r>
            <a:endParaRPr lang="en-US"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r3</a:t>
            </a:r>
            <a:r>
              <a:rPr sz="2000" b="1" dirty="0">
                <a:latin typeface="Times New Roman" panose="02020603050405020304" pitchFamily="18" charset="0"/>
                <a:sym typeface="+mn-ea"/>
              </a:rPr>
              <a:t>：IF</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E</a:t>
            </a:r>
            <a:r>
              <a:rPr lang="en-US" sz="2000" b="1" baseline="-25000" dirty="0">
                <a:latin typeface="Times New Roman" panose="02020603050405020304" pitchFamily="18" charset="0"/>
                <a:sym typeface="+mn-ea"/>
              </a:rPr>
              <a:t>3</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THEN</a:t>
            </a:r>
            <a:r>
              <a:rPr lang="en-US" sz="2000" b="1" dirty="0">
                <a:latin typeface="Times New Roman" panose="02020603050405020304" pitchFamily="18" charset="0"/>
                <a:sym typeface="+mn-ea"/>
              </a:rPr>
              <a:t>   H  (-0.5)</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r4</a:t>
            </a:r>
            <a:r>
              <a:rPr sz="2000" b="1" dirty="0">
                <a:latin typeface="Times New Roman" panose="02020603050405020304" pitchFamily="18" charset="0"/>
                <a:sym typeface="+mn-ea"/>
              </a:rPr>
              <a:t>：IF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E</a:t>
            </a:r>
            <a:r>
              <a:rPr lang="en-US" sz="2000" b="1" baseline="-25000" dirty="0">
                <a:latin typeface="Times New Roman" panose="02020603050405020304" pitchFamily="18" charset="0"/>
                <a:sym typeface="+mn-ea"/>
              </a:rPr>
              <a:t>4</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AND      (E</a:t>
            </a:r>
            <a:r>
              <a:rPr lang="en-US" sz="2000" b="1" baseline="-25000" dirty="0">
                <a:latin typeface="Times New Roman" panose="02020603050405020304" pitchFamily="18" charset="0"/>
                <a:sym typeface="+mn-ea"/>
              </a:rPr>
              <a:t>5</a:t>
            </a:r>
            <a:r>
              <a:rPr lang="en-US" sz="2000" b="1" dirty="0">
                <a:latin typeface="Times New Roman" panose="02020603050405020304" pitchFamily="18" charset="0"/>
                <a:sym typeface="+mn-ea"/>
              </a:rPr>
              <a:t>     OR     E</a:t>
            </a:r>
            <a:r>
              <a:rPr lang="en-US" sz="2000" b="1" baseline="-25000" dirty="0">
                <a:latin typeface="Times New Roman" panose="02020603050405020304" pitchFamily="18" charset="0"/>
                <a:sym typeface="+mn-ea"/>
              </a:rPr>
              <a:t>6</a:t>
            </a:r>
            <a:r>
              <a:rPr lang="en-US" sz="2000" b="1" dirty="0">
                <a:latin typeface="Times New Roman" panose="02020603050405020304" pitchFamily="18" charset="0"/>
                <a:sym typeface="+mn-ea"/>
              </a:rPr>
              <a:t>)  THEN   E</a:t>
            </a:r>
            <a:r>
              <a:rPr lang="en-US" sz="2000" b="1" baseline="-25000" dirty="0">
                <a:latin typeface="Times New Roman" panose="02020603050405020304" pitchFamily="18" charset="0"/>
                <a:sym typeface="+mn-ea"/>
              </a:rPr>
              <a:t>1</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(0.</a:t>
            </a:r>
            <a:r>
              <a:rPr lang="en-US" sz="2000" b="1" dirty="0">
                <a:latin typeface="Times New Roman" panose="02020603050405020304" pitchFamily="18" charset="0"/>
                <a:sym typeface="+mn-ea"/>
              </a:rPr>
              <a:t>7</a:t>
            </a:r>
            <a:r>
              <a:rPr sz="2000" b="1" dirty="0">
                <a:latin typeface="Times New Roman" panose="02020603050405020304" pitchFamily="18" charset="0"/>
                <a:sym typeface="+mn-ea"/>
              </a:rPr>
              <a:t>)</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r5</a:t>
            </a:r>
            <a:r>
              <a:rPr sz="2000" b="1" dirty="0">
                <a:latin typeface="Times New Roman" panose="02020603050405020304" pitchFamily="18" charset="0"/>
                <a:sym typeface="+mn-ea"/>
              </a:rPr>
              <a:t>：IF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E</a:t>
            </a:r>
            <a:r>
              <a:rPr lang="en-US" sz="2000" b="1" baseline="-25000" dirty="0">
                <a:latin typeface="Times New Roman" panose="02020603050405020304" pitchFamily="18" charset="0"/>
                <a:sym typeface="+mn-ea"/>
              </a:rPr>
              <a:t>7</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AND      E</a:t>
            </a:r>
            <a:r>
              <a:rPr lang="en-US" sz="2000" b="1" baseline="-25000" dirty="0">
                <a:latin typeface="Times New Roman" panose="02020603050405020304" pitchFamily="18" charset="0"/>
                <a:sym typeface="+mn-ea"/>
              </a:rPr>
              <a:t>8 </a:t>
            </a:r>
            <a:r>
              <a:rPr lang="en-US" sz="2000" b="1" dirty="0">
                <a:latin typeface="Times New Roman" panose="02020603050405020304" pitchFamily="18" charset="0"/>
                <a:sym typeface="+mn-ea"/>
              </a:rPr>
              <a:t> THEN   E</a:t>
            </a:r>
            <a:r>
              <a:rPr lang="en-US" sz="2000" b="1" baseline="-25000" dirty="0">
                <a:latin typeface="Times New Roman" panose="02020603050405020304" pitchFamily="18" charset="0"/>
                <a:sym typeface="+mn-ea"/>
              </a:rPr>
              <a:t>3</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(0.</a:t>
            </a:r>
            <a:r>
              <a:rPr lang="en-US" sz="2000" b="1" dirty="0">
                <a:latin typeface="Times New Roman" panose="02020603050405020304" pitchFamily="18" charset="0"/>
                <a:sym typeface="+mn-ea"/>
              </a:rPr>
              <a:t>9</a:t>
            </a:r>
            <a:r>
              <a:rPr sz="2000" b="1" dirty="0">
                <a:latin typeface="Times New Roman" panose="02020603050405020304" pitchFamily="18" charset="0"/>
                <a:sym typeface="+mn-ea"/>
              </a:rPr>
              <a:t>)</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已知</a:t>
            </a:r>
            <a:r>
              <a:rPr lang="zh-CN" sz="2000" b="1" dirty="0">
                <a:latin typeface="Times New Roman" panose="02020603050405020304" pitchFamily="18" charset="0"/>
                <a:sym typeface="+mn-ea"/>
              </a:rPr>
              <a:t>：</a:t>
            </a:r>
            <a:endParaRPr lang="zh-CN" sz="2000" b="1" dirty="0">
              <a:latin typeface="Times New Roman" panose="02020603050405020304" pitchFamily="18" charset="0"/>
              <a:sym typeface="+mn-ea"/>
            </a:endParaRPr>
          </a:p>
          <a:p>
            <a:pPr marL="0" lvl="0" indent="0" algn="just" eaLnBrk="1" hangingPunct="1">
              <a:lnSpc>
                <a:spcPct val="150000"/>
              </a:lnSpc>
              <a:buNone/>
            </a:pPr>
            <a:endParaRPr lang="zh-CN" sz="2000" b="1" dirty="0">
              <a:latin typeface="Times New Roman" panose="02020603050405020304" pitchFamily="18" charset="0"/>
              <a:sym typeface="+mn-ea"/>
            </a:endParaRPr>
          </a:p>
          <a:p>
            <a:pPr marL="0" lvl="0" indent="0" algn="just" eaLnBrk="1" hangingPunct="1">
              <a:lnSpc>
                <a:spcPct val="150000"/>
              </a:lnSpc>
              <a:buNone/>
            </a:pPr>
            <a:r>
              <a:rPr lang="zh-CN" altLang="en-US" sz="2000" b="1" dirty="0">
                <a:latin typeface="Times New Roman" panose="02020603050405020304" pitchFamily="18" charset="0"/>
                <a:sym typeface="+mn-ea"/>
              </a:rPr>
              <a:t>求：</a:t>
            </a:r>
            <a:endParaRPr lang="zh-CN" altLang="en-US" sz="2000" b="1" dirty="0">
              <a:latin typeface="Times New Roman" panose="02020603050405020304" pitchFamily="18" charset="0"/>
              <a:sym typeface="+mn-ea"/>
            </a:endParaRPr>
          </a:p>
        </p:txBody>
      </p:sp>
      <p:graphicFrame>
        <p:nvGraphicFramePr>
          <p:cNvPr id="19" name="Object 9"/>
          <p:cNvGraphicFramePr>
            <a:graphicFrameLocks noChangeAspect="1"/>
          </p:cNvGraphicFramePr>
          <p:nvPr/>
        </p:nvGraphicFramePr>
        <p:xfrm>
          <a:off x="1466850" y="4154488"/>
          <a:ext cx="1430338" cy="341312"/>
        </p:xfrm>
        <a:graphic>
          <a:graphicData uri="http://schemas.openxmlformats.org/presentationml/2006/ole">
            <mc:AlternateContent xmlns:mc="http://schemas.openxmlformats.org/markup-compatibility/2006">
              <mc:Choice xmlns:v="urn:schemas-microsoft-com:vml" Requires="v">
                <p:oleObj spid="_x0000_s20" name="" r:id="rId1" imgW="1028065" imgH="241300" progId="Equation.DSMT4">
                  <p:embed/>
                </p:oleObj>
              </mc:Choice>
              <mc:Fallback>
                <p:oleObj name="" r:id="rId1" imgW="1028065" imgH="241300" progId="Equation.DSMT4">
                  <p:embed/>
                  <p:pic>
                    <p:nvPicPr>
                      <p:cNvPr id="0" name="图片 3092"/>
                      <p:cNvPicPr/>
                      <p:nvPr/>
                    </p:nvPicPr>
                    <p:blipFill>
                      <a:blip r:embed="rId2"/>
                      <a:stretch>
                        <a:fillRect/>
                      </a:stretch>
                    </p:blipFill>
                    <p:spPr>
                      <a:xfrm>
                        <a:off x="1466850" y="4154488"/>
                        <a:ext cx="1430338" cy="341312"/>
                      </a:xfrm>
                      <a:prstGeom prst="rect">
                        <a:avLst/>
                      </a:prstGeom>
                      <a:noFill/>
                      <a:ln w="38100">
                        <a:noFill/>
                        <a:miter/>
                      </a:ln>
                    </p:spPr>
                  </p:pic>
                </p:oleObj>
              </mc:Fallback>
            </mc:AlternateContent>
          </a:graphicData>
        </a:graphic>
      </p:graphicFrame>
      <p:graphicFrame>
        <p:nvGraphicFramePr>
          <p:cNvPr id="21" name="Object 10"/>
          <p:cNvGraphicFramePr>
            <a:graphicFrameLocks noChangeAspect="1"/>
          </p:cNvGraphicFramePr>
          <p:nvPr/>
        </p:nvGraphicFramePr>
        <p:xfrm>
          <a:off x="2906713" y="4133850"/>
          <a:ext cx="1520825" cy="361950"/>
        </p:xfrm>
        <a:graphic>
          <a:graphicData uri="http://schemas.openxmlformats.org/presentationml/2006/ole">
            <mc:AlternateContent xmlns:mc="http://schemas.openxmlformats.org/markup-compatibility/2006">
              <mc:Choice xmlns:v="urn:schemas-microsoft-com:vml" Requires="v">
                <p:oleObj spid="_x0000_s22" name="" r:id="rId3" imgW="1028065" imgH="241300" progId="Equation.DSMT4">
                  <p:embed/>
                </p:oleObj>
              </mc:Choice>
              <mc:Fallback>
                <p:oleObj name="" r:id="rId3" imgW="1028065" imgH="241300" progId="Equation.DSMT4">
                  <p:embed/>
                  <p:pic>
                    <p:nvPicPr>
                      <p:cNvPr id="0" name="图片 3086"/>
                      <p:cNvPicPr/>
                      <p:nvPr/>
                    </p:nvPicPr>
                    <p:blipFill>
                      <a:blip r:embed="rId4"/>
                      <a:stretch>
                        <a:fillRect/>
                      </a:stretch>
                    </p:blipFill>
                    <p:spPr>
                      <a:xfrm>
                        <a:off x="2906713" y="4133850"/>
                        <a:ext cx="1520825" cy="361950"/>
                      </a:xfrm>
                      <a:prstGeom prst="rect">
                        <a:avLst/>
                      </a:prstGeom>
                      <a:noFill/>
                      <a:ln w="38100">
                        <a:noFill/>
                        <a:miter/>
                      </a:ln>
                    </p:spPr>
                  </p:pic>
                </p:oleObj>
              </mc:Fallback>
            </mc:AlternateContent>
          </a:graphicData>
        </a:graphic>
      </p:graphicFrame>
      <p:graphicFrame>
        <p:nvGraphicFramePr>
          <p:cNvPr id="23" name="Object 11"/>
          <p:cNvGraphicFramePr>
            <a:graphicFrameLocks noChangeAspect="1"/>
          </p:cNvGraphicFramePr>
          <p:nvPr/>
        </p:nvGraphicFramePr>
        <p:xfrm>
          <a:off x="4362450" y="4160838"/>
          <a:ext cx="1430338" cy="334962"/>
        </p:xfrm>
        <a:graphic>
          <a:graphicData uri="http://schemas.openxmlformats.org/presentationml/2006/ole">
            <mc:AlternateContent xmlns:mc="http://schemas.openxmlformats.org/markup-compatibility/2006">
              <mc:Choice xmlns:v="urn:schemas-microsoft-com:vml" Requires="v">
                <p:oleObj spid="_x0000_s24" name="" r:id="rId5" imgW="1028065" imgH="241300" progId="Equation.3">
                  <p:embed/>
                </p:oleObj>
              </mc:Choice>
              <mc:Fallback>
                <p:oleObj name="" r:id="rId5" imgW="1028065" imgH="241300" progId="Equation.3">
                  <p:embed/>
                  <p:pic>
                    <p:nvPicPr>
                      <p:cNvPr id="0" name="图片 3085"/>
                      <p:cNvPicPr/>
                      <p:nvPr/>
                    </p:nvPicPr>
                    <p:blipFill>
                      <a:blip r:embed="rId6"/>
                      <a:stretch>
                        <a:fillRect/>
                      </a:stretch>
                    </p:blipFill>
                    <p:spPr>
                      <a:xfrm>
                        <a:off x="4362450" y="4160838"/>
                        <a:ext cx="1430338" cy="334962"/>
                      </a:xfrm>
                      <a:prstGeom prst="rect">
                        <a:avLst/>
                      </a:prstGeom>
                      <a:noFill/>
                      <a:ln w="38100">
                        <a:noFill/>
                        <a:miter/>
                      </a:ln>
                    </p:spPr>
                  </p:pic>
                </p:oleObj>
              </mc:Fallback>
            </mc:AlternateContent>
          </a:graphicData>
        </a:graphic>
      </p:graphicFrame>
      <p:graphicFrame>
        <p:nvGraphicFramePr>
          <p:cNvPr id="25" name="Object 12"/>
          <p:cNvGraphicFramePr>
            <a:graphicFrameLocks noChangeAspect="1"/>
          </p:cNvGraphicFramePr>
          <p:nvPr/>
        </p:nvGraphicFramePr>
        <p:xfrm>
          <a:off x="5884863" y="4132263"/>
          <a:ext cx="1587500" cy="363537"/>
        </p:xfrm>
        <a:graphic>
          <a:graphicData uri="http://schemas.openxmlformats.org/presentationml/2006/ole">
            <mc:AlternateContent xmlns:mc="http://schemas.openxmlformats.org/markup-compatibility/2006">
              <mc:Choice xmlns:v="urn:schemas-microsoft-com:vml" Requires="v">
                <p:oleObj spid="_x0000_s26" name="" r:id="rId7" imgW="1028065" imgH="241300" progId="Equation.DSMT4">
                  <p:embed/>
                </p:oleObj>
              </mc:Choice>
              <mc:Fallback>
                <p:oleObj name="" r:id="rId7" imgW="1028065" imgH="241300" progId="Equation.DSMT4">
                  <p:embed/>
                  <p:pic>
                    <p:nvPicPr>
                      <p:cNvPr id="0" name="图片 3083"/>
                      <p:cNvPicPr/>
                      <p:nvPr/>
                    </p:nvPicPr>
                    <p:blipFill>
                      <a:blip r:embed="rId8"/>
                      <a:stretch>
                        <a:fillRect/>
                      </a:stretch>
                    </p:blipFill>
                    <p:spPr>
                      <a:xfrm>
                        <a:off x="5884863" y="4132263"/>
                        <a:ext cx="1587500" cy="363537"/>
                      </a:xfrm>
                      <a:prstGeom prst="rect">
                        <a:avLst/>
                      </a:prstGeom>
                      <a:noFill/>
                      <a:ln w="38100">
                        <a:noFill/>
                        <a:miter/>
                      </a:ln>
                    </p:spPr>
                  </p:pic>
                </p:oleObj>
              </mc:Fallback>
            </mc:AlternateContent>
          </a:graphicData>
        </a:graphic>
      </p:graphicFrame>
      <p:graphicFrame>
        <p:nvGraphicFramePr>
          <p:cNvPr id="27" name="Object 13"/>
          <p:cNvGraphicFramePr>
            <a:graphicFrameLocks noChangeAspect="1"/>
          </p:cNvGraphicFramePr>
          <p:nvPr/>
        </p:nvGraphicFramePr>
        <p:xfrm>
          <a:off x="1466850" y="4672013"/>
          <a:ext cx="1460500" cy="344487"/>
        </p:xfrm>
        <a:graphic>
          <a:graphicData uri="http://schemas.openxmlformats.org/presentationml/2006/ole">
            <mc:AlternateContent xmlns:mc="http://schemas.openxmlformats.org/markup-compatibility/2006">
              <mc:Choice xmlns:v="urn:schemas-microsoft-com:vml" Requires="v">
                <p:oleObj spid="_x0000_s28" name="" r:id="rId9" imgW="1028065" imgH="241300" progId="Equation.DSMT4">
                  <p:embed/>
                </p:oleObj>
              </mc:Choice>
              <mc:Fallback>
                <p:oleObj name="" r:id="rId9" imgW="1028065" imgH="241300" progId="Equation.DSMT4">
                  <p:embed/>
                  <p:pic>
                    <p:nvPicPr>
                      <p:cNvPr id="0" name="图片 3087"/>
                      <p:cNvPicPr/>
                      <p:nvPr/>
                    </p:nvPicPr>
                    <p:blipFill>
                      <a:blip r:embed="rId10"/>
                      <a:stretch>
                        <a:fillRect/>
                      </a:stretch>
                    </p:blipFill>
                    <p:spPr>
                      <a:xfrm>
                        <a:off x="1466850" y="4672013"/>
                        <a:ext cx="1460500" cy="344487"/>
                      </a:xfrm>
                      <a:prstGeom prst="rect">
                        <a:avLst/>
                      </a:prstGeom>
                      <a:noFill/>
                      <a:ln w="38100">
                        <a:noFill/>
                        <a:miter/>
                      </a:ln>
                    </p:spPr>
                  </p:pic>
                </p:oleObj>
              </mc:Fallback>
            </mc:AlternateContent>
          </a:graphicData>
        </a:graphic>
      </p:graphicFrame>
      <p:graphicFrame>
        <p:nvGraphicFramePr>
          <p:cNvPr id="29" name="Object 14"/>
          <p:cNvGraphicFramePr>
            <a:graphicFrameLocks noChangeAspect="1"/>
          </p:cNvGraphicFramePr>
          <p:nvPr/>
        </p:nvGraphicFramePr>
        <p:xfrm>
          <a:off x="3067050" y="4694238"/>
          <a:ext cx="1416050" cy="334962"/>
        </p:xfrm>
        <a:graphic>
          <a:graphicData uri="http://schemas.openxmlformats.org/presentationml/2006/ole">
            <mc:AlternateContent xmlns:mc="http://schemas.openxmlformats.org/markup-compatibility/2006">
              <mc:Choice xmlns:v="urn:schemas-microsoft-com:vml" Requires="v">
                <p:oleObj spid="_x0000_s30" name="" r:id="rId11" imgW="1016000" imgH="241300" progId="Equation.DSMT4">
                  <p:embed/>
                </p:oleObj>
              </mc:Choice>
              <mc:Fallback>
                <p:oleObj name="" r:id="rId11" imgW="1016000" imgH="241300" progId="Equation.DSMT4">
                  <p:embed/>
                  <p:pic>
                    <p:nvPicPr>
                      <p:cNvPr id="0" name="图片 3090"/>
                      <p:cNvPicPr/>
                      <p:nvPr/>
                    </p:nvPicPr>
                    <p:blipFill>
                      <a:blip r:embed="rId12"/>
                      <a:stretch>
                        <a:fillRect/>
                      </a:stretch>
                    </p:blipFill>
                    <p:spPr>
                      <a:xfrm>
                        <a:off x="3067050" y="4694238"/>
                        <a:ext cx="1416050" cy="334962"/>
                      </a:xfrm>
                      <a:prstGeom prst="rect">
                        <a:avLst/>
                      </a:prstGeom>
                      <a:noFill/>
                      <a:ln w="38100">
                        <a:noFill/>
                        <a:miter/>
                      </a:ln>
                    </p:spPr>
                  </p:pic>
                </p:oleObj>
              </mc:Fallback>
            </mc:AlternateContent>
          </a:graphicData>
        </a:graphic>
      </p:graphicFrame>
      <p:graphicFrame>
        <p:nvGraphicFramePr>
          <p:cNvPr id="366610" name="Object 18"/>
          <p:cNvGraphicFramePr>
            <a:graphicFrameLocks noChangeAspect="1"/>
          </p:cNvGraphicFramePr>
          <p:nvPr/>
        </p:nvGraphicFramePr>
        <p:xfrm>
          <a:off x="1286510" y="5021898"/>
          <a:ext cx="914400" cy="369887"/>
        </p:xfrm>
        <a:graphic>
          <a:graphicData uri="http://schemas.openxmlformats.org/presentationml/2006/ole">
            <mc:AlternateContent xmlns:mc="http://schemas.openxmlformats.org/markup-compatibility/2006">
              <mc:Choice xmlns:v="urn:schemas-microsoft-com:vml" Requires="v">
                <p:oleObj spid="_x0000_s8216" name="" r:id="rId13" imgW="494665" imgH="203200" progId="Equation.DSMT4">
                  <p:embed/>
                </p:oleObj>
              </mc:Choice>
              <mc:Fallback>
                <p:oleObj name="" r:id="rId13" imgW="494665" imgH="203200" progId="Equation.DSMT4">
                  <p:embed/>
                  <p:pic>
                    <p:nvPicPr>
                      <p:cNvPr id="0" name="图片 3091"/>
                      <p:cNvPicPr/>
                      <p:nvPr/>
                    </p:nvPicPr>
                    <p:blipFill>
                      <a:blip r:embed="rId14"/>
                      <a:stretch>
                        <a:fillRect/>
                      </a:stretch>
                    </p:blipFill>
                    <p:spPr>
                      <a:xfrm>
                        <a:off x="1286510" y="5021898"/>
                        <a:ext cx="914400" cy="3698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bldLst>
      <p:bldP spid="18"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4" name="组合 43"/>
          <p:cNvGrpSpPr/>
          <p:nvPr/>
        </p:nvGrpSpPr>
        <p:grpSpPr>
          <a:xfrm>
            <a:off x="647700" y="4577715"/>
            <a:ext cx="5704205" cy="1918970"/>
            <a:chOff x="1287" y="7209"/>
            <a:chExt cx="8983" cy="3022"/>
          </a:xfrm>
        </p:grpSpPr>
        <p:pic>
          <p:nvPicPr>
            <p:cNvPr id="35" name="图片 34"/>
            <p:cNvPicPr>
              <a:picLocks noChangeAspect="1"/>
            </p:cNvPicPr>
            <p:nvPr/>
          </p:nvPicPr>
          <p:blipFill>
            <a:blip r:embed="rId1"/>
            <a:srcRect b="5096"/>
            <a:stretch>
              <a:fillRect/>
            </a:stretch>
          </p:blipFill>
          <p:spPr>
            <a:xfrm>
              <a:off x="1930" y="7271"/>
              <a:ext cx="8340" cy="2961"/>
            </a:xfrm>
            <a:prstGeom prst="rect">
              <a:avLst/>
            </a:prstGeom>
          </p:spPr>
        </p:pic>
        <p:graphicFrame>
          <p:nvGraphicFramePr>
            <p:cNvPr id="29702" name="Object 12"/>
            <p:cNvGraphicFramePr>
              <a:graphicFrameLocks noChangeAspect="1"/>
            </p:cNvGraphicFramePr>
            <p:nvPr/>
          </p:nvGraphicFramePr>
          <p:xfrm>
            <a:off x="1287" y="7209"/>
            <a:ext cx="705" cy="758"/>
          </p:xfrm>
          <a:graphic>
            <a:graphicData uri="http://schemas.openxmlformats.org/presentationml/2006/ole">
              <mc:AlternateContent xmlns:mc="http://schemas.openxmlformats.org/markup-compatibility/2006">
                <mc:Choice xmlns:v="urn:schemas-microsoft-com:vml" Requires="v">
                  <p:oleObj spid="_x0000_s9232" name="" r:id="rId2" imgW="165100" imgH="177800" progId="Equation.DSMT4">
                    <p:embed/>
                  </p:oleObj>
                </mc:Choice>
                <mc:Fallback>
                  <p:oleObj name="" r:id="rId2" imgW="165100" imgH="177800" progId="Equation.DSMT4">
                    <p:embed/>
                    <p:pic>
                      <p:nvPicPr>
                        <p:cNvPr id="0" name="图片 3113"/>
                        <p:cNvPicPr/>
                        <p:nvPr/>
                      </p:nvPicPr>
                      <p:blipFill>
                        <a:blip r:embed="rId3"/>
                        <a:stretch>
                          <a:fillRect/>
                        </a:stretch>
                      </p:blipFill>
                      <p:spPr>
                        <a:xfrm>
                          <a:off x="1287" y="7209"/>
                          <a:ext cx="705" cy="758"/>
                        </a:xfrm>
                        <a:prstGeom prst="rect">
                          <a:avLst/>
                        </a:prstGeom>
                        <a:noFill/>
                        <a:ln w="38100">
                          <a:noFill/>
                          <a:miter/>
                        </a:ln>
                      </p:spPr>
                    </p:pic>
                  </p:oleObj>
                </mc:Fallback>
              </mc:AlternateContent>
            </a:graphicData>
          </a:graphic>
        </p:graphicFrame>
      </p:grpSp>
      <p:sp>
        <p:nvSpPr>
          <p:cNvPr id="2" name="标题 1"/>
          <p:cNvSpPr>
            <a:spLocks noGrp="1"/>
          </p:cNvSpPr>
          <p:nvPr>
            <p:ph type="title"/>
          </p:nvPr>
        </p:nvSpPr>
        <p:spPr/>
        <p:txBody>
          <a:bodyPr>
            <a:normAutofit/>
          </a:bodyPr>
          <a:p>
            <a:r>
              <a:rPr lang="en-US" altLang="zh-CN">
                <a:latin typeface="金山云技术体" charset="-122"/>
                <a:ea typeface="金山云技术体" charset="-122"/>
                <a:cs typeface="金山云技术体" charset="-122"/>
                <a:sym typeface="+mn-ea"/>
              </a:rPr>
              <a:t>3.2 </a:t>
            </a:r>
            <a:r>
              <a:rPr lang="zh-CN" altLang="en-US">
                <a:latin typeface="金山云技术体" charset="-122"/>
                <a:ea typeface="金山云技术体" charset="-122"/>
                <a:cs typeface="金山云技术体" charset="-122"/>
                <a:sym typeface="+mn-ea"/>
              </a:rPr>
              <a:t>可信度（</a:t>
            </a:r>
            <a:r>
              <a:rPr lang="zh-CN" altLang="en-US">
                <a:latin typeface="金山云技术体" charset="-122"/>
                <a:ea typeface="金山云技术体" charset="-122"/>
                <a:cs typeface="金山云技术体" charset="-122"/>
                <a:sym typeface="+mn-ea"/>
              </a:rPr>
              <a:t>例题）</a:t>
            </a:r>
            <a:endParaRPr lang="zh-CN" altLang="en-US">
              <a:latin typeface="金山云技术体" charset="-122"/>
              <a:ea typeface="金山云技术体" charset="-122"/>
              <a:cs typeface="金山云技术体" charset="-122"/>
              <a:sym typeface="+mn-ea"/>
            </a:endParaRPr>
          </a:p>
        </p:txBody>
      </p:sp>
      <p:pic>
        <p:nvPicPr>
          <p:cNvPr id="31" name="图片 30"/>
          <p:cNvPicPr>
            <a:picLocks noChangeAspect="1"/>
          </p:cNvPicPr>
          <p:nvPr/>
        </p:nvPicPr>
        <p:blipFill>
          <a:blip r:embed="rId4"/>
          <a:stretch>
            <a:fillRect/>
          </a:stretch>
        </p:blipFill>
        <p:spPr>
          <a:xfrm>
            <a:off x="647700" y="1346835"/>
            <a:ext cx="4199255" cy="2601595"/>
          </a:xfrm>
          <a:prstGeom prst="rect">
            <a:avLst/>
          </a:prstGeom>
        </p:spPr>
      </p:pic>
      <p:sp>
        <p:nvSpPr>
          <p:cNvPr id="32" name="文本框 31"/>
          <p:cNvSpPr txBox="1"/>
          <p:nvPr/>
        </p:nvSpPr>
        <p:spPr>
          <a:xfrm>
            <a:off x="647700" y="3948430"/>
            <a:ext cx="5147945" cy="945515"/>
          </a:xfrm>
          <a:prstGeom prst="rect">
            <a:avLst/>
          </a:prstGeom>
          <a:noFill/>
        </p:spPr>
        <p:txBody>
          <a:bodyPr wrap="square" rtlCol="0">
            <a:noAutofit/>
          </a:bodyPr>
          <a:p>
            <a:pPr marL="0" lvl="0" indent="0" algn="just" eaLnBrk="1" hangingPunct="1">
              <a:lnSpc>
                <a:spcPct val="150000"/>
              </a:lnSpc>
              <a:buNone/>
            </a:pPr>
            <a:r>
              <a:rPr lang="zh-CN" sz="2000" b="1" dirty="0">
                <a:latin typeface="Times New Roman" panose="02020603050405020304" pitchFamily="18" charset="0"/>
                <a:sym typeface="+mn-ea"/>
              </a:rPr>
              <a:t>解：</a:t>
            </a:r>
            <a:r>
              <a:rPr lang="zh-CN" altLang="en-US" sz="2000" b="1" dirty="0">
                <a:solidFill>
                  <a:srgbClr val="000000"/>
                </a:solidFill>
                <a:latin typeface="宋体" pitchFamily="2" charset="-122"/>
                <a:sym typeface="+mn-ea"/>
              </a:rPr>
              <a:t>第一步：对每一条规则求出</a:t>
            </a:r>
            <a:r>
              <a:rPr lang="en-US" altLang="zh-CN" sz="2000" b="1" i="1" dirty="0">
                <a:solidFill>
                  <a:srgbClr val="000000"/>
                </a:solidFill>
                <a:latin typeface="Times New Roman" panose="02020603050405020304" pitchFamily="18" charset="0"/>
                <a:sym typeface="+mn-ea"/>
              </a:rPr>
              <a:t>CF</a:t>
            </a:r>
            <a:r>
              <a:rPr lang="zh-CN" altLang="en-US" sz="2000" b="1" dirty="0">
                <a:solidFill>
                  <a:srgbClr val="000000"/>
                </a:solidFill>
                <a:latin typeface="宋体" pitchFamily="2" charset="-122"/>
                <a:sym typeface="+mn-ea"/>
              </a:rPr>
              <a:t>（</a:t>
            </a:r>
            <a:r>
              <a:rPr lang="en-US" altLang="zh-CN" sz="2000" b="1" i="1" dirty="0">
                <a:solidFill>
                  <a:srgbClr val="000000"/>
                </a:solidFill>
                <a:latin typeface="Times New Roman" panose="02020603050405020304" pitchFamily="18" charset="0"/>
                <a:sym typeface="+mn-ea"/>
              </a:rPr>
              <a:t>H</a:t>
            </a:r>
            <a:r>
              <a:rPr lang="zh-CN" altLang="en-US" sz="2000" b="1" dirty="0">
                <a:solidFill>
                  <a:srgbClr val="000000"/>
                </a:solidFill>
                <a:latin typeface="宋体" pitchFamily="2" charset="-122"/>
                <a:sym typeface="+mn-ea"/>
              </a:rPr>
              <a:t>）</a:t>
            </a:r>
            <a:r>
              <a:rPr lang="zh-CN" altLang="en-US" sz="2000" b="1" dirty="0">
                <a:sym typeface="+mn-ea"/>
              </a:rPr>
              <a:t> </a:t>
            </a:r>
            <a:endParaRPr lang="zh-CN" altLang="en-US" sz="2000" b="1" dirty="0"/>
          </a:p>
          <a:p>
            <a:pPr marL="0" lvl="0" indent="0" algn="just" eaLnBrk="1" hangingPunct="1">
              <a:lnSpc>
                <a:spcPct val="150000"/>
              </a:lnSpc>
              <a:buNone/>
            </a:pPr>
            <a:endParaRPr lang="zh-CN" sz="2000" b="1" dirty="0">
              <a:latin typeface="Times New Roman" panose="02020603050405020304" pitchFamily="18" charset="0"/>
              <a:sym typeface="+mn-ea"/>
            </a:endParaRPr>
          </a:p>
        </p:txBody>
      </p:sp>
      <p:pic>
        <p:nvPicPr>
          <p:cNvPr id="36" name="图片 35"/>
          <p:cNvPicPr>
            <a:picLocks noChangeAspect="1"/>
          </p:cNvPicPr>
          <p:nvPr/>
        </p:nvPicPr>
        <p:blipFill>
          <a:blip r:embed="rId5"/>
          <a:stretch>
            <a:fillRect/>
          </a:stretch>
        </p:blipFill>
        <p:spPr>
          <a:xfrm>
            <a:off x="6200775" y="528955"/>
            <a:ext cx="4787900" cy="1325880"/>
          </a:xfrm>
          <a:prstGeom prst="rect">
            <a:avLst/>
          </a:prstGeom>
        </p:spPr>
      </p:pic>
      <p:pic>
        <p:nvPicPr>
          <p:cNvPr id="37" name="图片 36"/>
          <p:cNvPicPr>
            <a:picLocks noChangeAspect="1"/>
          </p:cNvPicPr>
          <p:nvPr/>
        </p:nvPicPr>
        <p:blipFill>
          <a:blip r:embed="rId6"/>
          <a:stretch>
            <a:fillRect/>
          </a:stretch>
        </p:blipFill>
        <p:spPr>
          <a:xfrm>
            <a:off x="6200775" y="1991995"/>
            <a:ext cx="3136900" cy="939800"/>
          </a:xfrm>
          <a:prstGeom prst="rect">
            <a:avLst/>
          </a:prstGeom>
        </p:spPr>
      </p:pic>
      <p:pic>
        <p:nvPicPr>
          <p:cNvPr id="38" name="图片 37"/>
          <p:cNvPicPr>
            <a:picLocks noChangeAspect="1"/>
          </p:cNvPicPr>
          <p:nvPr/>
        </p:nvPicPr>
        <p:blipFill>
          <a:blip r:embed="rId7"/>
          <a:stretch>
            <a:fillRect/>
          </a:stretch>
        </p:blipFill>
        <p:spPr>
          <a:xfrm>
            <a:off x="6275705" y="3019425"/>
            <a:ext cx="2844800" cy="850900"/>
          </a:xfrm>
          <a:prstGeom prst="rect">
            <a:avLst/>
          </a:prstGeom>
        </p:spPr>
      </p:pic>
      <p:pic>
        <p:nvPicPr>
          <p:cNvPr id="39" name="图片 38"/>
          <p:cNvPicPr>
            <a:picLocks noChangeAspect="1"/>
          </p:cNvPicPr>
          <p:nvPr/>
        </p:nvPicPr>
        <p:blipFill>
          <a:blip r:embed="rId8"/>
          <a:stretch>
            <a:fillRect/>
          </a:stretch>
        </p:blipFill>
        <p:spPr>
          <a:xfrm>
            <a:off x="9120505" y="2971165"/>
            <a:ext cx="2896870" cy="945515"/>
          </a:xfrm>
          <a:prstGeom prst="rect">
            <a:avLst/>
          </a:prstGeom>
        </p:spPr>
      </p:pic>
      <p:sp>
        <p:nvSpPr>
          <p:cNvPr id="40" name="文本框 39"/>
          <p:cNvSpPr txBox="1"/>
          <p:nvPr/>
        </p:nvSpPr>
        <p:spPr>
          <a:xfrm>
            <a:off x="6375400" y="3850005"/>
            <a:ext cx="5147945" cy="945515"/>
          </a:xfrm>
          <a:prstGeom prst="rect">
            <a:avLst/>
          </a:prstGeom>
          <a:noFill/>
        </p:spPr>
        <p:txBody>
          <a:bodyPr wrap="square" rtlCol="0">
            <a:noAutofit/>
          </a:bodyPr>
          <a:p>
            <a:pPr marL="0" lvl="0" indent="0" algn="just" eaLnBrk="1" hangingPunct="1">
              <a:lnSpc>
                <a:spcPct val="150000"/>
              </a:lnSpc>
              <a:buNone/>
            </a:pPr>
            <a:r>
              <a:rPr sz="2000" b="1" dirty="0">
                <a:sym typeface="+mn-ea"/>
              </a:rPr>
              <a:t>第二步：根据结论不确定性的合成算法得到： </a:t>
            </a:r>
            <a:endParaRPr sz="2000" b="1" dirty="0">
              <a:sym typeface="+mn-ea"/>
            </a:endParaRPr>
          </a:p>
        </p:txBody>
      </p:sp>
      <p:pic>
        <p:nvPicPr>
          <p:cNvPr id="41" name="图片 40"/>
          <p:cNvPicPr>
            <a:picLocks noChangeAspect="1"/>
          </p:cNvPicPr>
          <p:nvPr/>
        </p:nvPicPr>
        <p:blipFill>
          <a:blip r:embed="rId9"/>
          <a:stretch>
            <a:fillRect/>
          </a:stretch>
        </p:blipFill>
        <p:spPr>
          <a:xfrm>
            <a:off x="6521450" y="4502150"/>
            <a:ext cx="3659505" cy="1871345"/>
          </a:xfrm>
          <a:prstGeom prst="rect">
            <a:avLst/>
          </a:prstGeom>
        </p:spPr>
      </p:pic>
      <p:sp>
        <p:nvSpPr>
          <p:cNvPr id="42" name="文本框 41"/>
          <p:cNvSpPr txBox="1"/>
          <p:nvPr/>
        </p:nvSpPr>
        <p:spPr>
          <a:xfrm>
            <a:off x="6375400" y="6250940"/>
            <a:ext cx="3136900" cy="607060"/>
          </a:xfrm>
          <a:prstGeom prst="rect">
            <a:avLst/>
          </a:prstGeom>
          <a:noFill/>
        </p:spPr>
        <p:txBody>
          <a:bodyPr wrap="square" rtlCol="0">
            <a:noAutofit/>
          </a:bodyPr>
          <a:p>
            <a:pPr marL="0" lvl="0" indent="0" algn="just" eaLnBrk="1" hangingPunct="1">
              <a:lnSpc>
                <a:spcPct val="150000"/>
              </a:lnSpc>
              <a:buNone/>
            </a:pPr>
            <a:r>
              <a:rPr lang="zh-CN" altLang="en-US" sz="2000" b="1" dirty="0">
                <a:latin typeface="宋体" pitchFamily="2" charset="-122"/>
                <a:sym typeface="+mn-ea"/>
              </a:rPr>
              <a:t>综合可信度：</a:t>
            </a:r>
            <a:endParaRPr sz="2000" b="1" dirty="0">
              <a:sym typeface="+mn-ea"/>
            </a:endParaRPr>
          </a:p>
        </p:txBody>
      </p:sp>
      <p:pic>
        <p:nvPicPr>
          <p:cNvPr id="43" name="图片 42"/>
          <p:cNvPicPr>
            <a:picLocks noChangeAspect="1"/>
          </p:cNvPicPr>
          <p:nvPr/>
        </p:nvPicPr>
        <p:blipFill>
          <a:blip r:embed="rId10"/>
          <a:stretch>
            <a:fillRect/>
          </a:stretch>
        </p:blipFill>
        <p:spPr>
          <a:xfrm>
            <a:off x="7823200" y="6373495"/>
            <a:ext cx="1543050" cy="389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1"/>
      <p:bldP spid="40" grpId="1"/>
      <p:bldP spid="42" grpId="1"/>
      <p:bldP spid="32" grpId="2"/>
      <p:bldP spid="40" grpId="2"/>
      <p:bldP spid="42" grpId="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3.2 </a:t>
            </a:r>
            <a:r>
              <a:rPr lang="zh-CN" altLang="en-US">
                <a:latin typeface="金山云技术体" charset="-122"/>
                <a:ea typeface="金山云技术体" charset="-122"/>
                <a:cs typeface="金山云技术体" charset="-122"/>
                <a:sym typeface="+mn-ea"/>
              </a:rPr>
              <a:t>可信度（真题</a:t>
            </a:r>
            <a:r>
              <a:rPr lang="en-US" altLang="zh-CN">
                <a:latin typeface="金山云技术体" charset="-122"/>
                <a:ea typeface="金山云技术体" charset="-122"/>
                <a:cs typeface="金山云技术体" charset="-122"/>
                <a:sym typeface="+mn-ea"/>
              </a:rPr>
              <a:t>1</a:t>
            </a:r>
            <a:r>
              <a:rPr lang="zh-CN" altLang="en-US">
                <a:latin typeface="金山云技术体" charset="-122"/>
                <a:ea typeface="金山云技术体" charset="-122"/>
                <a:cs typeface="金山云技术体" charset="-122"/>
                <a:sym typeface="+mn-ea"/>
              </a:rPr>
              <a:t>）</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1021080" y="1323340"/>
            <a:ext cx="9768840" cy="1936115"/>
          </a:xfrm>
          <a:prstGeom prst="rect">
            <a:avLst/>
          </a:prstGeom>
          <a:noFill/>
        </p:spPr>
        <p:txBody>
          <a:bodyPr wrap="square" rtlCol="0">
            <a:noAutofit/>
          </a:bodyPr>
          <a:p>
            <a:pPr marL="0" lvl="0" indent="0" algn="just" eaLnBrk="1" hangingPunct="1">
              <a:lnSpc>
                <a:spcPct val="150000"/>
              </a:lnSpc>
              <a:buNone/>
            </a:pPr>
            <a:endParaRPr lang="zh-CN" b="1" dirty="0">
              <a:latin typeface="Times New Roman" panose="02020603050405020304" pitchFamily="18" charset="0"/>
              <a:sym typeface="+mn-ea"/>
            </a:endParaRPr>
          </a:p>
        </p:txBody>
      </p:sp>
      <p:sp>
        <p:nvSpPr>
          <p:cNvPr id="4" name="文本框 3"/>
          <p:cNvSpPr txBox="1"/>
          <p:nvPr/>
        </p:nvSpPr>
        <p:spPr>
          <a:xfrm>
            <a:off x="713105" y="1161415"/>
            <a:ext cx="10208895" cy="1936115"/>
          </a:xfrm>
          <a:prstGeom prst="rect">
            <a:avLst/>
          </a:prstGeom>
          <a:noFill/>
        </p:spPr>
        <p:txBody>
          <a:bodyPr wrap="square" rtlCol="0">
            <a:noAutofit/>
          </a:bodyPr>
          <a:p>
            <a:pPr marL="0" lvl="0" indent="0" algn="just" eaLnBrk="1" hangingPunct="1">
              <a:lnSpc>
                <a:spcPct val="150000"/>
              </a:lnSpc>
              <a:buNone/>
            </a:pPr>
            <a:r>
              <a:rPr sz="2000" b="1" dirty="0">
                <a:latin typeface="Times New Roman" panose="02020603050405020304" pitchFamily="18" charset="0"/>
                <a:sym typeface="+mn-ea"/>
              </a:rPr>
              <a:t>设有如下知识:</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a:t>
            </a:r>
            <a:r>
              <a:rPr sz="2000" b="1" dirty="0">
                <a:latin typeface="Times New Roman" panose="02020603050405020304" pitchFamily="18" charset="0"/>
                <a:sym typeface="+mn-ea"/>
              </a:rPr>
              <a:t>1：IF</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E</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THEN</a:t>
            </a:r>
            <a:r>
              <a:rPr lang="en-US" sz="2000" b="1" dirty="0">
                <a:latin typeface="Times New Roman" panose="02020603050405020304" pitchFamily="18" charset="0"/>
                <a:sym typeface="+mn-ea"/>
              </a:rPr>
              <a:t>   E</a:t>
            </a:r>
            <a:r>
              <a:rPr lang="en-US" sz="2000" b="1" baseline="-25000" dirty="0">
                <a:latin typeface="Times New Roman" panose="02020603050405020304" pitchFamily="18" charset="0"/>
                <a:sym typeface="+mn-ea"/>
              </a:rPr>
              <a:t>2</a:t>
            </a:r>
            <a:r>
              <a:rPr lang="en-US" sz="2000" b="1" dirty="0">
                <a:latin typeface="Times New Roman" panose="02020603050405020304" pitchFamily="18" charset="0"/>
                <a:sym typeface="+mn-ea"/>
              </a:rPr>
              <a:t>   (0.6)</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a:t>
            </a:r>
            <a:r>
              <a:rPr sz="2000" b="1" dirty="0">
                <a:latin typeface="Times New Roman" panose="02020603050405020304" pitchFamily="18" charset="0"/>
                <a:sym typeface="+mn-ea"/>
              </a:rPr>
              <a:t>2：IF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E</a:t>
            </a:r>
            <a:r>
              <a:rPr sz="2000" b="1" baseline="-25000" dirty="0">
                <a:latin typeface="Times New Roman" panose="02020603050405020304" pitchFamily="18" charset="0"/>
                <a:sym typeface="+mn-ea"/>
              </a:rPr>
              <a:t>2</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AND      E</a:t>
            </a:r>
            <a:r>
              <a:rPr lang="en-US" sz="2000" b="1" baseline="-25000" dirty="0">
                <a:latin typeface="Times New Roman" panose="02020603050405020304" pitchFamily="18" charset="0"/>
                <a:sym typeface="+mn-ea"/>
              </a:rPr>
              <a:t>3</a:t>
            </a:r>
            <a:r>
              <a:rPr lang="en-US" sz="2000" b="1" dirty="0">
                <a:latin typeface="Times New Roman" panose="02020603050405020304" pitchFamily="18" charset="0"/>
                <a:sym typeface="+mn-ea"/>
              </a:rPr>
              <a:t>  THEN   E</a:t>
            </a:r>
            <a:r>
              <a:rPr lang="en-US" sz="2000" b="1" baseline="-25000" dirty="0">
                <a:latin typeface="Times New Roman" panose="02020603050405020304" pitchFamily="18" charset="0"/>
                <a:sym typeface="+mn-ea"/>
              </a:rPr>
              <a:t>4</a:t>
            </a:r>
            <a:r>
              <a:rPr sz="2000" b="1" dirty="0">
                <a:latin typeface="Times New Roman" panose="02020603050405020304" pitchFamily="18" charset="0"/>
                <a:sym typeface="+mn-ea"/>
              </a:rPr>
              <a:t> (0.</a:t>
            </a:r>
            <a:r>
              <a:rPr lang="en-US" sz="2000" b="1" dirty="0">
                <a:latin typeface="Times New Roman" panose="02020603050405020304" pitchFamily="18" charset="0"/>
                <a:sym typeface="+mn-ea"/>
              </a:rPr>
              <a:t>8</a:t>
            </a:r>
            <a:r>
              <a:rPr sz="2000" b="1" dirty="0">
                <a:latin typeface="Times New Roman" panose="02020603050405020304" pitchFamily="18" charset="0"/>
                <a:sym typeface="+mn-ea"/>
              </a:rPr>
              <a:t>)</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a:t>
            </a:r>
            <a:r>
              <a:rPr sz="2000" b="1" dirty="0">
                <a:latin typeface="Times New Roman" panose="02020603050405020304" pitchFamily="18" charset="0"/>
                <a:sym typeface="+mn-ea"/>
              </a:rPr>
              <a:t>3：IF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E</a:t>
            </a:r>
            <a:r>
              <a:rPr lang="en-US" sz="2000" b="1" baseline="-25000" dirty="0">
                <a:latin typeface="Times New Roman" panose="02020603050405020304" pitchFamily="18" charset="0"/>
                <a:sym typeface="+mn-ea"/>
              </a:rPr>
              <a:t>4</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THEN</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H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(0.</a:t>
            </a:r>
            <a:r>
              <a:rPr lang="en-US" sz="2000" b="1" dirty="0">
                <a:latin typeface="Times New Roman" panose="02020603050405020304" pitchFamily="18" charset="0"/>
                <a:sym typeface="+mn-ea"/>
              </a:rPr>
              <a:t>7</a:t>
            </a:r>
            <a:r>
              <a:rPr sz="2000" b="1" dirty="0">
                <a:latin typeface="Times New Roman" panose="02020603050405020304" pitchFamily="18" charset="0"/>
                <a:sym typeface="+mn-ea"/>
              </a:rPr>
              <a:t>)</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r4</a:t>
            </a:r>
            <a:r>
              <a:rPr sz="2000" b="1" dirty="0">
                <a:latin typeface="Times New Roman" panose="02020603050405020304" pitchFamily="18" charset="0"/>
                <a:sym typeface="+mn-ea"/>
              </a:rPr>
              <a:t>：IF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E</a:t>
            </a:r>
            <a:r>
              <a:rPr lang="en-US" sz="2000" b="1" baseline="-25000" dirty="0">
                <a:latin typeface="Times New Roman" panose="02020603050405020304" pitchFamily="18" charset="0"/>
                <a:sym typeface="+mn-ea"/>
              </a:rPr>
              <a:t>5</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THEN</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H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(0.</a:t>
            </a:r>
            <a:r>
              <a:rPr lang="en-US" sz="2000" b="1" dirty="0">
                <a:latin typeface="Times New Roman" panose="02020603050405020304" pitchFamily="18" charset="0"/>
                <a:sym typeface="+mn-ea"/>
              </a:rPr>
              <a:t>9</a:t>
            </a:r>
            <a:r>
              <a:rPr sz="2000" b="1" dirty="0">
                <a:latin typeface="Times New Roman" panose="02020603050405020304" pitchFamily="18" charset="0"/>
                <a:sym typeface="+mn-ea"/>
              </a:rPr>
              <a:t>)</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且已知，CF(E</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)=0.</a:t>
            </a:r>
            <a:r>
              <a:rPr lang="en-US" sz="2000" b="1" dirty="0">
                <a:latin typeface="Times New Roman" panose="02020603050405020304" pitchFamily="18" charset="0"/>
                <a:sym typeface="+mn-ea"/>
              </a:rPr>
              <a:t>5</a:t>
            </a:r>
            <a:r>
              <a:rPr sz="2000" b="1" dirty="0">
                <a:latin typeface="Times New Roman" panose="02020603050405020304" pitchFamily="18" charset="0"/>
                <a:sym typeface="+mn-ea"/>
              </a:rPr>
              <a:t>, CF(E</a:t>
            </a:r>
            <a:r>
              <a:rPr sz="2000" b="1" baseline="-25000" dirty="0">
                <a:latin typeface="Times New Roman" panose="02020603050405020304" pitchFamily="18" charset="0"/>
                <a:sym typeface="+mn-ea"/>
              </a:rPr>
              <a:t>3</a:t>
            </a:r>
            <a:r>
              <a:rPr sz="2000" b="1" dirty="0">
                <a:latin typeface="Times New Roman" panose="02020603050405020304" pitchFamily="18" charset="0"/>
                <a:sym typeface="+mn-ea"/>
              </a:rPr>
              <a:t>)</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0.6</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CF(E</a:t>
            </a:r>
            <a:r>
              <a:rPr sz="2000" b="1" baseline="-25000" dirty="0">
                <a:latin typeface="Times New Roman" panose="02020603050405020304" pitchFamily="18" charset="0"/>
                <a:sym typeface="+mn-ea"/>
              </a:rPr>
              <a:t>5</a:t>
            </a:r>
            <a:r>
              <a:rPr sz="2000" b="1" dirty="0">
                <a:latin typeface="Times New Roman" panose="02020603050405020304" pitchFamily="18" charset="0"/>
                <a:sym typeface="+mn-ea"/>
              </a:rPr>
              <a:t>)</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0.4</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 结论的初始可信度一无所知，求CF</a:t>
            </a:r>
            <a:r>
              <a:rPr lang="en-US" sz="2000" b="1" dirty="0">
                <a:latin typeface="Times New Roman" panose="02020603050405020304" pitchFamily="18" charset="0"/>
                <a:sym typeface="+mn-ea"/>
              </a:rPr>
              <a:t>(H)</a:t>
            </a:r>
            <a:r>
              <a:rPr sz="2000" b="1" dirty="0">
                <a:latin typeface="Times New Roman" panose="02020603050405020304" pitchFamily="18" charset="0"/>
                <a:sym typeface="+mn-ea"/>
              </a:rPr>
              <a:t>为多</a:t>
            </a:r>
            <a:r>
              <a:rPr lang="zh-CN" sz="2000" b="1" dirty="0">
                <a:latin typeface="Times New Roman" panose="02020603050405020304" pitchFamily="18" charset="0"/>
                <a:sym typeface="+mn-ea"/>
              </a:rPr>
              <a:t>少？注：结论不确定性的合成使用</a:t>
            </a:r>
            <a:r>
              <a:rPr lang="zh-CN" sz="2000" b="1" dirty="0">
                <a:latin typeface="Times New Roman" panose="02020603050405020304" pitchFamily="18" charset="0"/>
                <a:sym typeface="+mn-ea"/>
              </a:rPr>
              <a:t>如下公式：</a:t>
            </a:r>
            <a:endParaRPr lang="zh-CN" sz="2000" b="1" dirty="0">
              <a:latin typeface="Times New Roman" panose="02020603050405020304" pitchFamily="18" charset="0"/>
              <a:sym typeface="+mn-ea"/>
            </a:endParaRPr>
          </a:p>
          <a:p>
            <a:pPr marL="0" lvl="0" indent="0" algn="just" eaLnBrk="1" hangingPunct="1">
              <a:lnSpc>
                <a:spcPct val="150000"/>
              </a:lnSpc>
              <a:buNone/>
            </a:pPr>
            <a:endParaRPr lang="zh-CN" sz="2000" b="1" dirty="0">
              <a:latin typeface="Times New Roman" panose="02020603050405020304" pitchFamily="18" charset="0"/>
              <a:sym typeface="+mn-ea"/>
            </a:endParaRPr>
          </a:p>
        </p:txBody>
      </p:sp>
      <p:graphicFrame>
        <p:nvGraphicFramePr>
          <p:cNvPr id="365571" name="Object 3"/>
          <p:cNvGraphicFramePr>
            <a:graphicFrameLocks noChangeAspect="1"/>
          </p:cNvGraphicFramePr>
          <p:nvPr/>
        </p:nvGraphicFramePr>
        <p:xfrm>
          <a:off x="712788" y="4450715"/>
          <a:ext cx="8816975" cy="2170113"/>
        </p:xfrm>
        <a:graphic>
          <a:graphicData uri="http://schemas.openxmlformats.org/presentationml/2006/ole">
            <mc:AlternateContent xmlns:mc="http://schemas.openxmlformats.org/markup-compatibility/2006">
              <mc:Choice xmlns:v="urn:schemas-microsoft-com:vml" Requires="v">
                <p:oleObj spid="_x0000_s7173" name="" r:id="rId1" imgW="4953000" imgH="1117600" progId="Equation.DSMT4">
                  <p:embed/>
                </p:oleObj>
              </mc:Choice>
              <mc:Fallback>
                <p:oleObj name="" r:id="rId1" imgW="4953000" imgH="1117600" progId="Equation.DSMT4">
                  <p:embed/>
                  <p:pic>
                    <p:nvPicPr>
                      <p:cNvPr id="0" name="图片 3101"/>
                      <p:cNvPicPr/>
                      <p:nvPr/>
                    </p:nvPicPr>
                    <p:blipFill>
                      <a:blip r:embed="rId2"/>
                      <a:stretch>
                        <a:fillRect/>
                      </a:stretch>
                    </p:blipFill>
                    <p:spPr>
                      <a:xfrm>
                        <a:off x="712788" y="4450715"/>
                        <a:ext cx="8816975" cy="21701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bldLst>
      <p:bldP spid="3" grpId="1"/>
      <p:bldP spid="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3.2 </a:t>
            </a:r>
            <a:r>
              <a:rPr lang="zh-CN" altLang="en-US">
                <a:latin typeface="金山云技术体" charset="-122"/>
                <a:ea typeface="金山云技术体" charset="-122"/>
                <a:cs typeface="金山云技术体" charset="-122"/>
                <a:sym typeface="+mn-ea"/>
              </a:rPr>
              <a:t>可信度（真题</a:t>
            </a:r>
            <a:r>
              <a:rPr lang="en-US" altLang="zh-CN">
                <a:latin typeface="金山云技术体" charset="-122"/>
                <a:ea typeface="金山云技术体" charset="-122"/>
                <a:cs typeface="金山云技术体" charset="-122"/>
                <a:sym typeface="+mn-ea"/>
              </a:rPr>
              <a:t>1</a:t>
            </a:r>
            <a:r>
              <a:rPr lang="zh-CN" altLang="en-US">
                <a:latin typeface="金山云技术体" charset="-122"/>
                <a:ea typeface="金山云技术体" charset="-122"/>
                <a:cs typeface="金山云技术体" charset="-122"/>
                <a:sym typeface="+mn-ea"/>
              </a:rPr>
              <a:t>）</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1021080" y="1323340"/>
            <a:ext cx="9768840" cy="1936115"/>
          </a:xfrm>
          <a:prstGeom prst="rect">
            <a:avLst/>
          </a:prstGeom>
          <a:noFill/>
        </p:spPr>
        <p:txBody>
          <a:bodyPr wrap="square" rtlCol="0">
            <a:noAutofit/>
          </a:bodyPr>
          <a:p>
            <a:pPr marL="0" lvl="0" indent="0" algn="just" eaLnBrk="1" hangingPunct="1">
              <a:lnSpc>
                <a:spcPct val="150000"/>
              </a:lnSpc>
              <a:buNone/>
            </a:pPr>
            <a:endParaRPr lang="zh-CN" b="1" dirty="0">
              <a:latin typeface="Times New Roman" panose="02020603050405020304" pitchFamily="18" charset="0"/>
              <a:sym typeface="+mn-ea"/>
            </a:endParaRPr>
          </a:p>
        </p:txBody>
      </p:sp>
      <p:pic>
        <p:nvPicPr>
          <p:cNvPr id="5" name="图片 4" descr="IMG_0977"/>
          <p:cNvPicPr/>
          <p:nvPr/>
        </p:nvPicPr>
        <p:blipFill>
          <a:blip r:embed="rId1"/>
          <a:srcRect l="10150" t="5731" r="17500" b="6694"/>
          <a:stretch>
            <a:fillRect/>
          </a:stretch>
        </p:blipFill>
        <p:spPr>
          <a:xfrm>
            <a:off x="4606290" y="1323340"/>
            <a:ext cx="7585710" cy="5534660"/>
          </a:xfrm>
          <a:prstGeom prst="rect">
            <a:avLst/>
          </a:prstGeom>
        </p:spPr>
      </p:pic>
      <p:pic>
        <p:nvPicPr>
          <p:cNvPr id="7" name="图片 6"/>
          <p:cNvPicPr>
            <a:picLocks noChangeAspect="1"/>
          </p:cNvPicPr>
          <p:nvPr/>
        </p:nvPicPr>
        <p:blipFill>
          <a:blip r:embed="rId2"/>
          <a:srcRect t="42990"/>
          <a:stretch>
            <a:fillRect/>
          </a:stretch>
        </p:blipFill>
        <p:spPr>
          <a:xfrm>
            <a:off x="187960" y="2426335"/>
            <a:ext cx="5035550" cy="1482090"/>
          </a:xfrm>
          <a:prstGeom prst="rect">
            <a:avLst/>
          </a:prstGeom>
        </p:spPr>
      </p:pic>
      <p:pic>
        <p:nvPicPr>
          <p:cNvPr id="10" name="图片 9" descr="IMG_0977"/>
          <p:cNvPicPr/>
          <p:nvPr/>
        </p:nvPicPr>
        <p:blipFill>
          <a:blip r:embed="rId1"/>
          <a:srcRect l="5989" t="5480" r="89741" b="84523"/>
          <a:stretch>
            <a:fillRect/>
          </a:stretch>
        </p:blipFill>
        <p:spPr>
          <a:xfrm>
            <a:off x="4285615" y="1323340"/>
            <a:ext cx="447675" cy="631825"/>
          </a:xfrm>
          <a:prstGeom prst="rect">
            <a:avLst/>
          </a:prstGeom>
        </p:spPr>
      </p:pic>
      <p:pic>
        <p:nvPicPr>
          <p:cNvPr id="11" name="图片 10"/>
          <p:cNvPicPr>
            <a:picLocks noChangeAspect="1"/>
          </p:cNvPicPr>
          <p:nvPr/>
        </p:nvPicPr>
        <p:blipFill>
          <a:blip r:embed="rId2"/>
          <a:srcRect l="-189" t="-1025" r="52068" b="58598"/>
          <a:stretch>
            <a:fillRect/>
          </a:stretch>
        </p:blipFill>
        <p:spPr>
          <a:xfrm>
            <a:off x="296545" y="1323340"/>
            <a:ext cx="2423160" cy="1102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3.2 </a:t>
            </a:r>
            <a:r>
              <a:rPr lang="zh-CN" altLang="en-US">
                <a:latin typeface="金山云技术体" charset="-122"/>
                <a:ea typeface="金山云技术体" charset="-122"/>
                <a:cs typeface="金山云技术体" charset="-122"/>
                <a:sym typeface="+mn-ea"/>
              </a:rPr>
              <a:t>可信度（真题</a:t>
            </a:r>
            <a:r>
              <a:rPr lang="en-US" altLang="zh-CN">
                <a:latin typeface="金山云技术体" charset="-122"/>
                <a:ea typeface="金山云技术体" charset="-122"/>
                <a:cs typeface="金山云技术体" charset="-122"/>
                <a:sym typeface="+mn-ea"/>
              </a:rPr>
              <a:t>2</a:t>
            </a:r>
            <a:r>
              <a:rPr lang="zh-CN" altLang="en-US">
                <a:latin typeface="金山云技术体" charset="-122"/>
                <a:ea typeface="金山云技术体" charset="-122"/>
                <a:cs typeface="金山云技术体" charset="-122"/>
                <a:sym typeface="+mn-ea"/>
              </a:rPr>
              <a:t>）</a:t>
            </a:r>
            <a:endParaRPr lang="zh-CN" altLang="en-US">
              <a:latin typeface="金山云技术体" charset="-122"/>
              <a:ea typeface="金山云技术体" charset="-122"/>
              <a:cs typeface="金山云技术体" charset="-122"/>
              <a:sym typeface="+mn-ea"/>
            </a:endParaRPr>
          </a:p>
        </p:txBody>
      </p:sp>
      <p:sp>
        <p:nvSpPr>
          <p:cNvPr id="3" name="文本框 2"/>
          <p:cNvSpPr txBox="1"/>
          <p:nvPr/>
        </p:nvSpPr>
        <p:spPr>
          <a:xfrm>
            <a:off x="1021080" y="1323340"/>
            <a:ext cx="9768840" cy="1936115"/>
          </a:xfrm>
          <a:prstGeom prst="rect">
            <a:avLst/>
          </a:prstGeom>
          <a:noFill/>
        </p:spPr>
        <p:txBody>
          <a:bodyPr wrap="square" rtlCol="0">
            <a:noAutofit/>
          </a:bodyPr>
          <a:p>
            <a:pPr marL="0" lvl="0" indent="0" algn="just" eaLnBrk="1" hangingPunct="1">
              <a:lnSpc>
                <a:spcPct val="150000"/>
              </a:lnSpc>
              <a:buNone/>
            </a:pPr>
            <a:endParaRPr lang="zh-CN" b="1" dirty="0">
              <a:latin typeface="Times New Roman" panose="02020603050405020304" pitchFamily="18" charset="0"/>
              <a:sym typeface="+mn-ea"/>
            </a:endParaRPr>
          </a:p>
        </p:txBody>
      </p:sp>
      <p:sp>
        <p:nvSpPr>
          <p:cNvPr id="4" name="文本框 3"/>
          <p:cNvSpPr txBox="1"/>
          <p:nvPr/>
        </p:nvSpPr>
        <p:spPr>
          <a:xfrm>
            <a:off x="713105" y="1161415"/>
            <a:ext cx="10208895" cy="3651885"/>
          </a:xfrm>
          <a:prstGeom prst="rect">
            <a:avLst/>
          </a:prstGeom>
          <a:noFill/>
        </p:spPr>
        <p:txBody>
          <a:bodyPr wrap="square" rtlCol="0">
            <a:noAutofit/>
          </a:bodyPr>
          <a:p>
            <a:pPr marL="0" lvl="0" indent="0" algn="just" eaLnBrk="1" hangingPunct="1">
              <a:lnSpc>
                <a:spcPct val="150000"/>
              </a:lnSpc>
              <a:buNone/>
            </a:pPr>
            <a:r>
              <a:rPr sz="2000" b="1" dirty="0">
                <a:latin typeface="Times New Roman" panose="02020603050405020304" pitchFamily="18" charset="0"/>
                <a:sym typeface="+mn-ea"/>
              </a:rPr>
              <a:t>设有如下知识:</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a:t>
            </a:r>
            <a:r>
              <a:rPr sz="2000" b="1" dirty="0">
                <a:latin typeface="Times New Roman" panose="02020603050405020304" pitchFamily="18" charset="0"/>
                <a:sym typeface="+mn-ea"/>
              </a:rPr>
              <a:t>1：IF</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E</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THEN</a:t>
            </a:r>
            <a:r>
              <a:rPr lang="en-US" sz="2000" b="1" dirty="0">
                <a:latin typeface="Times New Roman" panose="02020603050405020304" pitchFamily="18" charset="0"/>
                <a:sym typeface="+mn-ea"/>
              </a:rPr>
              <a:t>   E</a:t>
            </a:r>
            <a:r>
              <a:rPr lang="en-US" sz="2000" b="1" baseline="-25000" dirty="0">
                <a:latin typeface="Times New Roman" panose="02020603050405020304" pitchFamily="18" charset="0"/>
                <a:sym typeface="+mn-ea"/>
              </a:rPr>
              <a:t>2</a:t>
            </a:r>
            <a:r>
              <a:rPr lang="en-US" sz="2000" b="1" dirty="0">
                <a:latin typeface="Times New Roman" panose="02020603050405020304" pitchFamily="18" charset="0"/>
                <a:sym typeface="+mn-ea"/>
              </a:rPr>
              <a:t>   (0.7)</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a:t>
            </a:r>
            <a:r>
              <a:rPr sz="2000" b="1" dirty="0">
                <a:latin typeface="Times New Roman" panose="02020603050405020304" pitchFamily="18" charset="0"/>
                <a:sym typeface="+mn-ea"/>
              </a:rPr>
              <a:t>2：IF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E</a:t>
            </a:r>
            <a:r>
              <a:rPr sz="2000" b="1" baseline="-25000" dirty="0">
                <a:latin typeface="Times New Roman" panose="02020603050405020304" pitchFamily="18" charset="0"/>
                <a:sym typeface="+mn-ea"/>
              </a:rPr>
              <a:t>2</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AND      E</a:t>
            </a:r>
            <a:r>
              <a:rPr lang="en-US" sz="2000" b="1" baseline="-25000" dirty="0">
                <a:latin typeface="Times New Roman" panose="02020603050405020304" pitchFamily="18" charset="0"/>
                <a:sym typeface="+mn-ea"/>
              </a:rPr>
              <a:t>3</a:t>
            </a:r>
            <a:r>
              <a:rPr lang="en-US" sz="2000" b="1" dirty="0">
                <a:latin typeface="Times New Roman" panose="02020603050405020304" pitchFamily="18" charset="0"/>
                <a:sym typeface="+mn-ea"/>
              </a:rPr>
              <a:t>  THEN   E</a:t>
            </a:r>
            <a:r>
              <a:rPr lang="en-US" sz="2000" b="1" baseline="-25000" dirty="0">
                <a:latin typeface="Times New Roman" panose="02020603050405020304" pitchFamily="18" charset="0"/>
                <a:sym typeface="+mn-ea"/>
              </a:rPr>
              <a:t>4</a:t>
            </a:r>
            <a:r>
              <a:rPr sz="2000" b="1" dirty="0">
                <a:latin typeface="Times New Roman" panose="02020603050405020304" pitchFamily="18" charset="0"/>
                <a:sym typeface="+mn-ea"/>
              </a:rPr>
              <a:t> (0.</a:t>
            </a:r>
            <a:r>
              <a:rPr lang="en-US" sz="2000" b="1" dirty="0">
                <a:latin typeface="Times New Roman" panose="02020603050405020304" pitchFamily="18" charset="0"/>
                <a:sym typeface="+mn-ea"/>
              </a:rPr>
              <a:t>8</a:t>
            </a:r>
            <a:r>
              <a:rPr sz="2000" b="1" dirty="0">
                <a:latin typeface="Times New Roman" panose="02020603050405020304" pitchFamily="18" charset="0"/>
                <a:sym typeface="+mn-ea"/>
              </a:rPr>
              <a:t>)</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a:t>
            </a:r>
            <a:r>
              <a:rPr sz="2000" b="1" dirty="0">
                <a:latin typeface="Times New Roman" panose="02020603050405020304" pitchFamily="18" charset="0"/>
                <a:sym typeface="+mn-ea"/>
              </a:rPr>
              <a:t>3：IF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E</a:t>
            </a:r>
            <a:r>
              <a:rPr lang="en-US" sz="2000" b="1" baseline="-25000" dirty="0">
                <a:latin typeface="Times New Roman" panose="02020603050405020304" pitchFamily="18" charset="0"/>
                <a:sym typeface="+mn-ea"/>
              </a:rPr>
              <a:t>4</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THEN</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H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(0.</a:t>
            </a:r>
            <a:r>
              <a:rPr lang="en-US" sz="2000" b="1" dirty="0">
                <a:latin typeface="Times New Roman" panose="02020603050405020304" pitchFamily="18" charset="0"/>
                <a:sym typeface="+mn-ea"/>
              </a:rPr>
              <a:t>8</a:t>
            </a:r>
            <a:r>
              <a:rPr sz="2000" b="1" dirty="0">
                <a:latin typeface="Times New Roman" panose="02020603050405020304" pitchFamily="18" charset="0"/>
                <a:sym typeface="+mn-ea"/>
              </a:rPr>
              <a:t>)</a:t>
            </a:r>
            <a:endParaRPr sz="2000" b="1" dirty="0">
              <a:latin typeface="Times New Roman" panose="02020603050405020304" pitchFamily="18" charset="0"/>
              <a:sym typeface="+mn-ea"/>
            </a:endParaRPr>
          </a:p>
          <a:p>
            <a:pPr marL="0" lvl="0" indent="0" algn="just" eaLnBrk="1" hangingPunct="1">
              <a:lnSpc>
                <a:spcPct val="150000"/>
              </a:lnSpc>
              <a:buNone/>
            </a:pPr>
            <a:r>
              <a:rPr lang="en-US" sz="2000" b="1" dirty="0">
                <a:latin typeface="Times New Roman" panose="02020603050405020304" pitchFamily="18" charset="0"/>
                <a:sym typeface="+mn-ea"/>
              </a:rPr>
              <a:t>r4</a:t>
            </a:r>
            <a:r>
              <a:rPr sz="2000" b="1" dirty="0">
                <a:latin typeface="Times New Roman" panose="02020603050405020304" pitchFamily="18" charset="0"/>
                <a:sym typeface="+mn-ea"/>
              </a:rPr>
              <a:t>：IF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E</a:t>
            </a:r>
            <a:r>
              <a:rPr lang="en-US" sz="2000" b="1" baseline="-25000" dirty="0">
                <a:latin typeface="Times New Roman" panose="02020603050405020304" pitchFamily="18" charset="0"/>
                <a:sym typeface="+mn-ea"/>
              </a:rPr>
              <a:t>5</a:t>
            </a:r>
            <a:r>
              <a:rPr sz="2000" b="1" dirty="0">
                <a:latin typeface="Times New Roman" panose="02020603050405020304" pitchFamily="18" charset="0"/>
                <a:sym typeface="+mn-ea"/>
              </a:rPr>
              <a:t>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THEN</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H </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(0.</a:t>
            </a:r>
            <a:r>
              <a:rPr lang="en-US" sz="2000" b="1" dirty="0">
                <a:latin typeface="Times New Roman" panose="02020603050405020304" pitchFamily="18" charset="0"/>
                <a:sym typeface="+mn-ea"/>
              </a:rPr>
              <a:t>9</a:t>
            </a:r>
            <a:r>
              <a:rPr sz="2000" b="1" dirty="0">
                <a:latin typeface="Times New Roman" panose="02020603050405020304" pitchFamily="18" charset="0"/>
                <a:sym typeface="+mn-ea"/>
              </a:rPr>
              <a:t>)</a:t>
            </a:r>
            <a:endParaRPr sz="2000" b="1" dirty="0">
              <a:latin typeface="Times New Roman" panose="02020603050405020304" pitchFamily="18" charset="0"/>
              <a:sym typeface="+mn-ea"/>
            </a:endParaRPr>
          </a:p>
          <a:p>
            <a:pPr marL="0" lvl="0" indent="0" algn="just" eaLnBrk="1" hangingPunct="1">
              <a:lnSpc>
                <a:spcPct val="150000"/>
              </a:lnSpc>
              <a:buNone/>
            </a:pPr>
            <a:r>
              <a:rPr sz="2000" b="1" dirty="0">
                <a:latin typeface="Times New Roman" panose="02020603050405020304" pitchFamily="18" charset="0"/>
                <a:sym typeface="+mn-ea"/>
              </a:rPr>
              <a:t>且已知，CF(E</a:t>
            </a:r>
            <a:r>
              <a:rPr sz="2000" b="1" baseline="-25000" dirty="0">
                <a:latin typeface="Times New Roman" panose="02020603050405020304" pitchFamily="18" charset="0"/>
                <a:sym typeface="+mn-ea"/>
              </a:rPr>
              <a:t>1</a:t>
            </a:r>
            <a:r>
              <a:rPr sz="2000" b="1" dirty="0">
                <a:latin typeface="Times New Roman" panose="02020603050405020304" pitchFamily="18" charset="0"/>
                <a:sym typeface="+mn-ea"/>
              </a:rPr>
              <a:t>)=0.</a:t>
            </a:r>
            <a:r>
              <a:rPr lang="en-US" sz="2000" b="1" dirty="0">
                <a:latin typeface="Times New Roman" panose="02020603050405020304" pitchFamily="18" charset="0"/>
                <a:sym typeface="+mn-ea"/>
              </a:rPr>
              <a:t>3</a:t>
            </a:r>
            <a:r>
              <a:rPr sz="2000" b="1" dirty="0">
                <a:latin typeface="Times New Roman" panose="02020603050405020304" pitchFamily="18" charset="0"/>
                <a:sym typeface="+mn-ea"/>
              </a:rPr>
              <a:t>, CF(E</a:t>
            </a:r>
            <a:r>
              <a:rPr sz="2000" b="1" baseline="-25000" dirty="0">
                <a:latin typeface="Times New Roman" panose="02020603050405020304" pitchFamily="18" charset="0"/>
                <a:sym typeface="+mn-ea"/>
              </a:rPr>
              <a:t>3</a:t>
            </a:r>
            <a:r>
              <a:rPr sz="2000" b="1" dirty="0">
                <a:latin typeface="Times New Roman" panose="02020603050405020304" pitchFamily="18" charset="0"/>
                <a:sym typeface="+mn-ea"/>
              </a:rPr>
              <a:t>)</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0.6</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CF(E</a:t>
            </a:r>
            <a:r>
              <a:rPr sz="2000" b="1" baseline="-25000" dirty="0">
                <a:latin typeface="Times New Roman" panose="02020603050405020304" pitchFamily="18" charset="0"/>
                <a:sym typeface="+mn-ea"/>
              </a:rPr>
              <a:t>5</a:t>
            </a:r>
            <a:r>
              <a:rPr sz="2000" b="1" dirty="0">
                <a:latin typeface="Times New Roman" panose="02020603050405020304" pitchFamily="18" charset="0"/>
                <a:sym typeface="+mn-ea"/>
              </a:rPr>
              <a:t>)</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0.4</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 结论的初始可信度一无所知，求CF</a:t>
            </a:r>
            <a:r>
              <a:rPr lang="en-US" sz="2000" b="1" dirty="0">
                <a:latin typeface="Times New Roman" panose="02020603050405020304" pitchFamily="18" charset="0"/>
                <a:sym typeface="+mn-ea"/>
              </a:rPr>
              <a:t>(H)</a:t>
            </a:r>
            <a:r>
              <a:rPr sz="2000" b="1" dirty="0">
                <a:latin typeface="Times New Roman" panose="02020603050405020304" pitchFamily="18" charset="0"/>
                <a:sym typeface="+mn-ea"/>
              </a:rPr>
              <a:t>为多</a:t>
            </a:r>
            <a:r>
              <a:rPr lang="zh-CN" sz="2000" b="1" dirty="0">
                <a:latin typeface="Times New Roman" panose="02020603050405020304" pitchFamily="18" charset="0"/>
                <a:sym typeface="+mn-ea"/>
              </a:rPr>
              <a:t>少？注：结论不确定性的合成使用</a:t>
            </a:r>
            <a:r>
              <a:rPr lang="zh-CN" sz="2000" b="1" dirty="0">
                <a:latin typeface="Times New Roman" panose="02020603050405020304" pitchFamily="18" charset="0"/>
                <a:sym typeface="+mn-ea"/>
              </a:rPr>
              <a:t>如下公式：</a:t>
            </a:r>
            <a:endParaRPr lang="zh-CN" sz="2000" b="1" dirty="0">
              <a:latin typeface="Times New Roman" panose="02020603050405020304" pitchFamily="18" charset="0"/>
              <a:sym typeface="+mn-ea"/>
            </a:endParaRPr>
          </a:p>
          <a:p>
            <a:pPr marL="0" lvl="0" indent="0" algn="just" eaLnBrk="1" hangingPunct="1">
              <a:lnSpc>
                <a:spcPct val="150000"/>
              </a:lnSpc>
              <a:buNone/>
            </a:pPr>
            <a:endParaRPr lang="zh-CN" sz="2000" b="1" dirty="0">
              <a:latin typeface="Times New Roman" panose="02020603050405020304" pitchFamily="18" charset="0"/>
              <a:sym typeface="+mn-ea"/>
            </a:endParaRPr>
          </a:p>
        </p:txBody>
      </p:sp>
      <p:graphicFrame>
        <p:nvGraphicFramePr>
          <p:cNvPr id="365571" name="Object 3"/>
          <p:cNvGraphicFramePr>
            <a:graphicFrameLocks noChangeAspect="1"/>
          </p:cNvGraphicFramePr>
          <p:nvPr/>
        </p:nvGraphicFramePr>
        <p:xfrm>
          <a:off x="712788" y="4450715"/>
          <a:ext cx="8816975" cy="2170113"/>
        </p:xfrm>
        <a:graphic>
          <a:graphicData uri="http://schemas.openxmlformats.org/presentationml/2006/ole">
            <mc:AlternateContent xmlns:mc="http://schemas.openxmlformats.org/markup-compatibility/2006">
              <mc:Choice xmlns:v="urn:schemas-microsoft-com:vml" Requires="v">
                <p:oleObj spid="_x0000_s7173" name="" r:id="rId1" imgW="4953000" imgH="1117600" progId="Equation.DSMT4">
                  <p:embed/>
                </p:oleObj>
              </mc:Choice>
              <mc:Fallback>
                <p:oleObj name="" r:id="rId1" imgW="4953000" imgH="1117600" progId="Equation.DSMT4">
                  <p:embed/>
                  <p:pic>
                    <p:nvPicPr>
                      <p:cNvPr id="0" name="图片 3101"/>
                      <p:cNvPicPr/>
                      <p:nvPr/>
                    </p:nvPicPr>
                    <p:blipFill>
                      <a:blip r:embed="rId2"/>
                      <a:stretch>
                        <a:fillRect/>
                      </a:stretch>
                    </p:blipFill>
                    <p:spPr>
                      <a:xfrm>
                        <a:off x="712788" y="4450715"/>
                        <a:ext cx="8816975" cy="21701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bldLst>
      <p:bldP spid="3" grpId="1"/>
      <p:bldP spid="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无标题的笔记本-6"/>
          <p:cNvPicPr>
            <a:picLocks noChangeAspect="1"/>
          </p:cNvPicPr>
          <p:nvPr/>
        </p:nvPicPr>
        <p:blipFill>
          <a:blip r:embed="rId1"/>
          <a:srcRect l="4288" t="5722" r="25291" b="2139"/>
          <a:stretch>
            <a:fillRect/>
          </a:stretch>
        </p:blipFill>
        <p:spPr>
          <a:xfrm>
            <a:off x="5543550" y="511810"/>
            <a:ext cx="6648450" cy="6150610"/>
          </a:xfrm>
          <a:prstGeom prst="rect">
            <a:avLst/>
          </a:prstGeom>
        </p:spPr>
      </p:pic>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3.2 </a:t>
            </a:r>
            <a:r>
              <a:rPr lang="zh-CN" altLang="en-US">
                <a:latin typeface="金山云技术体" charset="-122"/>
                <a:ea typeface="金山云技术体" charset="-122"/>
                <a:cs typeface="金山云技术体" charset="-122"/>
                <a:sym typeface="+mn-ea"/>
              </a:rPr>
              <a:t>可信度（真题</a:t>
            </a:r>
            <a:r>
              <a:rPr lang="en-US" altLang="zh-CN">
                <a:latin typeface="金山云技术体" charset="-122"/>
                <a:ea typeface="金山云技术体" charset="-122"/>
                <a:cs typeface="金山云技术体" charset="-122"/>
                <a:sym typeface="+mn-ea"/>
              </a:rPr>
              <a:t>2</a:t>
            </a:r>
            <a:r>
              <a:rPr lang="zh-CN" altLang="en-US">
                <a:latin typeface="金山云技术体" charset="-122"/>
                <a:ea typeface="金山云技术体" charset="-122"/>
                <a:cs typeface="金山云技术体" charset="-122"/>
                <a:sym typeface="+mn-ea"/>
              </a:rPr>
              <a:t>）</a:t>
            </a:r>
            <a:endParaRPr lang="zh-CN" altLang="en-US">
              <a:latin typeface="金山云技术体" charset="-122"/>
              <a:ea typeface="金山云技术体" charset="-122"/>
              <a:cs typeface="金山云技术体" charset="-122"/>
              <a:sym typeface="+mn-ea"/>
            </a:endParaRPr>
          </a:p>
        </p:txBody>
      </p:sp>
      <p:pic>
        <p:nvPicPr>
          <p:cNvPr id="5" name="图片 4"/>
          <p:cNvPicPr>
            <a:picLocks noChangeAspect="1"/>
          </p:cNvPicPr>
          <p:nvPr/>
        </p:nvPicPr>
        <p:blipFill>
          <a:blip r:embed="rId2"/>
          <a:stretch>
            <a:fillRect/>
          </a:stretch>
        </p:blipFill>
        <p:spPr>
          <a:xfrm>
            <a:off x="475615" y="1355090"/>
            <a:ext cx="3142615" cy="1649730"/>
          </a:xfrm>
          <a:prstGeom prst="rect">
            <a:avLst/>
          </a:prstGeom>
        </p:spPr>
      </p:pic>
      <p:pic>
        <p:nvPicPr>
          <p:cNvPr id="6" name="图片 5"/>
          <p:cNvPicPr>
            <a:picLocks noChangeAspect="1"/>
          </p:cNvPicPr>
          <p:nvPr/>
        </p:nvPicPr>
        <p:blipFill>
          <a:blip r:embed="rId3"/>
          <a:stretch>
            <a:fillRect/>
          </a:stretch>
        </p:blipFill>
        <p:spPr>
          <a:xfrm>
            <a:off x="647700" y="3004820"/>
            <a:ext cx="3213100" cy="317500"/>
          </a:xfrm>
          <a:prstGeom prst="rect">
            <a:avLst/>
          </a:prstGeom>
        </p:spPr>
      </p:pic>
      <p:graphicFrame>
        <p:nvGraphicFramePr>
          <p:cNvPr id="365571" name="Object 3"/>
          <p:cNvGraphicFramePr>
            <a:graphicFrameLocks noChangeAspect="1"/>
          </p:cNvGraphicFramePr>
          <p:nvPr/>
        </p:nvGraphicFramePr>
        <p:xfrm>
          <a:off x="491490" y="3429000"/>
          <a:ext cx="4321810" cy="1064260"/>
        </p:xfrm>
        <a:graphic>
          <a:graphicData uri="http://schemas.openxmlformats.org/presentationml/2006/ole">
            <mc:AlternateContent xmlns:mc="http://schemas.openxmlformats.org/markup-compatibility/2006">
              <mc:Choice xmlns:v="urn:schemas-microsoft-com:vml" Requires="v">
                <p:oleObj spid="_x0000_s7173" name="" r:id="rId4" imgW="4953000" imgH="1117600" progId="Equation.DSMT4">
                  <p:embed/>
                </p:oleObj>
              </mc:Choice>
              <mc:Fallback>
                <p:oleObj name="" r:id="rId4" imgW="4953000" imgH="1117600" progId="Equation.DSMT4">
                  <p:embed/>
                  <p:pic>
                    <p:nvPicPr>
                      <p:cNvPr id="0" name="图片 3101"/>
                      <p:cNvPicPr/>
                      <p:nvPr/>
                    </p:nvPicPr>
                    <p:blipFill>
                      <a:blip r:embed="rId5"/>
                      <a:stretch>
                        <a:fillRect/>
                      </a:stretch>
                    </p:blipFill>
                    <p:spPr>
                      <a:xfrm>
                        <a:off x="491490" y="3429000"/>
                        <a:ext cx="4321810" cy="106426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a:t>
            </a:r>
            <a:r>
              <a:rPr lang="zh-CN" altLang="en-US"/>
              <a:t>搜索算法（</a:t>
            </a:r>
            <a:r>
              <a:rPr lang="zh-CN" altLang="en-US"/>
              <a:t>真题）</a:t>
            </a:r>
            <a:endParaRPr lang="zh-CN" altLang="en-US"/>
          </a:p>
        </p:txBody>
      </p:sp>
      <p:pic>
        <p:nvPicPr>
          <p:cNvPr id="4" name="图片 3"/>
          <p:cNvPicPr>
            <a:picLocks noChangeAspect="1"/>
          </p:cNvPicPr>
          <p:nvPr/>
        </p:nvPicPr>
        <p:blipFill>
          <a:blip r:embed="rId1"/>
          <a:stretch>
            <a:fillRect/>
          </a:stretch>
        </p:blipFill>
        <p:spPr>
          <a:xfrm>
            <a:off x="926465" y="1584325"/>
            <a:ext cx="9156700" cy="2844800"/>
          </a:xfrm>
          <a:prstGeom prst="rect">
            <a:avLst/>
          </a:prstGeom>
        </p:spPr>
      </p:pic>
      <p:pic>
        <p:nvPicPr>
          <p:cNvPr id="18" name="图片 17"/>
          <p:cNvPicPr>
            <a:picLocks noChangeAspect="1"/>
          </p:cNvPicPr>
          <p:nvPr/>
        </p:nvPicPr>
        <p:blipFill>
          <a:blip r:embed="rId2"/>
          <a:srcRect l="7451" t="11644" r="3748" b="11955"/>
          <a:stretch>
            <a:fillRect/>
          </a:stretch>
        </p:blipFill>
        <p:spPr>
          <a:xfrm>
            <a:off x="3235325" y="4240530"/>
            <a:ext cx="5024755" cy="2025015"/>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3.</a:t>
            </a:r>
            <a:r>
              <a:rPr lang="zh-CN" altLang="en-US">
                <a:latin typeface="金山云技术体" charset="-122"/>
                <a:ea typeface="金山云技术体" charset="-122"/>
                <a:cs typeface="金山云技术体" charset="-122"/>
              </a:rPr>
              <a:t>不确定</a:t>
            </a:r>
            <a:r>
              <a:rPr lang="zh-CN" altLang="en-US">
                <a:latin typeface="金山云技术体" charset="-122"/>
                <a:ea typeface="金山云技术体" charset="-122"/>
                <a:cs typeface="金山云技术体" charset="-122"/>
              </a:rPr>
              <a:t>性推理</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en-US" altLang="zh-CN">
                <a:latin typeface="金山云技术体" charset="-122"/>
                <a:ea typeface="金山云技术体" charset="-122"/>
                <a:cs typeface="金山云技术体" charset="-122"/>
              </a:rPr>
              <a:t>3.3 </a:t>
            </a:r>
            <a:r>
              <a:rPr lang="zh-CN" altLang="en-US">
                <a:latin typeface="金山云技术体" charset="-122"/>
                <a:ea typeface="金山云技术体" charset="-122"/>
                <a:cs typeface="金山云技术体" charset="-122"/>
              </a:rPr>
              <a:t>模糊</a:t>
            </a:r>
            <a:r>
              <a:rPr lang="zh-CN" altLang="en-US">
                <a:latin typeface="金山云技术体" charset="-122"/>
                <a:ea typeface="金山云技术体" charset="-122"/>
                <a:cs typeface="金山云技术体" charset="-122"/>
              </a:rPr>
              <a:t>推理</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.1</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关系</a:t>
            </a:r>
            <a:endParaRPr lang="zh-CN">
              <a:latin typeface="金山云技术体" charset="-122"/>
              <a:ea typeface="金山云技术体" charset="-122"/>
              <a:cs typeface="金山云技术体" charset="-122"/>
              <a:sym typeface="+mn-ea"/>
            </a:endParaRPr>
          </a:p>
        </p:txBody>
      </p:sp>
      <p:sp>
        <p:nvSpPr>
          <p:cNvPr id="9" name="文本框 8"/>
          <p:cNvSpPr txBox="1"/>
          <p:nvPr/>
        </p:nvSpPr>
        <p:spPr>
          <a:xfrm>
            <a:off x="647700" y="1321435"/>
            <a:ext cx="10208895" cy="3651885"/>
          </a:xfrm>
          <a:prstGeom prst="rect">
            <a:avLst/>
          </a:prstGeom>
          <a:noFill/>
        </p:spPr>
        <p:txBody>
          <a:bodyPr wrap="square" rtlCol="0">
            <a:noAutofit/>
          </a:bodyPr>
          <a:p>
            <a:pPr marL="0" lvl="0" indent="0" algn="just" eaLnBrk="1" hangingPunct="1">
              <a:lnSpc>
                <a:spcPct val="150000"/>
              </a:lnSpc>
              <a:buNone/>
            </a:pPr>
            <a:r>
              <a:rPr lang="zh-CN" altLang="en-US" sz="2000" b="1" dirty="0">
                <a:latin typeface="Times New Roman" panose="02020603050405020304" pitchFamily="18" charset="0"/>
                <a:sym typeface="+mn-ea"/>
              </a:rPr>
              <a:t>基本</a:t>
            </a:r>
            <a:r>
              <a:rPr lang="zh-CN" altLang="en-US" sz="2000" b="1" dirty="0">
                <a:latin typeface="Times New Roman" panose="02020603050405020304" pitchFamily="18" charset="0"/>
                <a:sym typeface="+mn-ea"/>
              </a:rPr>
              <a:t>知识</a:t>
            </a:r>
            <a:endParaRPr lang="zh-CN" altLang="en-US" sz="2000" b="1" dirty="0">
              <a:latin typeface="Times New Roman" panose="02020603050405020304" pitchFamily="18" charset="0"/>
              <a:sym typeface="+mn-ea"/>
            </a:endParaRPr>
          </a:p>
          <a:p>
            <a:pPr marL="457200" lvl="0" indent="-457200" algn="just" eaLnBrk="1" hangingPunct="1">
              <a:lnSpc>
                <a:spcPct val="150000"/>
              </a:lnSpc>
              <a:buAutoNum type="arabicPeriod"/>
            </a:pPr>
            <a:r>
              <a:rPr lang="zh-CN" altLang="en-US" sz="2000" b="1" dirty="0">
                <a:latin typeface="Times New Roman" panose="02020603050405020304" pitchFamily="18" charset="0"/>
                <a:sym typeface="+mn-ea"/>
              </a:rPr>
              <a:t>论域：所讨论的全体对象，用 U 等表示。</a:t>
            </a:r>
            <a:endParaRPr lang="zh-CN" altLang="en-US" sz="2000" b="1" dirty="0">
              <a:latin typeface="Times New Roman" panose="02020603050405020304" pitchFamily="18" charset="0"/>
              <a:sym typeface="+mn-ea"/>
            </a:endParaRPr>
          </a:p>
          <a:p>
            <a:pPr marL="457200" lvl="0" indent="-457200" algn="just" eaLnBrk="1" hangingPunct="1">
              <a:lnSpc>
                <a:spcPct val="150000"/>
              </a:lnSpc>
              <a:buAutoNum type="arabicPeriod"/>
            </a:pPr>
            <a:r>
              <a:rPr lang="zh-CN" altLang="en-US" sz="2000" b="1" dirty="0">
                <a:latin typeface="Times New Roman" panose="02020603050405020304" pitchFamily="18" charset="0"/>
                <a:sym typeface="+mn-ea"/>
              </a:rPr>
              <a:t>元素：论域中的每个对象，常用a,b,c,x,y,z表示。</a:t>
            </a:r>
            <a:endParaRPr lang="zh-CN" altLang="en-US" sz="2000" b="1" dirty="0">
              <a:latin typeface="Times New Roman" panose="02020603050405020304" pitchFamily="18" charset="0"/>
              <a:sym typeface="+mn-ea"/>
            </a:endParaRPr>
          </a:p>
          <a:p>
            <a:pPr marL="457200" lvl="0" indent="-457200" algn="just" eaLnBrk="1" hangingPunct="1">
              <a:lnSpc>
                <a:spcPct val="150000"/>
              </a:lnSpc>
              <a:buAutoNum type="arabicPeriod"/>
            </a:pPr>
            <a:r>
              <a:rPr lang="zh-CN" altLang="en-US" sz="2000" b="1" dirty="0">
                <a:latin typeface="Times New Roman" panose="02020603050405020304" pitchFamily="18" charset="0"/>
                <a:sym typeface="+mn-ea"/>
              </a:rPr>
              <a:t>集合：论域中具有某种相同属性的确定的、可以彼此区别的元素的全体，常用A，B等表示。</a:t>
            </a:r>
            <a:endParaRPr lang="zh-CN" altLang="en-US" sz="2000" b="1" dirty="0">
              <a:latin typeface="Times New Roman" panose="02020603050405020304" pitchFamily="18" charset="0"/>
              <a:sym typeface="+mn-ea"/>
            </a:endParaRPr>
          </a:p>
          <a:p>
            <a:pPr marL="457200" lvl="0" indent="-457200" algn="just" eaLnBrk="1" hangingPunct="1">
              <a:lnSpc>
                <a:spcPct val="150000"/>
              </a:lnSpc>
              <a:buAutoNum type="arabicPeriod"/>
            </a:pPr>
            <a:r>
              <a:rPr lang="zh-CN" altLang="en-US" sz="2000" b="1" dirty="0">
                <a:solidFill>
                  <a:srgbClr val="FF0000"/>
                </a:solidFill>
                <a:latin typeface="Times New Roman" panose="02020603050405020304" pitchFamily="18" charset="0"/>
                <a:sym typeface="+mn-ea"/>
              </a:rPr>
              <a:t>隶属度</a:t>
            </a:r>
            <a:r>
              <a:rPr lang="zh-CN" altLang="en-US" sz="2000" b="1" dirty="0">
                <a:latin typeface="Times New Roman" panose="02020603050405020304" pitchFamily="18" charset="0"/>
                <a:sym typeface="+mn-ea"/>
              </a:rPr>
              <a:t>：</a:t>
            </a:r>
            <a:r>
              <a:rPr lang="zh-CN" altLang="en-US" sz="2000" b="1" dirty="0">
                <a:latin typeface="Times New Roman" panose="02020603050405020304" pitchFamily="18" charset="0"/>
                <a:sym typeface="+mn-ea"/>
              </a:rPr>
              <a:t>给集合中每一个元素赋予一个介于</a:t>
            </a:r>
            <a:r>
              <a:rPr lang="en-US" altLang="zh-CN" sz="2000" b="1" dirty="0">
                <a:solidFill>
                  <a:srgbClr val="FF0000"/>
                </a:solidFill>
                <a:latin typeface="Times New Roman" panose="02020603050405020304" pitchFamily="18" charset="0"/>
                <a:sym typeface="+mn-ea"/>
              </a:rPr>
              <a:t>0</a:t>
            </a:r>
            <a:r>
              <a:rPr lang="zh-CN" altLang="en-US" sz="2000" b="1" dirty="0">
                <a:solidFill>
                  <a:srgbClr val="FF0000"/>
                </a:solidFill>
                <a:latin typeface="Times New Roman" panose="02020603050405020304" pitchFamily="18" charset="0"/>
                <a:sym typeface="+mn-ea"/>
              </a:rPr>
              <a:t>和</a:t>
            </a:r>
            <a:r>
              <a:rPr lang="en-US" altLang="zh-CN" sz="2000" b="1" dirty="0">
                <a:solidFill>
                  <a:srgbClr val="FF0000"/>
                </a:solidFill>
                <a:latin typeface="Times New Roman" panose="02020603050405020304" pitchFamily="18" charset="0"/>
                <a:sym typeface="+mn-ea"/>
              </a:rPr>
              <a:t>1</a:t>
            </a:r>
            <a:r>
              <a:rPr lang="zh-CN" altLang="en-US" sz="2000" b="1" dirty="0">
                <a:latin typeface="Times New Roman" panose="02020603050405020304" pitchFamily="18" charset="0"/>
                <a:sym typeface="+mn-ea"/>
              </a:rPr>
              <a:t>之间的实数，描述其属于一个集合的强度</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a:t>
            </a:r>
            <a:r>
              <a:rPr lang="zh-CN" altLang="en-US" sz="2000" b="1" dirty="0">
                <a:solidFill>
                  <a:schemeClr val="accent1"/>
                </a:solidFill>
                <a:latin typeface="Times New Roman" panose="02020603050405020304" pitchFamily="18" charset="0"/>
                <a:sym typeface="+mn-ea"/>
              </a:rPr>
              <a:t>高个子</a:t>
            </a:r>
            <a:r>
              <a:rPr lang="zh-CN" altLang="en-US" sz="2000" b="1" dirty="0">
                <a:latin typeface="Times New Roman" panose="02020603050405020304" pitchFamily="18" charset="0"/>
                <a:sym typeface="+mn-ea"/>
              </a:rPr>
              <a:t>集合 A, 论域：所有同学，1.9米(</a:t>
            </a:r>
            <a:r>
              <a:rPr lang="zh-CN" altLang="en-US" sz="2000" b="1" dirty="0">
                <a:solidFill>
                  <a:srgbClr val="FF0000"/>
                </a:solidFill>
                <a:latin typeface="Times New Roman" panose="02020603050405020304" pitchFamily="18" charset="0"/>
                <a:sym typeface="+mn-ea"/>
              </a:rPr>
              <a:t>0.9</a:t>
            </a:r>
            <a:r>
              <a:rPr lang="zh-CN" altLang="en-US" sz="2000" b="1" dirty="0">
                <a:latin typeface="Times New Roman" panose="02020603050405020304" pitchFamily="18" charset="0"/>
                <a:sym typeface="+mn-ea"/>
              </a:rPr>
              <a:t>), 1.4米(</a:t>
            </a:r>
            <a:r>
              <a:rPr lang="zh-CN" altLang="en-US" sz="2000" b="1" dirty="0">
                <a:solidFill>
                  <a:srgbClr val="FF0000"/>
                </a:solidFill>
                <a:latin typeface="Times New Roman" panose="02020603050405020304" pitchFamily="18" charset="0"/>
                <a:sym typeface="+mn-ea"/>
              </a:rPr>
              <a:t>0.3</a:t>
            </a:r>
            <a:r>
              <a:rPr lang="zh-CN" altLang="en-US" sz="2000" b="1" dirty="0">
                <a:latin typeface="Times New Roman" panose="02020603050405020304" pitchFamily="18" charset="0"/>
                <a:sym typeface="+mn-ea"/>
              </a:rPr>
              <a:t>) </a:t>
            </a:r>
            <a:endParaRPr lang="zh-CN" altLang="en-US" sz="2000" b="1" dirty="0">
              <a:latin typeface="Times New Roman" panose="02020603050405020304" pitchFamily="18" charset="0"/>
              <a:sym typeface="+mn-ea"/>
            </a:endParaRPr>
          </a:p>
        </p:txBody>
      </p:sp>
      <p:sp>
        <p:nvSpPr>
          <p:cNvPr id="6" name="文本框 5"/>
          <p:cNvSpPr txBox="1"/>
          <p:nvPr/>
        </p:nvSpPr>
        <p:spPr>
          <a:xfrm>
            <a:off x="647700" y="5062220"/>
            <a:ext cx="10208895" cy="1325245"/>
          </a:xfrm>
          <a:prstGeom prst="rect">
            <a:avLst/>
          </a:prstGeom>
          <a:noFill/>
        </p:spPr>
        <p:txBody>
          <a:bodyPr wrap="square" rtlCol="0">
            <a:noAutofit/>
          </a:bodyPr>
          <a:p>
            <a:pPr lvl="0" indent="0" algn="just" eaLnBrk="1" hangingPunct="1">
              <a:lnSpc>
                <a:spcPct val="150000"/>
              </a:lnSpc>
              <a:buNone/>
            </a:pPr>
            <a:r>
              <a:rPr lang="en-US" altLang="zh-CN" sz="2000" b="1" dirty="0">
                <a:latin typeface="Times New Roman" panose="02020603050405020304" pitchFamily="18" charset="0"/>
                <a:sym typeface="+mn-ea"/>
              </a:rPr>
              <a:t>5.    </a:t>
            </a:r>
            <a:r>
              <a:rPr lang="zh-CN" altLang="en-US" sz="2000" b="1" dirty="0">
                <a:latin typeface="Times New Roman" panose="02020603050405020304" pitchFamily="18" charset="0"/>
                <a:sym typeface="+mn-ea"/>
              </a:rPr>
              <a:t>模糊集合用“隶属度/元素”的形式来记，例如:</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A = μ</a:t>
            </a:r>
            <a:r>
              <a:rPr lang="zh-CN" altLang="en-US" sz="2000" b="1" baseline="-25000" dirty="0">
                <a:latin typeface="Times New Roman" panose="02020603050405020304" pitchFamily="18" charset="0"/>
                <a:sym typeface="+mn-ea"/>
              </a:rPr>
              <a:t>1</a:t>
            </a:r>
            <a:r>
              <a:rPr lang="zh-CN" altLang="en-US" sz="2000" b="1" dirty="0">
                <a:latin typeface="Times New Roman" panose="02020603050405020304" pitchFamily="18" charset="0"/>
                <a:sym typeface="+mn-ea"/>
              </a:rPr>
              <a:t> / x</a:t>
            </a:r>
            <a:r>
              <a:rPr lang="zh-CN" altLang="en-US" sz="2000" b="1" baseline="-25000" dirty="0">
                <a:latin typeface="Times New Roman" panose="02020603050405020304" pitchFamily="18" charset="0"/>
                <a:sym typeface="+mn-ea"/>
              </a:rPr>
              <a:t>1</a:t>
            </a:r>
            <a:r>
              <a:rPr lang="zh-CN" altLang="en-US" sz="2000" b="1" dirty="0">
                <a:latin typeface="Times New Roman" panose="02020603050405020304" pitchFamily="18" charset="0"/>
                <a:sym typeface="+mn-ea"/>
              </a:rPr>
              <a:t> + μ</a:t>
            </a:r>
            <a:r>
              <a:rPr lang="zh-CN" altLang="en-US" sz="2000" b="1" baseline="-25000" dirty="0">
                <a:latin typeface="Times New Roman" panose="02020603050405020304" pitchFamily="18" charset="0"/>
                <a:sym typeface="+mn-ea"/>
              </a:rPr>
              <a:t>2 </a:t>
            </a:r>
            <a:r>
              <a:rPr lang="zh-CN" altLang="en-US" sz="2000" b="1" dirty="0">
                <a:latin typeface="Times New Roman" panose="02020603050405020304" pitchFamily="18" charset="0"/>
                <a:sym typeface="+mn-ea"/>
              </a:rPr>
              <a:t>/ x</a:t>
            </a:r>
            <a:r>
              <a:rPr lang="zh-CN" altLang="en-US" sz="2000" b="1" baseline="-25000" dirty="0">
                <a:latin typeface="Times New Roman" panose="02020603050405020304" pitchFamily="18" charset="0"/>
                <a:sym typeface="+mn-ea"/>
              </a:rPr>
              <a:t>2</a:t>
            </a:r>
            <a:r>
              <a:rPr lang="zh-CN" altLang="en-US" sz="2000" b="1" dirty="0">
                <a:latin typeface="Times New Roman" panose="02020603050405020304" pitchFamily="18" charset="0"/>
                <a:sym typeface="+mn-ea"/>
              </a:rPr>
              <a:t> + … + μ</a:t>
            </a:r>
            <a:r>
              <a:rPr lang="zh-CN" altLang="en-US" sz="2000" b="1" baseline="-25000" dirty="0">
                <a:latin typeface="Times New Roman" panose="02020603050405020304" pitchFamily="18" charset="0"/>
                <a:sym typeface="+mn-ea"/>
              </a:rPr>
              <a:t>n </a:t>
            </a:r>
            <a:r>
              <a:rPr lang="zh-CN" altLang="en-US" sz="2000" b="1" dirty="0">
                <a:latin typeface="Times New Roman" panose="02020603050405020304" pitchFamily="18" charset="0"/>
                <a:sym typeface="+mn-ea"/>
              </a:rPr>
              <a:t>/ x</a:t>
            </a:r>
            <a:r>
              <a:rPr lang="zh-CN" altLang="en-US" sz="2000" b="1" baseline="-25000" dirty="0">
                <a:latin typeface="Times New Roman" panose="02020603050405020304" pitchFamily="18" charset="0"/>
                <a:sym typeface="+mn-ea"/>
              </a:rPr>
              <a:t>n</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1400" b="1" dirty="0">
                <a:latin typeface="Times New Roman" panose="02020603050405020304" pitchFamily="18" charset="0"/>
                <a:sym typeface="+mn-ea"/>
              </a:rPr>
              <a:t>注意:这里的“+”号并不是求和，“/”号也不是求商，仅仅是一种记法。当某一项的μ值为0时，可以省略不写。</a:t>
            </a:r>
            <a:endParaRPr lang="zh-CN" altLang="en-US" sz="1400" b="1" dirty="0">
              <a:latin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6" grpId="0"/>
      <p:bldP spid="6"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.1</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关系</a:t>
            </a:r>
            <a:endParaRPr lang="zh-CN">
              <a:latin typeface="金山云技术体" charset="-122"/>
              <a:ea typeface="金山云技术体" charset="-122"/>
              <a:cs typeface="金山云技术体" charset="-122"/>
              <a:sym typeface="+mn-ea"/>
            </a:endParaRPr>
          </a:p>
        </p:txBody>
      </p:sp>
      <p:sp>
        <p:nvSpPr>
          <p:cNvPr id="9" name="文本框 8"/>
          <p:cNvSpPr txBox="1"/>
          <p:nvPr/>
        </p:nvSpPr>
        <p:spPr>
          <a:xfrm>
            <a:off x="647700" y="1321435"/>
            <a:ext cx="10208895" cy="1044575"/>
          </a:xfrm>
          <a:prstGeom prst="rect">
            <a:avLst/>
          </a:prstGeom>
          <a:noFill/>
        </p:spPr>
        <p:txBody>
          <a:bodyPr wrap="square" rtlCol="0">
            <a:noAutofit/>
          </a:bodyPr>
          <a:p>
            <a:pPr marL="0" lvl="0" indent="0" algn="just" eaLnBrk="1" hangingPunct="1">
              <a:lnSpc>
                <a:spcPct val="150000"/>
              </a:lnSpc>
              <a:buNone/>
            </a:pPr>
            <a:r>
              <a:rPr lang="zh-CN" altLang="en-US" sz="2000" b="1" dirty="0">
                <a:latin typeface="Times New Roman" panose="02020603050405020304" pitchFamily="18" charset="0"/>
                <a:sym typeface="+mn-ea"/>
              </a:rPr>
              <a:t>模糊关系</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A、B：模糊集合，模糊关系用叉积表示，叉积常用</a:t>
            </a:r>
            <a:r>
              <a:rPr lang="zh-CN" altLang="en-US" sz="2000" b="1" dirty="0">
                <a:solidFill>
                  <a:srgbClr val="FF0000"/>
                </a:solidFill>
                <a:latin typeface="Times New Roman" panose="02020603050405020304" pitchFamily="18" charset="0"/>
                <a:sym typeface="+mn-ea"/>
              </a:rPr>
              <a:t>最小算子运算</a:t>
            </a:r>
            <a:endParaRPr lang="zh-CN" altLang="en-US" sz="2000" b="1" dirty="0">
              <a:solidFill>
                <a:srgbClr val="FF0000"/>
              </a:solidFill>
              <a:latin typeface="Times New Roman" panose="02020603050405020304" pitchFamily="18" charset="0"/>
              <a:sym typeface="+mn-ea"/>
            </a:endParaRPr>
          </a:p>
          <a:p>
            <a:pPr marL="457200" lvl="0" indent="-457200" algn="just" eaLnBrk="1" hangingPunct="1">
              <a:lnSpc>
                <a:spcPct val="150000"/>
              </a:lnSpc>
              <a:buAutoNum type="arabicPeriod"/>
            </a:pPr>
            <a:endParaRPr lang="zh-CN" altLang="en-US" sz="2000" b="1" dirty="0">
              <a:latin typeface="Times New Roman" panose="02020603050405020304" pitchFamily="18" charset="0"/>
              <a:sym typeface="+mn-ea"/>
            </a:endParaRPr>
          </a:p>
          <a:p>
            <a:pPr lvl="0" indent="0" algn="just" eaLnBrk="1" hangingPunct="1">
              <a:lnSpc>
                <a:spcPct val="150000"/>
              </a:lnSpc>
              <a:buNone/>
            </a:pPr>
            <a:endParaRPr lang="zh-CN" altLang="en-US" sz="2000" b="1" dirty="0">
              <a:latin typeface="Times New Roman" panose="02020603050405020304" pitchFamily="18" charset="0"/>
              <a:sym typeface="+mn-ea"/>
            </a:endParaRPr>
          </a:p>
        </p:txBody>
      </p:sp>
      <p:graphicFrame>
        <p:nvGraphicFramePr>
          <p:cNvPr id="71688" name="Object 12"/>
          <p:cNvGraphicFramePr>
            <a:graphicFrameLocks noChangeAspect="1"/>
          </p:cNvGraphicFramePr>
          <p:nvPr/>
        </p:nvGraphicFramePr>
        <p:xfrm>
          <a:off x="2095183" y="2293938"/>
          <a:ext cx="5257405" cy="461963"/>
        </p:xfrm>
        <a:graphic>
          <a:graphicData uri="http://schemas.openxmlformats.org/presentationml/2006/ole">
            <mc:AlternateContent xmlns:mc="http://schemas.openxmlformats.org/markup-compatibility/2006">
              <mc:Choice xmlns:v="urn:schemas-microsoft-com:vml" Requires="v">
                <p:oleObj spid="_x0000_s35847" name="" r:id="rId1" imgW="1739900" imgH="190500" progId="Equation.DSMT4">
                  <p:embed/>
                </p:oleObj>
              </mc:Choice>
              <mc:Fallback>
                <p:oleObj name="" r:id="rId1" imgW="1739900" imgH="190500" progId="Equation.DSMT4">
                  <p:embed/>
                  <p:pic>
                    <p:nvPicPr>
                      <p:cNvPr id="0" name="图片 3257"/>
                      <p:cNvPicPr/>
                      <p:nvPr/>
                    </p:nvPicPr>
                    <p:blipFill>
                      <a:blip r:embed="rId2"/>
                      <a:stretch>
                        <a:fillRect/>
                      </a:stretch>
                    </p:blipFill>
                    <p:spPr>
                      <a:xfrm>
                        <a:off x="2095183" y="2293938"/>
                        <a:ext cx="5257405" cy="461963"/>
                      </a:xfrm>
                      <a:prstGeom prst="rect">
                        <a:avLst/>
                      </a:prstGeom>
                      <a:noFill/>
                      <a:ln w="38100">
                        <a:noFill/>
                        <a:miter/>
                      </a:ln>
                    </p:spPr>
                  </p:pic>
                </p:oleObj>
              </mc:Fallback>
            </mc:AlternateContent>
          </a:graphicData>
        </a:graphic>
      </p:graphicFrame>
      <p:pic>
        <p:nvPicPr>
          <p:cNvPr id="3" name="图片 2"/>
          <p:cNvPicPr>
            <a:picLocks noChangeAspect="1"/>
          </p:cNvPicPr>
          <p:nvPr/>
        </p:nvPicPr>
        <p:blipFill>
          <a:blip r:embed="rId3"/>
          <a:stretch>
            <a:fillRect/>
          </a:stretch>
        </p:blipFill>
        <p:spPr>
          <a:xfrm>
            <a:off x="1308100" y="3270250"/>
            <a:ext cx="5130800" cy="770890"/>
          </a:xfrm>
          <a:prstGeom prst="rect">
            <a:avLst/>
          </a:prstGeom>
        </p:spPr>
      </p:pic>
      <p:pic>
        <p:nvPicPr>
          <p:cNvPr id="7" name="图片 6"/>
          <p:cNvPicPr>
            <a:picLocks noChangeAspect="1"/>
          </p:cNvPicPr>
          <p:nvPr/>
        </p:nvPicPr>
        <p:blipFill>
          <a:blip r:embed="rId4"/>
          <a:stretch>
            <a:fillRect/>
          </a:stretch>
        </p:blipFill>
        <p:spPr>
          <a:xfrm>
            <a:off x="2095500" y="4845050"/>
            <a:ext cx="4695190" cy="1677035"/>
          </a:xfrm>
          <a:prstGeom prst="rect">
            <a:avLst/>
          </a:prstGeom>
        </p:spPr>
      </p:pic>
      <p:pic>
        <p:nvPicPr>
          <p:cNvPr id="8" name="图片 7"/>
          <p:cNvPicPr>
            <a:picLocks noChangeAspect="1"/>
          </p:cNvPicPr>
          <p:nvPr/>
        </p:nvPicPr>
        <p:blipFill>
          <a:blip r:embed="rId5"/>
          <a:stretch>
            <a:fillRect/>
          </a:stretch>
        </p:blipFill>
        <p:spPr>
          <a:xfrm>
            <a:off x="7352665" y="2470150"/>
            <a:ext cx="4083685" cy="1918335"/>
          </a:xfrm>
          <a:prstGeom prst="rect">
            <a:avLst/>
          </a:prstGeom>
        </p:spPr>
      </p:pic>
      <p:pic>
        <p:nvPicPr>
          <p:cNvPr id="10" name="图片 9"/>
          <p:cNvPicPr>
            <a:picLocks noChangeAspect="1"/>
          </p:cNvPicPr>
          <p:nvPr/>
        </p:nvPicPr>
        <p:blipFill>
          <a:blip r:embed="rId6"/>
          <a:stretch>
            <a:fillRect/>
          </a:stretch>
        </p:blipFill>
        <p:spPr>
          <a:xfrm>
            <a:off x="7572375" y="4492625"/>
            <a:ext cx="1845945" cy="1807210"/>
          </a:xfrm>
          <a:prstGeom prst="rect">
            <a:avLst/>
          </a:prstGeom>
        </p:spPr>
      </p:pic>
      <p:sp>
        <p:nvSpPr>
          <p:cNvPr id="5" name="文本框 4"/>
          <p:cNvSpPr txBox="1"/>
          <p:nvPr/>
        </p:nvSpPr>
        <p:spPr>
          <a:xfrm>
            <a:off x="647700" y="2665095"/>
            <a:ext cx="10173970" cy="673735"/>
          </a:xfrm>
          <a:prstGeom prst="rect">
            <a:avLst/>
          </a:prstGeom>
          <a:noFill/>
        </p:spPr>
        <p:txBody>
          <a:bodyPr wrap="square" rtlCol="0">
            <a:noAutofit/>
          </a:bodyPr>
          <a:p>
            <a:pPr lvl="0" indent="0" algn="just" eaLnBrk="1" hangingPunct="1">
              <a:lnSpc>
                <a:spcPct val="150000"/>
              </a:lnSpc>
              <a:buNone/>
            </a:pPr>
            <a:r>
              <a:rPr lang="zh-CN" altLang="en-US" sz="2000" b="1" dirty="0">
                <a:latin typeface="Times New Roman" panose="02020603050405020304" pitchFamily="18" charset="0"/>
                <a:sym typeface="+mn-ea"/>
              </a:rPr>
              <a:t>🌰：已知输入的模糊集合A和输出的模糊集合B：</a:t>
            </a:r>
            <a:endParaRPr lang="zh-CN" altLang="en-US" sz="2000" b="1" dirty="0">
              <a:latin typeface="Times New Roman" panose="02020603050405020304" pitchFamily="18" charset="0"/>
              <a:sym typeface="+mn-ea"/>
            </a:endParaRPr>
          </a:p>
          <a:p>
            <a:pPr lvl="0" indent="0" algn="just" eaLnBrk="1" hangingPunct="1">
              <a:lnSpc>
                <a:spcPct val="150000"/>
              </a:lnSpc>
              <a:buNone/>
            </a:pPr>
            <a:endParaRPr lang="zh-CN" altLang="en-US" sz="2000" b="1" dirty="0">
              <a:latin typeface="Times New Roman" panose="02020603050405020304" pitchFamily="18" charset="0"/>
              <a:sym typeface="+mn-ea"/>
            </a:endParaRPr>
          </a:p>
        </p:txBody>
      </p:sp>
      <p:sp>
        <p:nvSpPr>
          <p:cNvPr id="6" name="文本框 5"/>
          <p:cNvSpPr txBox="1"/>
          <p:nvPr/>
        </p:nvSpPr>
        <p:spPr>
          <a:xfrm>
            <a:off x="954405" y="3922395"/>
            <a:ext cx="3169920" cy="570230"/>
          </a:xfrm>
          <a:prstGeom prst="rect">
            <a:avLst/>
          </a:prstGeom>
          <a:noFill/>
        </p:spPr>
        <p:txBody>
          <a:bodyPr wrap="square" rtlCol="0">
            <a:noAutofit/>
          </a:bodyPr>
          <a:p>
            <a:pPr marL="0" lvl="0" indent="0" algn="just" eaLnBrk="1" hangingPunct="1">
              <a:lnSpc>
                <a:spcPct val="150000"/>
              </a:lnSpc>
              <a:buNone/>
            </a:pPr>
            <a:r>
              <a:rPr lang="en-US" altLang="zh-CN" sz="2000" b="1" dirty="0">
                <a:latin typeface="Times New Roman" panose="02020603050405020304" pitchFamily="18" charset="0"/>
                <a:sym typeface="+mn-ea"/>
              </a:rPr>
              <a:t> </a:t>
            </a:r>
            <a:r>
              <a:rPr lang="zh-CN" altLang="en-US" sz="2000" b="1" dirty="0">
                <a:latin typeface="Times New Roman" panose="02020603050405020304" pitchFamily="18" charset="0"/>
                <a:sym typeface="+mn-ea"/>
              </a:rPr>
              <a:t>求</a:t>
            </a:r>
            <a:r>
              <a:rPr lang="en-US" altLang="zh-CN" sz="2000" b="1" i="1" dirty="0">
                <a:latin typeface="Times New Roman" panose="02020603050405020304" pitchFamily="18" charset="0"/>
                <a:sym typeface="+mn-ea"/>
              </a:rPr>
              <a:t>A</a:t>
            </a:r>
            <a:r>
              <a:rPr lang="zh-CN" altLang="en-US" sz="2000" b="1" dirty="0">
                <a:latin typeface="Times New Roman" panose="02020603050405020304" pitchFamily="18" charset="0"/>
                <a:sym typeface="+mn-ea"/>
              </a:rPr>
              <a:t>到</a:t>
            </a:r>
            <a:r>
              <a:rPr lang="en-US" altLang="zh-CN" sz="2000" b="1" i="1" dirty="0">
                <a:latin typeface="Times New Roman" panose="02020603050405020304" pitchFamily="18" charset="0"/>
                <a:sym typeface="+mn-ea"/>
              </a:rPr>
              <a:t>B</a:t>
            </a:r>
            <a:r>
              <a:rPr lang="zh-CN" altLang="en-US" sz="2000" b="1" dirty="0">
                <a:latin typeface="Times New Roman" panose="02020603050405020304" pitchFamily="18" charset="0"/>
                <a:sym typeface="+mn-ea"/>
              </a:rPr>
              <a:t>的模糊关系</a:t>
            </a:r>
            <a:r>
              <a:rPr lang="en-US" altLang="zh-CN" sz="2000" b="1" i="1" dirty="0">
                <a:latin typeface="Times New Roman" panose="02020603050405020304" pitchFamily="18" charset="0"/>
                <a:sym typeface="+mn-ea"/>
              </a:rPr>
              <a:t>R</a:t>
            </a:r>
            <a:r>
              <a:rPr lang="zh-CN" altLang="en-US" sz="2000" b="1" dirty="0">
                <a:latin typeface="Times New Roman" panose="02020603050405020304" pitchFamily="18" charset="0"/>
                <a:sym typeface="+mn-ea"/>
              </a:rPr>
              <a:t>。</a:t>
            </a:r>
            <a:endParaRPr lang="zh-CN" altLang="en-US" sz="2000" b="1" dirty="0">
              <a:latin typeface="Times New Roman" panose="02020603050405020304" pitchFamily="18" charset="0"/>
            </a:endParaRPr>
          </a:p>
          <a:p>
            <a:pPr lvl="0" indent="0" algn="just" eaLnBrk="1" hangingPunct="1">
              <a:lnSpc>
                <a:spcPct val="150000"/>
              </a:lnSpc>
              <a:buNone/>
            </a:pPr>
            <a:endParaRPr lang="zh-CN" altLang="en-US" sz="2000" b="1" dirty="0">
              <a:latin typeface="Times New Roman" panose="02020603050405020304" pitchFamily="18" charset="0"/>
              <a:sym typeface="+mn-ea"/>
            </a:endParaRPr>
          </a:p>
        </p:txBody>
      </p:sp>
      <p:sp>
        <p:nvSpPr>
          <p:cNvPr id="11" name="文本框 10"/>
          <p:cNvSpPr txBox="1"/>
          <p:nvPr/>
        </p:nvSpPr>
        <p:spPr>
          <a:xfrm>
            <a:off x="647700" y="4555490"/>
            <a:ext cx="3169920" cy="570230"/>
          </a:xfrm>
          <a:prstGeom prst="rect">
            <a:avLst/>
          </a:prstGeom>
          <a:noFill/>
        </p:spPr>
        <p:txBody>
          <a:bodyPr wrap="square" rtlCol="0">
            <a:noAutofit/>
          </a:bodyPr>
          <a:p>
            <a:pPr lvl="0" indent="0" algn="just" eaLnBrk="1" hangingPunct="1">
              <a:lnSpc>
                <a:spcPct val="150000"/>
              </a:lnSpc>
              <a:buNone/>
            </a:pPr>
            <a:r>
              <a:rPr lang="zh-CN" altLang="en-US" sz="2000" b="1" dirty="0">
                <a:latin typeface="Times New Roman" panose="02020603050405020304" pitchFamily="18" charset="0"/>
                <a:sym typeface="+mn-ea"/>
              </a:rPr>
              <a:t>解：</a:t>
            </a:r>
            <a:endParaRPr lang="zh-CN" altLang="en-US" sz="2000" b="1" dirty="0">
              <a:latin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5" grpId="0"/>
      <p:bldP spid="5" grpId="1"/>
      <p:bldP spid="6" grpId="0"/>
      <p:bldP spid="6" grpId="1"/>
      <p:bldP spid="11" grpId="0"/>
      <p:bldP spid="11"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.1</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关系</a:t>
            </a:r>
            <a:endParaRPr lang="zh-CN">
              <a:latin typeface="金山云技术体" charset="-122"/>
              <a:ea typeface="金山云技术体" charset="-122"/>
              <a:cs typeface="金山云技术体" charset="-122"/>
              <a:sym typeface="+mn-ea"/>
            </a:endParaRPr>
          </a:p>
        </p:txBody>
      </p:sp>
      <p:sp>
        <p:nvSpPr>
          <p:cNvPr id="9" name="文本框 8"/>
          <p:cNvSpPr txBox="1"/>
          <p:nvPr/>
        </p:nvSpPr>
        <p:spPr>
          <a:xfrm>
            <a:off x="647700" y="1321435"/>
            <a:ext cx="10208895" cy="3651885"/>
          </a:xfrm>
          <a:prstGeom prst="rect">
            <a:avLst/>
          </a:prstGeom>
          <a:noFill/>
        </p:spPr>
        <p:txBody>
          <a:bodyPr wrap="square" rtlCol="0">
            <a:noAutofit/>
          </a:bodyPr>
          <a:p>
            <a:pPr marL="0" lvl="0" indent="0" algn="just" eaLnBrk="1" hangingPunct="1">
              <a:lnSpc>
                <a:spcPct val="150000"/>
              </a:lnSpc>
              <a:buNone/>
            </a:pPr>
            <a:r>
              <a:rPr lang="zh-CN" altLang="en-US" sz="2000" b="1" dirty="0">
                <a:latin typeface="Times New Roman" panose="02020603050405020304" pitchFamily="18" charset="0"/>
                <a:sym typeface="+mn-ea"/>
              </a:rPr>
              <a:t>模糊关系的</a:t>
            </a:r>
            <a:r>
              <a:rPr lang="zh-CN" altLang="en-US" sz="2000" b="1" dirty="0">
                <a:latin typeface="Times New Roman" panose="02020603050405020304" pitchFamily="18" charset="0"/>
                <a:sym typeface="+mn-ea"/>
              </a:rPr>
              <a:t>合成</a:t>
            </a:r>
            <a:endParaRPr lang="zh-CN" altLang="en-US" sz="2000" b="1" dirty="0">
              <a:latin typeface="Times New Roman" panose="02020603050405020304" pitchFamily="18" charset="0"/>
              <a:sym typeface="+mn-ea"/>
            </a:endParaRPr>
          </a:p>
          <a:p>
            <a:pPr marL="0" lvl="0" indent="0" algn="just" eaLnBrk="1" hangingPunct="1">
              <a:lnSpc>
                <a:spcPct val="150000"/>
              </a:lnSpc>
              <a:buNone/>
            </a:pPr>
            <a:r>
              <a:rPr lang="zh-CN" altLang="en-US" sz="2000" b="1" dirty="0">
                <a:latin typeface="Times New Roman" panose="02020603050405020304" pitchFamily="18" charset="0"/>
                <a:sym typeface="+mn-ea"/>
              </a:rPr>
              <a:t>设R是U x V上的模糊关系，S是V x W上的模糊关系，则R、S的复合是U x W上的模糊关系T，记为</a:t>
            </a:r>
            <a:r>
              <a:rPr lang="zh-CN" altLang="en-US" sz="2000" b="1" dirty="0">
                <a:solidFill>
                  <a:srgbClr val="FF0000"/>
                </a:solidFill>
                <a:highlight>
                  <a:srgbClr val="FFFF00"/>
                </a:highlight>
                <a:latin typeface="Times New Roman" panose="02020603050405020304" pitchFamily="18" charset="0"/>
                <a:sym typeface="+mn-ea"/>
              </a:rPr>
              <a:t>T = R ∘ S</a:t>
            </a:r>
            <a:endParaRPr lang="zh-CN" altLang="en-US" sz="2000" b="1" dirty="0">
              <a:solidFill>
                <a:srgbClr val="FF0000"/>
              </a:solidFill>
              <a:highlight>
                <a:srgbClr val="FFFF00"/>
              </a:highlight>
              <a:latin typeface="Times New Roman" panose="02020603050405020304" pitchFamily="18" charset="0"/>
              <a:sym typeface="+mn-ea"/>
            </a:endParaRPr>
          </a:p>
          <a:p>
            <a:pPr marL="0" lvl="0" indent="0" algn="just" eaLnBrk="1" hangingPunct="1">
              <a:lnSpc>
                <a:spcPct val="150000"/>
              </a:lnSpc>
              <a:buNone/>
            </a:pPr>
            <a:r>
              <a:rPr lang="zh-CN" altLang="en-US" sz="2000" b="1" dirty="0">
                <a:solidFill>
                  <a:srgbClr val="FF0000"/>
                </a:solidFill>
                <a:highlight>
                  <a:srgbClr val="FFFF00"/>
                </a:highlight>
                <a:latin typeface="Times New Roman" panose="02020603050405020304" pitchFamily="18" charset="0"/>
                <a:sym typeface="+mn-ea"/>
              </a:rPr>
              <a:t>最大</a:t>
            </a:r>
            <a:r>
              <a:rPr lang="en-US" altLang="zh-CN" sz="2000" b="1" dirty="0">
                <a:solidFill>
                  <a:srgbClr val="FF0000"/>
                </a:solidFill>
                <a:highlight>
                  <a:srgbClr val="FFFF00"/>
                </a:highlight>
                <a:latin typeface="Times New Roman" panose="02020603050405020304" pitchFamily="18" charset="0"/>
                <a:sym typeface="+mn-ea"/>
              </a:rPr>
              <a:t>-</a:t>
            </a:r>
            <a:r>
              <a:rPr lang="zh-CN" altLang="en-US" sz="2000" b="1" dirty="0">
                <a:solidFill>
                  <a:srgbClr val="FF0000"/>
                </a:solidFill>
                <a:highlight>
                  <a:srgbClr val="FFFF00"/>
                </a:highlight>
                <a:latin typeface="Times New Roman" panose="02020603050405020304" pitchFamily="18" charset="0"/>
                <a:sym typeface="+mn-ea"/>
              </a:rPr>
              <a:t>最小法：</a:t>
            </a:r>
            <a:endParaRPr lang="zh-CN" altLang="en-US" sz="2000" b="1" dirty="0">
              <a:solidFill>
                <a:srgbClr val="FF0000"/>
              </a:solidFill>
              <a:highlight>
                <a:srgbClr val="FFFF00"/>
              </a:highlight>
              <a:latin typeface="Times New Roman" panose="02020603050405020304" pitchFamily="18" charset="0"/>
              <a:sym typeface="+mn-ea"/>
            </a:endParaRPr>
          </a:p>
          <a:p>
            <a:pPr marL="457200" lvl="0" indent="-457200" algn="just" eaLnBrk="1" hangingPunct="1">
              <a:lnSpc>
                <a:spcPct val="150000"/>
              </a:lnSpc>
              <a:buAutoNum type="arabicPeriod"/>
            </a:pPr>
            <a:r>
              <a:rPr lang="zh-CN" altLang="en-US" sz="2000" b="1" dirty="0">
                <a:latin typeface="Times New Roman" panose="02020603050405020304" pitchFamily="18" charset="0"/>
                <a:sym typeface="+mn-ea"/>
              </a:rPr>
              <a:t>模糊关系的合成运算可转化为类似矩阵的乘</a:t>
            </a:r>
            <a:r>
              <a:rPr lang="zh-CN" altLang="en-US" sz="2000" b="1" dirty="0">
                <a:latin typeface="Times New Roman" panose="02020603050405020304" pitchFamily="18" charset="0"/>
                <a:sym typeface="+mn-ea"/>
              </a:rPr>
              <a:t>法运算</a:t>
            </a:r>
            <a:endParaRPr lang="zh-CN" altLang="en-US" sz="2000" b="1" dirty="0">
              <a:latin typeface="Times New Roman" panose="02020603050405020304" pitchFamily="18" charset="0"/>
              <a:sym typeface="+mn-ea"/>
            </a:endParaRPr>
          </a:p>
          <a:p>
            <a:pPr marL="457200" lvl="0" indent="-457200" algn="just" eaLnBrk="1" hangingPunct="1">
              <a:lnSpc>
                <a:spcPct val="150000"/>
              </a:lnSpc>
              <a:buAutoNum type="arabicPeriod"/>
            </a:pPr>
            <a:r>
              <a:rPr lang="zh-CN" altLang="en-US" sz="2000" b="1" dirty="0">
                <a:latin typeface="Times New Roman" panose="02020603050405020304" pitchFamily="18" charset="0"/>
                <a:sym typeface="+mn-ea"/>
              </a:rPr>
              <a:t>区别是将普通矩阵乘法中的×换为取极小值∧，将普通任阵乘法中的“+”换为取极大值∨。</a:t>
            </a:r>
            <a:endParaRPr lang="zh-CN" altLang="en-US" sz="2000" b="1" dirty="0">
              <a:latin typeface="Times New Roman" panose="02020603050405020304" pitchFamily="18" charset="0"/>
              <a:sym typeface="+mn-ea"/>
            </a:endParaRPr>
          </a:p>
        </p:txBody>
      </p:sp>
    </p:spTree>
  </p:cSld>
  <p:clrMapOvr>
    <a:masterClrMapping/>
  </p:clrMapOvr>
  <p:timing>
    <p:tnLst>
      <p:par>
        <p:cTn id="1" dur="indefinite" restart="never" nodeType="tmRoot"/>
      </p:par>
    </p:tnLst>
    <p:bldLst>
      <p:bldP spid="9"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.1</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关系（</a:t>
            </a:r>
            <a:r>
              <a:rPr lang="zh-CN">
                <a:latin typeface="金山云技术体" charset="-122"/>
                <a:ea typeface="金山云技术体" charset="-122"/>
                <a:cs typeface="金山云技术体" charset="-122"/>
                <a:sym typeface="+mn-ea"/>
              </a:rPr>
              <a:t>例题）</a:t>
            </a:r>
            <a:endParaRPr lang="zh-CN">
              <a:latin typeface="金山云技术体" charset="-122"/>
              <a:ea typeface="金山云技术体" charset="-122"/>
              <a:cs typeface="金山云技术体" charset="-122"/>
              <a:sym typeface="+mn-ea"/>
            </a:endParaRPr>
          </a:p>
        </p:txBody>
      </p:sp>
      <p:sp>
        <p:nvSpPr>
          <p:cNvPr id="9" name="文本框 8"/>
          <p:cNvSpPr txBox="1"/>
          <p:nvPr/>
        </p:nvSpPr>
        <p:spPr>
          <a:xfrm>
            <a:off x="647700" y="1321435"/>
            <a:ext cx="6933565" cy="2310130"/>
          </a:xfrm>
          <a:prstGeom prst="rect">
            <a:avLst/>
          </a:prstGeom>
          <a:noFill/>
        </p:spPr>
        <p:txBody>
          <a:bodyPr wrap="square" rtlCol="0">
            <a:noAutofit/>
          </a:bodyPr>
          <a:p>
            <a:pPr marL="0" lvl="0" indent="0" algn="just" eaLnBrk="1" hangingPunct="1">
              <a:lnSpc>
                <a:spcPct val="150000"/>
              </a:lnSpc>
              <a:buNone/>
            </a:pPr>
            <a:r>
              <a:rPr lang="zh-CN" altLang="en-US" sz="2000" b="1" dirty="0">
                <a:latin typeface="Times New Roman" panose="02020603050405020304" pitchFamily="18" charset="0"/>
                <a:sym typeface="+mn-ea"/>
              </a:rPr>
              <a:t>🌰</a:t>
            </a:r>
            <a:r>
              <a:rPr lang="zh-CN" altLang="en-US" sz="2000" b="1" dirty="0">
                <a:latin typeface="Times New Roman" panose="02020603050405020304" pitchFamily="18" charset="0"/>
                <a:sym typeface="+mn-ea"/>
              </a:rPr>
              <a:t>设模糊集合：</a:t>
            </a:r>
            <a:endParaRPr lang="zh-CN" altLang="en-US" sz="2000" b="1" dirty="0">
              <a:latin typeface="Times New Roman" panose="02020603050405020304" pitchFamily="18" charset="0"/>
              <a:sym typeface="+mn-ea"/>
            </a:endParaRPr>
          </a:p>
        </p:txBody>
      </p:sp>
      <p:graphicFrame>
        <p:nvGraphicFramePr>
          <p:cNvPr id="75783" name="Object 16"/>
          <p:cNvGraphicFramePr>
            <a:graphicFrameLocks noChangeAspect="1"/>
          </p:cNvGraphicFramePr>
          <p:nvPr/>
        </p:nvGraphicFramePr>
        <p:xfrm>
          <a:off x="2450783" y="1421765"/>
          <a:ext cx="5957888" cy="450850"/>
        </p:xfrm>
        <a:graphic>
          <a:graphicData uri="http://schemas.openxmlformats.org/presentationml/2006/ole">
            <mc:AlternateContent xmlns:mc="http://schemas.openxmlformats.org/markup-compatibility/2006">
              <mc:Choice xmlns:v="urn:schemas-microsoft-com:vml" Requires="v">
                <p:oleObj spid="_x0000_s39941" name="" r:id="rId1" imgW="2755900" imgH="228600" progId="Equation.3">
                  <p:embed/>
                </p:oleObj>
              </mc:Choice>
              <mc:Fallback>
                <p:oleObj name="" r:id="rId1" imgW="2755900" imgH="228600" progId="Equation.3">
                  <p:embed/>
                  <p:pic>
                    <p:nvPicPr>
                      <p:cNvPr id="0" name="图片 3264"/>
                      <p:cNvPicPr/>
                      <p:nvPr/>
                    </p:nvPicPr>
                    <p:blipFill>
                      <a:blip r:embed="rId2"/>
                      <a:stretch>
                        <a:fillRect/>
                      </a:stretch>
                    </p:blipFill>
                    <p:spPr>
                      <a:xfrm>
                        <a:off x="2450783" y="1421765"/>
                        <a:ext cx="5957888" cy="450850"/>
                      </a:xfrm>
                      <a:prstGeom prst="rect">
                        <a:avLst/>
                      </a:prstGeom>
                      <a:noFill/>
                      <a:ln w="38100">
                        <a:noFill/>
                        <a:miter/>
                      </a:ln>
                    </p:spPr>
                  </p:pic>
                </p:oleObj>
              </mc:Fallback>
            </mc:AlternateContent>
          </a:graphicData>
        </a:graphic>
      </p:graphicFrame>
      <p:graphicFrame>
        <p:nvGraphicFramePr>
          <p:cNvPr id="75784" name="Object 17"/>
          <p:cNvGraphicFramePr>
            <a:graphicFrameLocks noChangeAspect="1"/>
          </p:cNvGraphicFramePr>
          <p:nvPr/>
        </p:nvGraphicFramePr>
        <p:xfrm>
          <a:off x="1002983" y="1872615"/>
          <a:ext cx="5087938" cy="442913"/>
        </p:xfrm>
        <a:graphic>
          <a:graphicData uri="http://schemas.openxmlformats.org/presentationml/2006/ole">
            <mc:AlternateContent xmlns:mc="http://schemas.openxmlformats.org/markup-compatibility/2006">
              <mc:Choice xmlns:v="urn:schemas-microsoft-com:vml" Requires="v">
                <p:oleObj spid="_x0000_s39942" name="" r:id="rId3" imgW="2603500" imgH="254000" progId="Equation.3">
                  <p:embed/>
                </p:oleObj>
              </mc:Choice>
              <mc:Fallback>
                <p:oleObj name="" r:id="rId3" imgW="2603500" imgH="254000" progId="Equation.3">
                  <p:embed/>
                  <p:pic>
                    <p:nvPicPr>
                      <p:cNvPr id="0" name="图片 3273"/>
                      <p:cNvPicPr/>
                      <p:nvPr/>
                    </p:nvPicPr>
                    <p:blipFill>
                      <a:blip r:embed="rId4"/>
                      <a:stretch>
                        <a:fillRect/>
                      </a:stretch>
                    </p:blipFill>
                    <p:spPr>
                      <a:xfrm>
                        <a:off x="1002983" y="1872615"/>
                        <a:ext cx="5087938" cy="442913"/>
                      </a:xfrm>
                      <a:prstGeom prst="rect">
                        <a:avLst/>
                      </a:prstGeom>
                      <a:noFill/>
                      <a:ln w="38100">
                        <a:noFill/>
                        <a:miter/>
                      </a:ln>
                    </p:spPr>
                  </p:pic>
                </p:oleObj>
              </mc:Fallback>
            </mc:AlternateContent>
          </a:graphicData>
        </a:graphic>
      </p:graphicFrame>
      <p:graphicFrame>
        <p:nvGraphicFramePr>
          <p:cNvPr id="75785" name="Object 18"/>
          <p:cNvGraphicFramePr>
            <a:graphicFrameLocks noChangeAspect="1"/>
          </p:cNvGraphicFramePr>
          <p:nvPr/>
        </p:nvGraphicFramePr>
        <p:xfrm>
          <a:off x="749300" y="2514600"/>
          <a:ext cx="2438400" cy="1828800"/>
        </p:xfrm>
        <a:graphic>
          <a:graphicData uri="http://schemas.openxmlformats.org/presentationml/2006/ole">
            <mc:AlternateContent xmlns:mc="http://schemas.openxmlformats.org/markup-compatibility/2006">
              <mc:Choice xmlns:v="urn:schemas-microsoft-com:vml" Requires="v">
                <p:oleObj spid="_x0000_s39943" name="" r:id="rId5" imgW="1091565" imgH="774065" progId="Equation.3">
                  <p:embed/>
                </p:oleObj>
              </mc:Choice>
              <mc:Fallback>
                <p:oleObj name="" r:id="rId5" imgW="1091565" imgH="774065" progId="Equation.3">
                  <p:embed/>
                  <p:pic>
                    <p:nvPicPr>
                      <p:cNvPr id="0" name="图片 3274"/>
                      <p:cNvPicPr/>
                      <p:nvPr/>
                    </p:nvPicPr>
                    <p:blipFill>
                      <a:blip r:embed="rId6"/>
                      <a:stretch>
                        <a:fillRect/>
                      </a:stretch>
                    </p:blipFill>
                    <p:spPr>
                      <a:xfrm>
                        <a:off x="749300" y="2514600"/>
                        <a:ext cx="2438400" cy="1828800"/>
                      </a:xfrm>
                      <a:prstGeom prst="rect">
                        <a:avLst/>
                      </a:prstGeom>
                      <a:noFill/>
                      <a:ln w="38100">
                        <a:noFill/>
                        <a:miter/>
                      </a:ln>
                    </p:spPr>
                  </p:pic>
                </p:oleObj>
              </mc:Fallback>
            </mc:AlternateContent>
          </a:graphicData>
        </a:graphic>
      </p:graphicFrame>
      <p:graphicFrame>
        <p:nvGraphicFramePr>
          <p:cNvPr id="75786" name="Object 19"/>
          <p:cNvGraphicFramePr>
            <a:graphicFrameLocks noChangeAspect="1"/>
          </p:cNvGraphicFramePr>
          <p:nvPr/>
        </p:nvGraphicFramePr>
        <p:xfrm>
          <a:off x="927100" y="4660265"/>
          <a:ext cx="1828800" cy="1371600"/>
        </p:xfrm>
        <a:graphic>
          <a:graphicData uri="http://schemas.openxmlformats.org/presentationml/2006/ole">
            <mc:AlternateContent xmlns:mc="http://schemas.openxmlformats.org/markup-compatibility/2006">
              <mc:Choice xmlns:v="urn:schemas-microsoft-com:vml" Requires="v">
                <p:oleObj spid="_x0000_s39944" name="" r:id="rId7" imgW="812800" imgH="596900" progId="Equation.3">
                  <p:embed/>
                </p:oleObj>
              </mc:Choice>
              <mc:Fallback>
                <p:oleObj name="" r:id="rId7" imgW="812800" imgH="596900" progId="Equation.3">
                  <p:embed/>
                  <p:pic>
                    <p:nvPicPr>
                      <p:cNvPr id="0" name="图片 3275"/>
                      <p:cNvPicPr/>
                      <p:nvPr/>
                    </p:nvPicPr>
                    <p:blipFill>
                      <a:blip r:embed="rId8"/>
                      <a:stretch>
                        <a:fillRect/>
                      </a:stretch>
                    </p:blipFill>
                    <p:spPr>
                      <a:xfrm>
                        <a:off x="927100" y="4660265"/>
                        <a:ext cx="1828800" cy="1371600"/>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9"/>
          <a:stretch>
            <a:fillRect/>
          </a:stretch>
        </p:blipFill>
        <p:spPr>
          <a:xfrm>
            <a:off x="4648200" y="2604135"/>
            <a:ext cx="7023100" cy="3890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.1</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关系（</a:t>
            </a:r>
            <a:r>
              <a:rPr lang="zh-CN">
                <a:latin typeface="金山云技术体" charset="-122"/>
                <a:ea typeface="金山云技术体" charset="-122"/>
                <a:cs typeface="金山云技术体" charset="-122"/>
                <a:sym typeface="+mn-ea"/>
              </a:rPr>
              <a:t>例题）</a:t>
            </a:r>
            <a:endParaRPr lang="zh-CN">
              <a:latin typeface="金山云技术体" charset="-122"/>
              <a:ea typeface="金山云技术体" charset="-122"/>
              <a:cs typeface="金山云技术体" charset="-122"/>
              <a:sym typeface="+mn-ea"/>
            </a:endParaRPr>
          </a:p>
        </p:txBody>
      </p:sp>
      <p:sp>
        <p:nvSpPr>
          <p:cNvPr id="9" name="文本框 8"/>
          <p:cNvSpPr txBox="1"/>
          <p:nvPr/>
        </p:nvSpPr>
        <p:spPr>
          <a:xfrm>
            <a:off x="647700" y="1321435"/>
            <a:ext cx="4939030" cy="655320"/>
          </a:xfrm>
          <a:prstGeom prst="rect">
            <a:avLst/>
          </a:prstGeom>
          <a:noFill/>
        </p:spPr>
        <p:txBody>
          <a:bodyPr wrap="square" rtlCol="0">
            <a:noAutofit/>
          </a:bodyPr>
          <a:p>
            <a:pPr marL="0" lvl="0" indent="0" algn="just" eaLnBrk="1" hangingPunct="1">
              <a:lnSpc>
                <a:spcPct val="150000"/>
              </a:lnSpc>
              <a:buNone/>
            </a:pPr>
            <a:r>
              <a:rPr lang="zh-CN" altLang="en-US" sz="2000" b="1" dirty="0">
                <a:latin typeface="Times New Roman" panose="02020603050405020304" pitchFamily="18" charset="0"/>
                <a:sym typeface="+mn-ea"/>
              </a:rPr>
              <a:t>🌰设有如下两个模糊关系， 求R</a:t>
            </a:r>
            <a:r>
              <a:rPr lang="zh-CN" altLang="en-US" sz="2000" b="1" baseline="-25000" dirty="0">
                <a:latin typeface="Times New Roman" panose="02020603050405020304" pitchFamily="18" charset="0"/>
                <a:sym typeface="+mn-ea"/>
              </a:rPr>
              <a:t>1</a:t>
            </a:r>
            <a:r>
              <a:rPr lang="zh-CN" altLang="en-US" sz="2000" b="1" dirty="0">
                <a:latin typeface="Times New Roman" panose="02020603050405020304" pitchFamily="18" charset="0"/>
                <a:sym typeface="+mn-ea"/>
              </a:rPr>
              <a:t> ∘ R</a:t>
            </a:r>
            <a:r>
              <a:rPr lang="zh-CN" altLang="en-US" sz="2000" b="1" baseline="-25000" dirty="0">
                <a:latin typeface="Times New Roman" panose="02020603050405020304" pitchFamily="18" charset="0"/>
                <a:sym typeface="+mn-ea"/>
              </a:rPr>
              <a:t>2</a:t>
            </a:r>
            <a:r>
              <a:rPr lang="zh-CN" altLang="en-US" sz="2000" b="1" dirty="0">
                <a:latin typeface="Times New Roman" panose="02020603050405020304" pitchFamily="18" charset="0"/>
                <a:sym typeface="+mn-ea"/>
              </a:rPr>
              <a:t> </a:t>
            </a:r>
            <a:endParaRPr lang="zh-CN" altLang="en-US" sz="2000" b="1" dirty="0">
              <a:latin typeface="Times New Roman" panose="02020603050405020304" pitchFamily="18" charset="0"/>
              <a:sym typeface="+mn-ea"/>
            </a:endParaRPr>
          </a:p>
        </p:txBody>
      </p:sp>
      <p:graphicFrame>
        <p:nvGraphicFramePr>
          <p:cNvPr id="7" name="表格 6"/>
          <p:cNvGraphicFramePr>
            <a:graphicFrameLocks noGrp="1"/>
          </p:cNvGraphicFramePr>
          <p:nvPr/>
        </p:nvGraphicFramePr>
        <p:xfrm>
          <a:off x="1541780" y="1976755"/>
          <a:ext cx="2645410" cy="1483360"/>
        </p:xfrm>
        <a:graphic>
          <a:graphicData uri="http://schemas.openxmlformats.org/drawingml/2006/table">
            <a:tbl>
              <a:tblPr firstRow="1" bandRow="1">
                <a:tableStyleId>{2D5ABB26-0587-4C30-8999-92F81FD0307C}</a:tableStyleId>
              </a:tblPr>
              <a:tblGrid>
                <a:gridCol w="882015"/>
                <a:gridCol w="881380"/>
                <a:gridCol w="882015"/>
              </a:tblGrid>
              <a:tr h="370840">
                <a:tc>
                  <a:txBody>
                    <a:bodyPr/>
                    <a:lstStyle/>
                    <a:p>
                      <a:r>
                        <a:rPr lang="en-US" altLang="zh-CN" smtClean="0">
                          <a:solidFill>
                            <a:schemeClr val="tx1"/>
                          </a:solidFill>
                          <a:latin typeface="+mn-ea"/>
                          <a:ea typeface="+mn-ea"/>
                        </a:rPr>
                        <a:t>0.3</a:t>
                      </a:r>
                      <a:endParaRPr lang="en-US" altLang="zh-CN" smtClean="0">
                        <a:solidFill>
                          <a:schemeClr val="tx1"/>
                        </a:solidFill>
                        <a:latin typeface="+mn-ea"/>
                        <a:ea typeface="+mn-ea"/>
                      </a:endParaRPr>
                    </a:p>
                  </a:txBody>
                  <a:tcPr/>
                </a:tc>
                <a:tc>
                  <a:txBody>
                    <a:bodyPr/>
                    <a:lstStyle/>
                    <a:p>
                      <a:r>
                        <a:rPr lang="en-US" altLang="zh-CN" smtClean="0">
                          <a:solidFill>
                            <a:schemeClr val="tx1"/>
                          </a:solidFill>
                          <a:latin typeface="+mn-ea"/>
                          <a:ea typeface="+mn-ea"/>
                        </a:rPr>
                        <a:t>0.7</a:t>
                      </a:r>
                      <a:endParaRPr lang="en-US" altLang="zh-CN" smtClean="0">
                        <a:solidFill>
                          <a:schemeClr val="tx1"/>
                        </a:solidFill>
                        <a:latin typeface="+mn-ea"/>
                        <a:ea typeface="+mn-ea"/>
                      </a:endParaRPr>
                    </a:p>
                  </a:txBody>
                  <a:tcPr/>
                </a:tc>
                <a:tc>
                  <a:txBody>
                    <a:bodyPr/>
                    <a:lstStyle/>
                    <a:p>
                      <a:r>
                        <a:rPr lang="en-US" altLang="zh-CN" smtClean="0">
                          <a:solidFill>
                            <a:schemeClr val="tx1"/>
                          </a:solidFill>
                          <a:latin typeface="+mn-ea"/>
                          <a:ea typeface="+mn-ea"/>
                        </a:rPr>
                        <a:t>0.2</a:t>
                      </a:r>
                      <a:endParaRPr lang="en-US" altLang="zh-CN" smtClean="0">
                        <a:solidFill>
                          <a:schemeClr val="tx1"/>
                        </a:solidFill>
                        <a:latin typeface="+mn-ea"/>
                        <a:ea typeface="+mn-ea"/>
                      </a:endParaRPr>
                    </a:p>
                  </a:txBody>
                  <a:tcPr/>
                </a:tc>
              </a:tr>
              <a:tr h="370840">
                <a:tc>
                  <a:txBody>
                    <a:bodyPr/>
                    <a:lstStyle/>
                    <a:p>
                      <a:r>
                        <a:rPr lang="en-US" altLang="zh-CN" smtClean="0">
                          <a:solidFill>
                            <a:schemeClr val="tx1"/>
                          </a:solidFill>
                          <a:latin typeface="+mn-ea"/>
                          <a:ea typeface="+mn-ea"/>
                        </a:rPr>
                        <a:t>1</a:t>
                      </a:r>
                      <a:endParaRPr lang="en-US" altLang="zh-CN" smtClean="0">
                        <a:solidFill>
                          <a:schemeClr val="tx1"/>
                        </a:solidFill>
                        <a:latin typeface="+mn-ea"/>
                        <a:ea typeface="+mn-ea"/>
                      </a:endParaRPr>
                    </a:p>
                  </a:txBody>
                  <a:tcPr/>
                </a:tc>
                <a:tc>
                  <a:txBody>
                    <a:bodyPr/>
                    <a:lstStyle/>
                    <a:p>
                      <a:r>
                        <a:rPr lang="en-US" altLang="zh-CN" smtClean="0">
                          <a:solidFill>
                            <a:schemeClr val="tx1"/>
                          </a:solidFill>
                          <a:latin typeface="+mn-ea"/>
                          <a:ea typeface="+mn-ea"/>
                        </a:rPr>
                        <a:t>0</a:t>
                      </a:r>
                      <a:endParaRPr lang="en-US" altLang="zh-CN" smtClean="0">
                        <a:solidFill>
                          <a:schemeClr val="tx1"/>
                        </a:solidFill>
                        <a:latin typeface="+mn-ea"/>
                        <a:ea typeface="+mn-ea"/>
                      </a:endParaRPr>
                    </a:p>
                  </a:txBody>
                  <a:tcPr/>
                </a:tc>
                <a:tc>
                  <a:txBody>
                    <a:bodyPr/>
                    <a:lstStyle/>
                    <a:p>
                      <a:r>
                        <a:rPr lang="en-US" altLang="zh-CN" smtClean="0">
                          <a:solidFill>
                            <a:schemeClr val="tx1"/>
                          </a:solidFill>
                          <a:latin typeface="+mn-ea"/>
                          <a:ea typeface="+mn-ea"/>
                        </a:rPr>
                        <a:t>0.4</a:t>
                      </a:r>
                      <a:endParaRPr lang="en-US" altLang="zh-CN" smtClean="0">
                        <a:solidFill>
                          <a:schemeClr val="tx1"/>
                        </a:solidFill>
                        <a:latin typeface="+mn-ea"/>
                        <a:ea typeface="+mn-ea"/>
                      </a:endParaRPr>
                    </a:p>
                  </a:txBody>
                  <a:tcPr/>
                </a:tc>
              </a:tr>
              <a:tr h="370840">
                <a:tc>
                  <a:txBody>
                    <a:bodyPr/>
                    <a:lstStyle/>
                    <a:p>
                      <a:r>
                        <a:rPr lang="en-US" altLang="zh-CN" smtClean="0">
                          <a:solidFill>
                            <a:schemeClr val="tx1"/>
                          </a:solidFill>
                          <a:latin typeface="+mn-ea"/>
                          <a:ea typeface="+mn-ea"/>
                        </a:rPr>
                        <a:t>0</a:t>
                      </a:r>
                      <a:endParaRPr lang="en-US" altLang="zh-CN" smtClean="0">
                        <a:solidFill>
                          <a:schemeClr val="tx1"/>
                        </a:solidFill>
                        <a:latin typeface="+mn-ea"/>
                        <a:ea typeface="+mn-ea"/>
                      </a:endParaRPr>
                    </a:p>
                  </a:txBody>
                  <a:tcPr/>
                </a:tc>
                <a:tc>
                  <a:txBody>
                    <a:bodyPr/>
                    <a:lstStyle/>
                    <a:p>
                      <a:r>
                        <a:rPr lang="en-US" altLang="zh-CN" smtClean="0">
                          <a:solidFill>
                            <a:schemeClr val="tx1"/>
                          </a:solidFill>
                          <a:latin typeface="+mn-ea"/>
                          <a:ea typeface="+mn-ea"/>
                        </a:rPr>
                        <a:t>0.5</a:t>
                      </a:r>
                      <a:endParaRPr lang="en-US" altLang="zh-CN" smtClean="0">
                        <a:solidFill>
                          <a:schemeClr val="tx1"/>
                        </a:solidFill>
                        <a:latin typeface="+mn-ea"/>
                        <a:ea typeface="+mn-ea"/>
                      </a:endParaRPr>
                    </a:p>
                  </a:txBody>
                  <a:tcPr/>
                </a:tc>
                <a:tc>
                  <a:txBody>
                    <a:bodyPr/>
                    <a:lstStyle/>
                    <a:p>
                      <a:r>
                        <a:rPr lang="en-US" altLang="zh-CN" smtClean="0">
                          <a:solidFill>
                            <a:schemeClr val="tx1"/>
                          </a:solidFill>
                          <a:latin typeface="+mn-ea"/>
                          <a:ea typeface="+mn-ea"/>
                        </a:rPr>
                        <a:t>1</a:t>
                      </a:r>
                      <a:endParaRPr lang="en-US" altLang="zh-CN" smtClean="0">
                        <a:solidFill>
                          <a:schemeClr val="tx1"/>
                        </a:solidFill>
                        <a:latin typeface="+mn-ea"/>
                        <a:ea typeface="+mn-ea"/>
                      </a:endParaRPr>
                    </a:p>
                  </a:txBody>
                  <a:tcPr/>
                </a:tc>
              </a:tr>
              <a:tr h="370840">
                <a:tc>
                  <a:txBody>
                    <a:bodyPr/>
                    <a:lstStyle/>
                    <a:p>
                      <a:r>
                        <a:rPr lang="en-US" altLang="zh-CN" smtClean="0">
                          <a:solidFill>
                            <a:schemeClr val="tx1"/>
                          </a:solidFill>
                          <a:latin typeface="+mn-ea"/>
                          <a:ea typeface="+mn-ea"/>
                        </a:rPr>
                        <a:t>0.6</a:t>
                      </a:r>
                      <a:endParaRPr lang="en-US" altLang="zh-CN" smtClean="0">
                        <a:solidFill>
                          <a:schemeClr val="tx1"/>
                        </a:solidFill>
                        <a:latin typeface="+mn-ea"/>
                        <a:ea typeface="+mn-ea"/>
                      </a:endParaRPr>
                    </a:p>
                  </a:txBody>
                  <a:tcPr/>
                </a:tc>
                <a:tc>
                  <a:txBody>
                    <a:bodyPr/>
                    <a:lstStyle/>
                    <a:p>
                      <a:r>
                        <a:rPr lang="en-US" altLang="zh-CN" smtClean="0">
                          <a:solidFill>
                            <a:schemeClr val="tx1"/>
                          </a:solidFill>
                          <a:latin typeface="+mn-ea"/>
                          <a:ea typeface="+mn-ea"/>
                        </a:rPr>
                        <a:t>0.7</a:t>
                      </a:r>
                      <a:endParaRPr lang="en-US" altLang="zh-CN" smtClean="0">
                        <a:solidFill>
                          <a:schemeClr val="tx1"/>
                        </a:solidFill>
                        <a:latin typeface="+mn-ea"/>
                        <a:ea typeface="+mn-ea"/>
                      </a:endParaRPr>
                    </a:p>
                  </a:txBody>
                  <a:tcPr/>
                </a:tc>
                <a:tc>
                  <a:txBody>
                    <a:bodyPr/>
                    <a:lstStyle/>
                    <a:p>
                      <a:r>
                        <a:rPr lang="en-US" altLang="zh-CN" smtClean="0">
                          <a:solidFill>
                            <a:schemeClr val="tx1"/>
                          </a:solidFill>
                          <a:latin typeface="+mn-ea"/>
                          <a:ea typeface="+mn-ea"/>
                        </a:rPr>
                        <a:t>0.8</a:t>
                      </a:r>
                      <a:endParaRPr lang="en-US" altLang="zh-CN" smtClean="0">
                        <a:solidFill>
                          <a:schemeClr val="tx1"/>
                        </a:solidFill>
                        <a:latin typeface="+mn-ea"/>
                        <a:ea typeface="+mn-ea"/>
                      </a:endParaRPr>
                    </a:p>
                  </a:txBody>
                  <a:tcPr/>
                </a:tc>
              </a:tr>
            </a:tbl>
          </a:graphicData>
        </a:graphic>
      </p:graphicFrame>
      <p:graphicFrame>
        <p:nvGraphicFramePr>
          <p:cNvPr id="8" name="表格 7"/>
          <p:cNvGraphicFramePr>
            <a:graphicFrameLocks noGrp="1"/>
          </p:cNvGraphicFramePr>
          <p:nvPr/>
        </p:nvGraphicFramePr>
        <p:xfrm>
          <a:off x="5545211" y="2162322"/>
          <a:ext cx="1854200" cy="1112520"/>
        </p:xfrm>
        <a:graphic>
          <a:graphicData uri="http://schemas.openxmlformats.org/drawingml/2006/table">
            <a:tbl>
              <a:tblPr firstRow="1" bandRow="1">
                <a:tableStyleId>{2D5ABB26-0587-4C30-8999-92F81FD0307C}</a:tableStyleId>
              </a:tblPr>
              <a:tblGrid>
                <a:gridCol w="927100"/>
                <a:gridCol w="927100"/>
              </a:tblGrid>
              <a:tr h="370840">
                <a:tc>
                  <a:txBody>
                    <a:bodyPr/>
                    <a:lstStyle/>
                    <a:p>
                      <a:r>
                        <a:rPr lang="en-US" altLang="zh-CN" smtClean="0">
                          <a:solidFill>
                            <a:schemeClr val="tx1"/>
                          </a:solidFill>
                          <a:latin typeface="+mn-ea"/>
                          <a:ea typeface="+mn-ea"/>
                        </a:rPr>
                        <a:t>0.2</a:t>
                      </a:r>
                      <a:endParaRPr lang="en-US" altLang="zh-CN" smtClean="0">
                        <a:solidFill>
                          <a:schemeClr val="tx1"/>
                        </a:solidFill>
                        <a:latin typeface="+mn-ea"/>
                        <a:ea typeface="+mn-ea"/>
                      </a:endParaRPr>
                    </a:p>
                  </a:txBody>
                  <a:tcPr/>
                </a:tc>
                <a:tc>
                  <a:txBody>
                    <a:bodyPr/>
                    <a:lstStyle/>
                    <a:p>
                      <a:r>
                        <a:rPr lang="en-US" altLang="zh-CN" smtClean="0">
                          <a:solidFill>
                            <a:schemeClr val="tx1"/>
                          </a:solidFill>
                          <a:latin typeface="+mn-ea"/>
                          <a:ea typeface="+mn-ea"/>
                        </a:rPr>
                        <a:t>0.8</a:t>
                      </a:r>
                      <a:endParaRPr lang="en-US" altLang="zh-CN" smtClean="0">
                        <a:solidFill>
                          <a:schemeClr val="tx1"/>
                        </a:solidFill>
                        <a:latin typeface="+mn-ea"/>
                        <a:ea typeface="+mn-ea"/>
                      </a:endParaRPr>
                    </a:p>
                  </a:txBody>
                  <a:tcPr/>
                </a:tc>
              </a:tr>
              <a:tr h="370840">
                <a:tc>
                  <a:txBody>
                    <a:bodyPr/>
                    <a:lstStyle/>
                    <a:p>
                      <a:r>
                        <a:rPr lang="en-US" altLang="zh-CN" smtClean="0">
                          <a:solidFill>
                            <a:schemeClr val="tx1"/>
                          </a:solidFill>
                          <a:latin typeface="+mn-ea"/>
                          <a:ea typeface="+mn-ea"/>
                        </a:rPr>
                        <a:t>0.6</a:t>
                      </a:r>
                      <a:endParaRPr lang="en-US" altLang="zh-CN" smtClean="0">
                        <a:solidFill>
                          <a:schemeClr val="tx1"/>
                        </a:solidFill>
                        <a:latin typeface="+mn-ea"/>
                        <a:ea typeface="+mn-ea"/>
                      </a:endParaRPr>
                    </a:p>
                  </a:txBody>
                  <a:tcPr/>
                </a:tc>
                <a:tc>
                  <a:txBody>
                    <a:bodyPr/>
                    <a:lstStyle/>
                    <a:p>
                      <a:r>
                        <a:rPr lang="en-US" altLang="zh-CN" smtClean="0">
                          <a:solidFill>
                            <a:schemeClr val="tx1"/>
                          </a:solidFill>
                          <a:latin typeface="+mn-ea"/>
                          <a:ea typeface="+mn-ea"/>
                        </a:rPr>
                        <a:t>0.4</a:t>
                      </a:r>
                      <a:endParaRPr lang="en-US" altLang="zh-CN" smtClean="0">
                        <a:solidFill>
                          <a:schemeClr val="tx1"/>
                        </a:solidFill>
                        <a:latin typeface="+mn-ea"/>
                        <a:ea typeface="+mn-ea"/>
                      </a:endParaRPr>
                    </a:p>
                  </a:txBody>
                  <a:tcPr/>
                </a:tc>
              </a:tr>
              <a:tr h="370840">
                <a:tc>
                  <a:txBody>
                    <a:bodyPr/>
                    <a:lstStyle/>
                    <a:p>
                      <a:r>
                        <a:rPr lang="en-US" altLang="zh-CN" smtClean="0">
                          <a:solidFill>
                            <a:schemeClr val="tx1"/>
                          </a:solidFill>
                          <a:latin typeface="+mn-ea"/>
                          <a:ea typeface="+mn-ea"/>
                        </a:rPr>
                        <a:t>0.9</a:t>
                      </a:r>
                      <a:endParaRPr lang="en-US" altLang="zh-CN" smtClean="0">
                        <a:solidFill>
                          <a:schemeClr val="tx1"/>
                        </a:solidFill>
                        <a:latin typeface="+mn-ea"/>
                        <a:ea typeface="+mn-ea"/>
                      </a:endParaRPr>
                    </a:p>
                  </a:txBody>
                  <a:tcPr/>
                </a:tc>
                <a:tc>
                  <a:txBody>
                    <a:bodyPr/>
                    <a:lstStyle/>
                    <a:p>
                      <a:r>
                        <a:rPr lang="en-US" altLang="zh-CN" smtClean="0">
                          <a:solidFill>
                            <a:schemeClr val="tx1"/>
                          </a:solidFill>
                          <a:latin typeface="+mn-ea"/>
                          <a:ea typeface="+mn-ea"/>
                        </a:rPr>
                        <a:t>0.1</a:t>
                      </a:r>
                      <a:endParaRPr lang="en-US" altLang="zh-CN" smtClean="0">
                        <a:solidFill>
                          <a:schemeClr val="tx1"/>
                        </a:solidFill>
                        <a:latin typeface="+mn-ea"/>
                        <a:ea typeface="+mn-ea"/>
                      </a:endParaRPr>
                    </a:p>
                  </a:txBody>
                  <a:tcPr/>
                </a:tc>
              </a:tr>
            </a:tbl>
          </a:graphicData>
        </a:graphic>
      </p:graphicFrame>
      <mc:AlternateContent xmlns:mc="http://schemas.openxmlformats.org/markup-compatibility/2006">
        <mc:Choice xmlns:a14="http://schemas.microsoft.com/office/drawing/2010/main" Requires="a14">
          <p:sp>
            <p:nvSpPr>
              <p:cNvPr id="13" name="文本框 12"/>
              <p:cNvSpPr txBox="1"/>
              <p:nvPr/>
            </p:nvSpPr>
            <p:spPr>
              <a:xfrm>
                <a:off x="647700" y="2113280"/>
                <a:ext cx="1513205" cy="523875"/>
              </a:xfrm>
              <a:prstGeom prst="rect">
                <a:avLst/>
              </a:prstGeom>
              <a:noFill/>
            </p:spPr>
            <p:txBody>
              <a:bodyPr wrap="square" rtlCol="0">
                <a:spAutoFit/>
              </a:bodyPr>
              <a:lstStyle/>
              <a:p>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𝑅</m:t>
                        </m:r>
                      </m:e>
                      <m:sub>
                        <m:r>
                          <a:rPr lang="zh-CN" altLang="en-US" sz="2400" i="0">
                            <a:solidFill>
                              <a:schemeClr val="tx1"/>
                            </a:solidFill>
                            <a:latin typeface="Cambria Math" panose="02040503050406030204" pitchFamily="18" charset="0"/>
                          </a:rPr>
                          <m:t>1</m:t>
                        </m:r>
                      </m:sub>
                    </m:sSub>
                  </m:oMath>
                </a14:m>
                <a:r>
                  <a:rPr lang="zh-CN" altLang="en-US" sz="2400" smtClean="0">
                    <a:solidFill>
                      <a:schemeClr val="tx1"/>
                    </a:solidFill>
                  </a:rPr>
                  <a:t> </a:t>
                </a:r>
                <a:r>
                  <a:rPr lang="en-US" altLang="zh-CN" sz="2400" smtClean="0">
                    <a:solidFill>
                      <a:schemeClr val="tx1"/>
                    </a:solidFill>
                  </a:rPr>
                  <a:t>=</a:t>
                </a:r>
                <a:endParaRPr lang="en-US" altLang="zh-CN" sz="2400" smtClean="0">
                  <a:solidFill>
                    <a:schemeClr val="tx1"/>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647700" y="2113280"/>
                <a:ext cx="1513205" cy="52387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4509770" y="2505710"/>
                <a:ext cx="1728470" cy="523875"/>
              </a:xfrm>
              <a:prstGeom prst="rect">
                <a:avLst/>
              </a:prstGeom>
              <a:noFill/>
            </p:spPr>
            <p:txBody>
              <a:bodyPr wrap="square" rtlCol="0">
                <a:spAutoFit/>
              </a:bodyPr>
              <a:lstStyle/>
              <a:p>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𝑅</m:t>
                        </m:r>
                      </m:e>
                      <m:sub>
                        <m:r>
                          <a:rPr lang="en-US" altLang="zh-CN" sz="2400" b="0" i="0" smtClean="0">
                            <a:solidFill>
                              <a:schemeClr val="tx1"/>
                            </a:solidFill>
                            <a:latin typeface="Cambria Math" panose="02040503050406030204" pitchFamily="18" charset="0"/>
                          </a:rPr>
                          <m:t>2</m:t>
                        </m:r>
                      </m:sub>
                    </m:sSub>
                  </m:oMath>
                </a14:m>
                <a:r>
                  <a:rPr lang="zh-CN" altLang="en-US" sz="2400" smtClean="0">
                    <a:solidFill>
                      <a:schemeClr val="tx1"/>
                    </a:solidFill>
                  </a:rPr>
                  <a:t> </a:t>
                </a:r>
                <a:r>
                  <a:rPr lang="en-US" altLang="zh-CN" sz="2400" smtClean="0">
                    <a:solidFill>
                      <a:schemeClr val="tx1"/>
                    </a:solidFill>
                  </a:rPr>
                  <a:t>=</a:t>
                </a:r>
                <a:endParaRPr lang="en-US" altLang="zh-CN" sz="2400" smtClean="0">
                  <a:solidFill>
                    <a:schemeClr val="tx1"/>
                  </a:solidFill>
                </a:endParaRPr>
              </a:p>
            </p:txBody>
          </p:sp>
        </mc:Choice>
        <mc:Fallback>
          <p:sp>
            <p:nvSpPr>
              <p:cNvPr id="14" name="文本框 13"/>
              <p:cNvSpPr txBox="1">
                <a:spLocks noRot="1" noChangeAspect="1" noMove="1" noResize="1" noEditPoints="1" noAdjustHandles="1" noChangeArrowheads="1" noChangeShapeType="1" noTextEdit="1"/>
              </p:cNvSpPr>
              <p:nvPr/>
            </p:nvSpPr>
            <p:spPr>
              <a:xfrm>
                <a:off x="4509770" y="2505710"/>
                <a:ext cx="1728470" cy="523875"/>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8051800" y="1976755"/>
            <a:ext cx="3634105" cy="1575435"/>
          </a:xfrm>
          <a:prstGeom prst="rect">
            <a:avLst/>
          </a:prstGeom>
        </p:spPr>
      </p:pic>
    </p:spTree>
  </p:cSld>
  <p:clrMapOvr>
    <a:masterClrMapping/>
  </p:clrMapOvr>
  <p:timing>
    <p:tnLst>
      <p:par>
        <p:cTn id="1" dur="indefinite" restart="never" nodeType="tmRoot"/>
      </p:par>
    </p:tnLst>
    <p:bldLst>
      <p:bldP spid="9"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.1</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关系</a:t>
            </a:r>
            <a:r>
              <a:rPr lang="en-US">
                <a:latin typeface="金山云技术体" charset="-122"/>
                <a:ea typeface="金山云技术体" charset="-122"/>
                <a:cs typeface="金山云技术体" charset="-122"/>
                <a:sym typeface="+mn-ea"/>
              </a:rPr>
              <a:t>(</a:t>
            </a:r>
            <a:r>
              <a:rPr lang="zh-CN" altLang="en-US">
                <a:latin typeface="金山云技术体" charset="-122"/>
                <a:ea typeface="金山云技术体" charset="-122"/>
                <a:cs typeface="金山云技术体" charset="-122"/>
                <a:sym typeface="+mn-ea"/>
              </a:rPr>
              <a:t>真题</a:t>
            </a:r>
            <a:r>
              <a:rPr lang="en-US" altLang="zh-CN">
                <a:latin typeface="金山云技术体" charset="-122"/>
                <a:ea typeface="金山云技术体" charset="-122"/>
                <a:cs typeface="金山云技术体" charset="-122"/>
                <a:sym typeface="+mn-ea"/>
              </a:rPr>
              <a:t>1</a:t>
            </a:r>
            <a:r>
              <a:rPr lang="en-US">
                <a:latin typeface="金山云技术体" charset="-122"/>
                <a:ea typeface="金山云技术体" charset="-122"/>
                <a:cs typeface="金山云技术体" charset="-122"/>
                <a:sym typeface="+mn-ea"/>
              </a:rPr>
              <a:t>)</a:t>
            </a:r>
            <a:endParaRPr lang="en-US">
              <a:latin typeface="金山云技术体" charset="-122"/>
              <a:ea typeface="金山云技术体" charset="-122"/>
              <a:cs typeface="金山云技术体" charset="-122"/>
              <a:sym typeface="+mn-ea"/>
            </a:endParaRPr>
          </a:p>
        </p:txBody>
      </p:sp>
      <p:pic>
        <p:nvPicPr>
          <p:cNvPr id="8" name="图片 7"/>
          <p:cNvPicPr>
            <a:picLocks noChangeAspect="1"/>
          </p:cNvPicPr>
          <p:nvPr/>
        </p:nvPicPr>
        <p:blipFill>
          <a:blip r:embed="rId1"/>
          <a:stretch>
            <a:fillRect/>
          </a:stretch>
        </p:blipFill>
        <p:spPr>
          <a:xfrm>
            <a:off x="1354455" y="1584325"/>
            <a:ext cx="7239000" cy="252730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.1</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关系</a:t>
            </a:r>
            <a:r>
              <a:rPr lang="en-US">
                <a:latin typeface="金山云技术体" charset="-122"/>
                <a:ea typeface="金山云技术体" charset="-122"/>
                <a:cs typeface="金山云技术体" charset="-122"/>
                <a:sym typeface="+mn-ea"/>
              </a:rPr>
              <a:t>(</a:t>
            </a:r>
            <a:r>
              <a:rPr lang="zh-CN" altLang="en-US">
                <a:latin typeface="金山云技术体" charset="-122"/>
                <a:ea typeface="金山云技术体" charset="-122"/>
                <a:cs typeface="金山云技术体" charset="-122"/>
                <a:sym typeface="+mn-ea"/>
              </a:rPr>
              <a:t>真题</a:t>
            </a:r>
            <a:r>
              <a:rPr lang="en-US" altLang="zh-CN">
                <a:latin typeface="金山云技术体" charset="-122"/>
                <a:ea typeface="金山云技术体" charset="-122"/>
                <a:cs typeface="金山云技术体" charset="-122"/>
                <a:sym typeface="+mn-ea"/>
              </a:rPr>
              <a:t>2</a:t>
            </a:r>
            <a:r>
              <a:rPr lang="en-US">
                <a:latin typeface="金山云技术体" charset="-122"/>
                <a:ea typeface="金山云技术体" charset="-122"/>
                <a:cs typeface="金山云技术体" charset="-122"/>
                <a:sym typeface="+mn-ea"/>
              </a:rPr>
              <a:t>)</a:t>
            </a:r>
            <a:endParaRPr lang="en-US">
              <a:latin typeface="金山云技术体" charset="-122"/>
              <a:ea typeface="金山云技术体" charset="-122"/>
              <a:cs typeface="金山云技术体" charset="-122"/>
              <a:sym typeface="+mn-ea"/>
            </a:endParaRPr>
          </a:p>
        </p:txBody>
      </p:sp>
      <p:pic>
        <p:nvPicPr>
          <p:cNvPr id="3" name="图片 2"/>
          <p:cNvPicPr>
            <a:picLocks noChangeAspect="1"/>
          </p:cNvPicPr>
          <p:nvPr/>
        </p:nvPicPr>
        <p:blipFill>
          <a:blip r:embed="rId1"/>
          <a:stretch>
            <a:fillRect/>
          </a:stretch>
        </p:blipFill>
        <p:spPr>
          <a:xfrm>
            <a:off x="1064260" y="1584325"/>
            <a:ext cx="4508500" cy="251460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.2</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决策</a:t>
            </a:r>
            <a:endParaRPr lang="zh-CN">
              <a:latin typeface="金山云技术体" charset="-122"/>
              <a:ea typeface="金山云技术体" charset="-122"/>
              <a:cs typeface="金山云技术体" charset="-122"/>
              <a:sym typeface="+mn-ea"/>
            </a:endParaRPr>
          </a:p>
        </p:txBody>
      </p:sp>
      <p:sp>
        <p:nvSpPr>
          <p:cNvPr id="9" name="文本框 8"/>
          <p:cNvSpPr txBox="1"/>
          <p:nvPr/>
        </p:nvSpPr>
        <p:spPr>
          <a:xfrm>
            <a:off x="647700" y="1321435"/>
            <a:ext cx="10970895" cy="4884420"/>
          </a:xfrm>
          <a:prstGeom prst="rect">
            <a:avLst/>
          </a:prstGeom>
          <a:noFill/>
        </p:spPr>
        <p:txBody>
          <a:bodyPr wrap="square" rtlCol="0">
            <a:noAutofit/>
          </a:bodyPr>
          <a:p>
            <a:pPr marL="457200" lvl="0" indent="-457200" algn="just" eaLnBrk="1" hangingPunct="1">
              <a:lnSpc>
                <a:spcPct val="150000"/>
              </a:lnSpc>
              <a:buAutoNum type="arabicPeriod"/>
            </a:pPr>
            <a:r>
              <a:rPr lang="zh-CN" altLang="en-US" sz="2000" b="1" dirty="0">
                <a:latin typeface="Times New Roman" panose="02020603050405020304" pitchFamily="18" charset="0"/>
                <a:sym typeface="+mn-ea"/>
              </a:rPr>
              <a:t>由已知两个规则得出模糊关系，多个模糊关系须</a:t>
            </a:r>
            <a:r>
              <a:rPr lang="zh-CN" altLang="en-US" sz="2000" b="1" dirty="0">
                <a:latin typeface="Times New Roman" panose="02020603050405020304" pitchFamily="18" charset="0"/>
                <a:sym typeface="+mn-ea"/>
              </a:rPr>
              <a:t>取并</a:t>
            </a:r>
            <a:endParaRPr lang="zh-CN" altLang="en-US" sz="2000" b="1" dirty="0">
              <a:latin typeface="Times New Roman" panose="02020603050405020304" pitchFamily="18" charset="0"/>
              <a:sym typeface="+mn-ea"/>
            </a:endParaRPr>
          </a:p>
          <a:p>
            <a:pPr marL="457200" lvl="0" indent="-457200" algn="just" eaLnBrk="1" hangingPunct="1">
              <a:lnSpc>
                <a:spcPct val="150000"/>
              </a:lnSpc>
              <a:buAutoNum type="arabicPeriod"/>
            </a:pPr>
            <a:r>
              <a:rPr lang="zh-CN" altLang="en-US" sz="2000" b="1" dirty="0">
                <a:latin typeface="Times New Roman" panose="02020603050405020304" pitchFamily="18" charset="0"/>
                <a:sym typeface="+mn-ea"/>
              </a:rPr>
              <a:t>再输入一个新的条件与模糊关系合成，得出另一条件的模糊</a:t>
            </a:r>
            <a:r>
              <a:rPr lang="zh-CN" altLang="en-US" sz="2000" b="1" dirty="0">
                <a:latin typeface="Times New Roman" panose="02020603050405020304" pitchFamily="18" charset="0"/>
                <a:sym typeface="+mn-ea"/>
              </a:rPr>
              <a:t>向量</a:t>
            </a:r>
            <a:endParaRPr lang="zh-CN" altLang="en-US" sz="2000" b="1" dirty="0">
              <a:latin typeface="Times New Roman" panose="02020603050405020304" pitchFamily="18" charset="0"/>
              <a:sym typeface="+mn-ea"/>
            </a:endParaRPr>
          </a:p>
          <a:p>
            <a:pPr marL="457200" lvl="0" indent="-457200" algn="just" eaLnBrk="1" hangingPunct="1">
              <a:lnSpc>
                <a:spcPct val="150000"/>
              </a:lnSpc>
              <a:buAutoNum type="arabicPeriod"/>
            </a:pPr>
            <a:r>
              <a:rPr lang="zh-CN" altLang="en-US" sz="2000" b="1" dirty="0">
                <a:latin typeface="Times New Roman" panose="02020603050405020304" pitchFamily="18" charset="0"/>
                <a:sym typeface="+mn-ea"/>
              </a:rPr>
              <a:t>按照结果</a:t>
            </a:r>
            <a:r>
              <a:rPr lang="zh-CN" altLang="en-US" sz="2000" b="1" dirty="0">
                <a:latin typeface="Times New Roman" panose="02020603050405020304" pitchFamily="18" charset="0"/>
                <a:sym typeface="+mn-ea"/>
              </a:rPr>
              <a:t>做出模糊决策</a:t>
            </a:r>
            <a:endParaRPr lang="zh-CN" altLang="en-US" sz="2000" b="1" dirty="0">
              <a:latin typeface="Times New Roman" panose="02020603050405020304" pitchFamily="18" charset="0"/>
              <a:sym typeface="+mn-ea"/>
            </a:endParaRPr>
          </a:p>
          <a:p>
            <a:pPr marL="914400" lvl="1" indent="-457200" algn="just" eaLnBrk="1" hangingPunct="1">
              <a:lnSpc>
                <a:spcPct val="150000"/>
              </a:lnSpc>
              <a:buAutoNum type="arabicPeriod"/>
            </a:pPr>
            <a:r>
              <a:rPr lang="zh-CN" altLang="en-US" sz="2000" b="1" dirty="0">
                <a:latin typeface="Times New Roman" panose="02020603050405020304" pitchFamily="18" charset="0"/>
                <a:sym typeface="+mn-ea"/>
              </a:rPr>
              <a:t>最大隶属度法：找模糊向量中最大的向量值，与论域中，</a:t>
            </a:r>
            <a:r>
              <a:rPr lang="zh-CN" altLang="en-US" sz="2000" b="1" dirty="0">
                <a:latin typeface="Times New Roman" panose="02020603050405020304" pitchFamily="18" charset="0"/>
                <a:sym typeface="+mn-ea"/>
              </a:rPr>
              <a:t>相对应值的平均数</a:t>
            </a:r>
            <a:r>
              <a:rPr lang="zh-CN" altLang="en-US" sz="2000" b="1" dirty="0">
                <a:latin typeface="Times New Roman" panose="02020603050405020304" pitchFamily="18" charset="0"/>
                <a:sym typeface="+mn-ea"/>
              </a:rPr>
              <a:t>之和</a:t>
            </a:r>
            <a:endParaRPr lang="zh-CN" altLang="en-US" sz="2000" b="1" dirty="0">
              <a:latin typeface="Times New Roman" panose="02020603050405020304" pitchFamily="18" charset="0"/>
              <a:sym typeface="+mn-ea"/>
            </a:endParaRPr>
          </a:p>
          <a:p>
            <a:pPr marL="914400" lvl="1" indent="-457200" algn="just" eaLnBrk="1" hangingPunct="1">
              <a:lnSpc>
                <a:spcPct val="150000"/>
              </a:lnSpc>
              <a:buAutoNum type="arabicPeriod"/>
            </a:pPr>
            <a:endParaRPr lang="zh-CN" altLang="en-US" sz="2000" b="1" dirty="0">
              <a:latin typeface="Times New Roman" panose="02020603050405020304" pitchFamily="18" charset="0"/>
              <a:sym typeface="+mn-ea"/>
            </a:endParaRPr>
          </a:p>
          <a:p>
            <a:pPr marL="914400" lvl="1" indent="-457200" algn="just" eaLnBrk="1" hangingPunct="1">
              <a:lnSpc>
                <a:spcPct val="150000"/>
              </a:lnSpc>
              <a:buAutoNum type="arabicPeriod"/>
            </a:pPr>
            <a:endParaRPr lang="zh-CN" altLang="en-US" sz="2000" b="1" dirty="0">
              <a:latin typeface="Times New Roman" panose="02020603050405020304" pitchFamily="18" charset="0"/>
              <a:sym typeface="+mn-ea"/>
            </a:endParaRPr>
          </a:p>
          <a:p>
            <a:pPr marL="914400" lvl="1" indent="-457200" algn="just" eaLnBrk="1" hangingPunct="1">
              <a:lnSpc>
                <a:spcPct val="150000"/>
              </a:lnSpc>
              <a:buAutoNum type="arabicPeriod"/>
            </a:pPr>
            <a:r>
              <a:rPr lang="zh-CN" altLang="en-US" sz="2000" b="1" dirty="0">
                <a:latin typeface="Times New Roman" panose="02020603050405020304" pitchFamily="18" charset="0"/>
                <a:sym typeface="+mn-ea"/>
              </a:rPr>
              <a:t>加权平均判决法：</a:t>
            </a:r>
            <a:endParaRPr lang="zh-CN" altLang="en-US" sz="2000" b="1" dirty="0">
              <a:latin typeface="Times New Roman" panose="02020603050405020304" pitchFamily="18" charset="0"/>
              <a:sym typeface="+mn-ea"/>
            </a:endParaRPr>
          </a:p>
          <a:p>
            <a:pPr marL="914400" lvl="1" indent="-457200" algn="just" eaLnBrk="1" hangingPunct="1">
              <a:lnSpc>
                <a:spcPct val="150000"/>
              </a:lnSpc>
              <a:buAutoNum type="arabicPeriod"/>
            </a:pPr>
            <a:endParaRPr lang="en-US" altLang="zh-CN" sz="2000" b="1" dirty="0">
              <a:latin typeface="Times New Roman" panose="02020603050405020304" pitchFamily="18" charset="0"/>
              <a:sym typeface="+mn-ea"/>
            </a:endParaRPr>
          </a:p>
          <a:p>
            <a:pPr marL="914400" lvl="1" indent="-457200" algn="just" eaLnBrk="1" hangingPunct="1">
              <a:lnSpc>
                <a:spcPct val="150000"/>
              </a:lnSpc>
              <a:buAutoNum type="arabicPeriod"/>
            </a:pPr>
            <a:endParaRPr lang="en-US" altLang="zh-CN" sz="2000" b="1" dirty="0">
              <a:latin typeface="Times New Roman" panose="02020603050405020304" pitchFamily="18" charset="0"/>
              <a:sym typeface="+mn-ea"/>
            </a:endParaRPr>
          </a:p>
          <a:p>
            <a:pPr marL="914400" lvl="1" indent="-457200" algn="just" eaLnBrk="1" hangingPunct="1">
              <a:lnSpc>
                <a:spcPct val="150000"/>
              </a:lnSpc>
              <a:buAutoNum type="arabicPeriod"/>
            </a:pPr>
            <a:r>
              <a:rPr lang="zh-CN" altLang="en-US" sz="2000" b="1" dirty="0">
                <a:latin typeface="Times New Roman" panose="02020603050405020304" pitchFamily="18" charset="0"/>
                <a:sym typeface="+mn-ea"/>
              </a:rPr>
              <a:t>中位数法：左右相向加和，加到差值最小停止，取左边</a:t>
            </a:r>
            <a:endParaRPr lang="zh-CN" altLang="en-US" sz="2000" b="1" dirty="0">
              <a:latin typeface="Times New Roman" panose="02020603050405020304" pitchFamily="18" charset="0"/>
              <a:sym typeface="+mn-ea"/>
            </a:endParaRPr>
          </a:p>
          <a:p>
            <a:pPr marL="914400" lvl="1" indent="-457200" algn="just" eaLnBrk="1" hangingPunct="1">
              <a:lnSpc>
                <a:spcPct val="150000"/>
              </a:lnSpc>
              <a:buAutoNum type="arabicPeriod"/>
            </a:pPr>
            <a:endParaRPr lang="zh-CN" altLang="en-US" sz="2000" b="1" dirty="0">
              <a:latin typeface="Times New Roman" panose="02020603050405020304" pitchFamily="18" charset="0"/>
              <a:sym typeface="+mn-ea"/>
            </a:endParaRPr>
          </a:p>
          <a:p>
            <a:pPr marL="914400" lvl="1" indent="-457200" algn="just" eaLnBrk="1" hangingPunct="1">
              <a:lnSpc>
                <a:spcPct val="150000"/>
              </a:lnSpc>
              <a:buAutoNum type="arabicPeriod"/>
            </a:pPr>
            <a:endParaRPr lang="zh-CN" altLang="en-US" sz="2000" b="1" dirty="0">
              <a:latin typeface="Times New Roman" panose="02020603050405020304" pitchFamily="18" charset="0"/>
              <a:sym typeface="+mn-ea"/>
            </a:endParaRPr>
          </a:p>
        </p:txBody>
      </p:sp>
      <p:pic>
        <p:nvPicPr>
          <p:cNvPr id="8" name="图片 7"/>
          <p:cNvPicPr>
            <a:picLocks noChangeAspect="1"/>
          </p:cNvPicPr>
          <p:nvPr/>
        </p:nvPicPr>
        <p:blipFill>
          <a:blip r:embed="rId1"/>
          <a:stretch>
            <a:fillRect/>
          </a:stretch>
        </p:blipFill>
        <p:spPr>
          <a:xfrm>
            <a:off x="2355850" y="3648075"/>
            <a:ext cx="1919605" cy="622935"/>
          </a:xfrm>
          <a:prstGeom prst="rect">
            <a:avLst/>
          </a:prstGeom>
        </p:spPr>
      </p:pic>
      <p:pic>
        <p:nvPicPr>
          <p:cNvPr id="10" name="图片 9"/>
          <p:cNvPicPr>
            <a:picLocks noChangeAspect="1"/>
          </p:cNvPicPr>
          <p:nvPr/>
        </p:nvPicPr>
        <p:blipFill>
          <a:blip r:embed="rId2"/>
          <a:stretch>
            <a:fillRect/>
          </a:stretch>
        </p:blipFill>
        <p:spPr>
          <a:xfrm>
            <a:off x="2355850" y="3209290"/>
            <a:ext cx="6449695" cy="438785"/>
          </a:xfrm>
          <a:prstGeom prst="rect">
            <a:avLst/>
          </a:prstGeom>
        </p:spPr>
      </p:pic>
      <p:pic>
        <p:nvPicPr>
          <p:cNvPr id="11" name="图片 10"/>
          <p:cNvPicPr>
            <a:picLocks noChangeAspect="1"/>
          </p:cNvPicPr>
          <p:nvPr/>
        </p:nvPicPr>
        <p:blipFill>
          <a:blip r:embed="rId3"/>
          <a:stretch>
            <a:fillRect/>
          </a:stretch>
        </p:blipFill>
        <p:spPr>
          <a:xfrm>
            <a:off x="2193290" y="4598035"/>
            <a:ext cx="5399405" cy="407035"/>
          </a:xfrm>
          <a:prstGeom prst="rect">
            <a:avLst/>
          </a:prstGeom>
        </p:spPr>
      </p:pic>
      <p:pic>
        <p:nvPicPr>
          <p:cNvPr id="12" name="图片 11"/>
          <p:cNvPicPr>
            <a:picLocks noChangeAspect="1"/>
          </p:cNvPicPr>
          <p:nvPr/>
        </p:nvPicPr>
        <p:blipFill>
          <a:blip r:embed="rId4"/>
          <a:stretch>
            <a:fillRect/>
          </a:stretch>
        </p:blipFill>
        <p:spPr>
          <a:xfrm>
            <a:off x="2193290" y="5005070"/>
            <a:ext cx="5327015" cy="622935"/>
          </a:xfrm>
          <a:prstGeom prst="rect">
            <a:avLst/>
          </a:prstGeom>
        </p:spPr>
      </p:pic>
      <p:pic>
        <p:nvPicPr>
          <p:cNvPr id="13" name="图片 12"/>
          <p:cNvPicPr>
            <a:picLocks noChangeAspect="1"/>
          </p:cNvPicPr>
          <p:nvPr/>
        </p:nvPicPr>
        <p:blipFill>
          <a:blip r:embed="rId5"/>
          <a:stretch>
            <a:fillRect/>
          </a:stretch>
        </p:blipFill>
        <p:spPr>
          <a:xfrm>
            <a:off x="1778635" y="6069330"/>
            <a:ext cx="6155690" cy="622935"/>
          </a:xfrm>
          <a:prstGeom prst="rect">
            <a:avLst/>
          </a:prstGeom>
        </p:spPr>
      </p:pic>
      <p:sp>
        <p:nvSpPr>
          <p:cNvPr id="14" name="椭圆 13"/>
          <p:cNvSpPr/>
          <p:nvPr/>
        </p:nvSpPr>
        <p:spPr>
          <a:xfrm>
            <a:off x="6452235" y="5955665"/>
            <a:ext cx="570865" cy="52006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6"/>
          <a:stretch>
            <a:fillRect/>
          </a:stretch>
        </p:blipFill>
        <p:spPr>
          <a:xfrm>
            <a:off x="7123430" y="1163955"/>
            <a:ext cx="3032125" cy="785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14" grpId="0" bldLvl="0" animBg="1"/>
      <p:bldP spid="14"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.2</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决策（例题</a:t>
            </a:r>
            <a:r>
              <a:rPr lang="en-US" altLang="zh-CN">
                <a:latin typeface="金山云技术体" charset="-122"/>
                <a:ea typeface="金山云技术体" charset="-122"/>
                <a:cs typeface="金山云技术体" charset="-122"/>
                <a:sym typeface="+mn-ea"/>
              </a:rPr>
              <a:t>1</a:t>
            </a:r>
            <a:r>
              <a:rPr lang="zh-CN">
                <a:latin typeface="金山云技术体" charset="-122"/>
                <a:ea typeface="金山云技术体" charset="-122"/>
                <a:cs typeface="金山云技术体" charset="-122"/>
                <a:sym typeface="+mn-ea"/>
              </a:rPr>
              <a:t>）</a:t>
            </a:r>
            <a:endParaRPr lang="zh-CN">
              <a:latin typeface="金山云技术体" charset="-122"/>
              <a:ea typeface="金山云技术体" charset="-122"/>
              <a:cs typeface="金山云技术体" charset="-122"/>
              <a:sym typeface="+mn-ea"/>
            </a:endParaRPr>
          </a:p>
        </p:txBody>
      </p:sp>
      <p:sp>
        <p:nvSpPr>
          <p:cNvPr id="9" name="文本框 8"/>
          <p:cNvSpPr txBox="1"/>
          <p:nvPr/>
        </p:nvSpPr>
        <p:spPr>
          <a:xfrm>
            <a:off x="647700" y="1321435"/>
            <a:ext cx="10516235" cy="4694555"/>
          </a:xfrm>
          <a:prstGeom prst="rect">
            <a:avLst/>
          </a:prstGeom>
          <a:noFill/>
        </p:spPr>
        <p:txBody>
          <a:bodyPr wrap="square" rtlCol="0">
            <a:noAutofit/>
          </a:bodyPr>
          <a:p>
            <a:pPr lvl="0" indent="0" algn="just" eaLnBrk="1" hangingPunct="1">
              <a:lnSpc>
                <a:spcPct val="150000"/>
              </a:lnSpc>
              <a:buNone/>
            </a:pPr>
            <a:r>
              <a:rPr lang="zh-CN" altLang="en-US" sz="2000" b="1" dirty="0">
                <a:latin typeface="Times New Roman" panose="02020603050405020304" pitchFamily="18" charset="0"/>
                <a:sym typeface="+mn-ea"/>
              </a:rPr>
              <a:t>🌰 假设在锅炉控制中，</a:t>
            </a:r>
            <a:r>
              <a:rPr lang="zh-CN" altLang="en-US" sz="2000" b="1" dirty="0">
                <a:latin typeface="Times New Roman" panose="02020603050405020304" pitchFamily="18" charset="0"/>
                <a:sym typeface="+mn-ea"/>
              </a:rPr>
              <a:t>温度和风门开度的论域为{1，2，3，4，5}，有模糊控制规则：</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“如果温度低，则将风门开大”设。</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“温度低”和“风门大”的模糊量：</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      “温度低”=1/1+0.6/2+0.3/3+0.0/4+0/5</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      “风门大”=0/1+0.0/2+0.3/3+0.6/4+1/5</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已知事实“温度较低”，可以表示为</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      “温度较低”=0.8/1+1/2+0.6/3+0.3/4+0/5</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试用模糊推理确定风门开度。</a:t>
            </a:r>
            <a:endParaRPr lang="zh-CN" altLang="en-US" sz="2000" b="1" dirty="0">
              <a:latin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1.</a:t>
            </a:r>
            <a:r>
              <a:rPr lang="zh-CN" altLang="en-US">
                <a:latin typeface="金山云技术体" charset="-122"/>
                <a:ea typeface="金山云技术体" charset="-122"/>
                <a:cs typeface="金山云技术体" charset="-122"/>
              </a:rPr>
              <a:t>搜索</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en-US" altLang="zh-CN">
                <a:latin typeface="金山云技术体" charset="-122"/>
                <a:ea typeface="金山云技术体" charset="-122"/>
                <a:cs typeface="金山云技术体" charset="-122"/>
              </a:rPr>
              <a:t>1.2 A*</a:t>
            </a:r>
            <a:r>
              <a:rPr lang="zh-CN" altLang="en-US">
                <a:latin typeface="金山云技术体" charset="-122"/>
                <a:ea typeface="金山云技术体" charset="-122"/>
                <a:cs typeface="金山云技术体" charset="-122"/>
              </a:rPr>
              <a:t>搜索</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47700" y="3467735"/>
            <a:ext cx="3787140" cy="3332480"/>
          </a:xfrm>
          <a:prstGeom prst="rect">
            <a:avLst/>
          </a:prstGeom>
        </p:spPr>
      </p:pic>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.2</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决策（例题</a:t>
            </a:r>
            <a:r>
              <a:rPr lang="en-US" altLang="zh-CN">
                <a:latin typeface="金山云技术体" charset="-122"/>
                <a:ea typeface="金山云技术体" charset="-122"/>
                <a:cs typeface="金山云技术体" charset="-122"/>
                <a:sym typeface="+mn-ea"/>
              </a:rPr>
              <a:t>1</a:t>
            </a:r>
            <a:r>
              <a:rPr lang="zh-CN">
                <a:latin typeface="金山云技术体" charset="-122"/>
                <a:ea typeface="金山云技术体" charset="-122"/>
                <a:cs typeface="金山云技术体" charset="-122"/>
                <a:sym typeface="+mn-ea"/>
              </a:rPr>
              <a:t>）</a:t>
            </a:r>
            <a:endParaRPr lang="zh-CN">
              <a:latin typeface="金山云技术体" charset="-122"/>
              <a:ea typeface="金山云技术体" charset="-122"/>
              <a:cs typeface="金山云技术体" charset="-122"/>
              <a:sym typeface="+mn-ea"/>
            </a:endParaRPr>
          </a:p>
        </p:txBody>
      </p:sp>
      <p:pic>
        <p:nvPicPr>
          <p:cNvPr id="3" name="图片 2"/>
          <p:cNvPicPr>
            <a:picLocks noChangeAspect="1"/>
          </p:cNvPicPr>
          <p:nvPr/>
        </p:nvPicPr>
        <p:blipFill>
          <a:blip r:embed="rId2"/>
          <a:srcRect b="4844"/>
          <a:stretch>
            <a:fillRect/>
          </a:stretch>
        </p:blipFill>
        <p:spPr>
          <a:xfrm>
            <a:off x="647700" y="1372235"/>
            <a:ext cx="5448300" cy="2195195"/>
          </a:xfrm>
          <a:prstGeom prst="rect">
            <a:avLst/>
          </a:prstGeom>
        </p:spPr>
      </p:pic>
      <p:pic>
        <p:nvPicPr>
          <p:cNvPr id="5" name="图片 4"/>
          <p:cNvPicPr>
            <a:picLocks noChangeAspect="1"/>
          </p:cNvPicPr>
          <p:nvPr/>
        </p:nvPicPr>
        <p:blipFill>
          <a:blip r:embed="rId3"/>
          <a:stretch>
            <a:fillRect/>
          </a:stretch>
        </p:blipFill>
        <p:spPr>
          <a:xfrm>
            <a:off x="6294755" y="1459865"/>
            <a:ext cx="5069840" cy="2726690"/>
          </a:xfrm>
          <a:prstGeom prst="rect">
            <a:avLst/>
          </a:prstGeom>
        </p:spPr>
      </p:pic>
      <p:pic>
        <p:nvPicPr>
          <p:cNvPr id="6" name="图片 5"/>
          <p:cNvPicPr>
            <a:picLocks noChangeAspect="1"/>
          </p:cNvPicPr>
          <p:nvPr/>
        </p:nvPicPr>
        <p:blipFill>
          <a:blip r:embed="rId4"/>
          <a:stretch>
            <a:fillRect/>
          </a:stretch>
        </p:blipFill>
        <p:spPr>
          <a:xfrm>
            <a:off x="6294755" y="4298315"/>
            <a:ext cx="5354320" cy="1010285"/>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.2</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决策（例题</a:t>
            </a:r>
            <a:r>
              <a:rPr lang="en-US" altLang="zh-CN">
                <a:latin typeface="金山云技术体" charset="-122"/>
                <a:ea typeface="金山云技术体" charset="-122"/>
                <a:cs typeface="金山云技术体" charset="-122"/>
                <a:sym typeface="+mn-ea"/>
              </a:rPr>
              <a:t>2</a:t>
            </a:r>
            <a:r>
              <a:rPr lang="zh-CN">
                <a:latin typeface="金山云技术体" charset="-122"/>
                <a:ea typeface="金山云技术体" charset="-122"/>
                <a:cs typeface="金山云技术体" charset="-122"/>
                <a:sym typeface="+mn-ea"/>
              </a:rPr>
              <a:t>）</a:t>
            </a:r>
            <a:endParaRPr lang="zh-CN">
              <a:latin typeface="金山云技术体" charset="-122"/>
              <a:ea typeface="金山云技术体" charset="-122"/>
              <a:cs typeface="金山云技术体" charset="-122"/>
              <a:sym typeface="+mn-ea"/>
            </a:endParaRPr>
          </a:p>
        </p:txBody>
      </p:sp>
      <p:sp>
        <p:nvSpPr>
          <p:cNvPr id="9" name="文本框 8"/>
          <p:cNvSpPr txBox="1"/>
          <p:nvPr/>
        </p:nvSpPr>
        <p:spPr>
          <a:xfrm>
            <a:off x="647700" y="1321435"/>
            <a:ext cx="10516235" cy="4694555"/>
          </a:xfrm>
          <a:prstGeom prst="rect">
            <a:avLst/>
          </a:prstGeom>
          <a:noFill/>
        </p:spPr>
        <p:txBody>
          <a:bodyPr wrap="square" rtlCol="0">
            <a:noAutofit/>
          </a:bodyPr>
          <a:p>
            <a:pPr lvl="0" indent="0" algn="just" eaLnBrk="1" hangingPunct="1">
              <a:lnSpc>
                <a:spcPct val="150000"/>
              </a:lnSpc>
              <a:buNone/>
            </a:pPr>
            <a:r>
              <a:rPr lang="zh-CN" altLang="en-US" sz="2000" b="1" dirty="0">
                <a:latin typeface="Times New Roman" panose="02020603050405020304" pitchFamily="18" charset="0"/>
                <a:sym typeface="+mn-ea"/>
              </a:rPr>
              <a:t>🌰 假设在锅炉控制中，</a:t>
            </a:r>
            <a:r>
              <a:rPr lang="zh-CN" altLang="en-US" sz="2000" b="1" dirty="0">
                <a:latin typeface="Times New Roman" panose="02020603050405020304" pitchFamily="18" charset="0"/>
                <a:sym typeface="+mn-ea"/>
              </a:rPr>
              <a:t>温度和风门开度的论域为{1，2，3，4，5}，有模糊控制规则：</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“如果温很度低，则将风门开大”，设“温度</a:t>
            </a:r>
            <a:r>
              <a:rPr lang="zh-CN" altLang="en-US" sz="2000" b="1" dirty="0">
                <a:latin typeface="Times New Roman" panose="02020603050405020304" pitchFamily="18" charset="0"/>
                <a:sym typeface="+mn-ea"/>
              </a:rPr>
              <a:t>很低”和“风门大”的模糊量：</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      “温度很低”=1/1+0.</a:t>
            </a:r>
            <a:r>
              <a:rPr lang="en-US" altLang="zh-CN" sz="2000" b="1" dirty="0">
                <a:latin typeface="Times New Roman" panose="02020603050405020304" pitchFamily="18" charset="0"/>
                <a:sym typeface="+mn-ea"/>
              </a:rPr>
              <a:t>8</a:t>
            </a:r>
            <a:r>
              <a:rPr lang="zh-CN" altLang="en-US" sz="2000" b="1" dirty="0">
                <a:latin typeface="Times New Roman" panose="02020603050405020304" pitchFamily="18" charset="0"/>
                <a:sym typeface="+mn-ea"/>
              </a:rPr>
              <a:t>/2+0.3/3+0/4+0/5</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      “风门大”=0/1+0/2+0.3/3+0.</a:t>
            </a:r>
            <a:r>
              <a:rPr lang="en-US" altLang="zh-CN" sz="2000" b="1" dirty="0">
                <a:latin typeface="Times New Roman" panose="02020603050405020304" pitchFamily="18" charset="0"/>
                <a:sym typeface="+mn-ea"/>
              </a:rPr>
              <a:t>8</a:t>
            </a:r>
            <a:r>
              <a:rPr lang="zh-CN" altLang="en-US" sz="2000" b="1" dirty="0">
                <a:latin typeface="Times New Roman" panose="02020603050405020304" pitchFamily="18" charset="0"/>
                <a:sym typeface="+mn-ea"/>
              </a:rPr>
              <a:t>/4+1/5</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“如果温度很高，则将风门关小”，设“温度很高”和“风门</a:t>
            </a:r>
            <a:r>
              <a:rPr lang="zh-CN" altLang="en-US" sz="2000" b="1" dirty="0">
                <a:latin typeface="Times New Roman" panose="02020603050405020304" pitchFamily="18" charset="0"/>
                <a:sym typeface="+mn-ea"/>
              </a:rPr>
              <a:t>小”的模糊量：</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      “温度很高”=</a:t>
            </a:r>
            <a:r>
              <a:rPr lang="en-US" altLang="zh-CN" sz="2000" b="1" dirty="0">
                <a:latin typeface="Times New Roman" panose="02020603050405020304" pitchFamily="18" charset="0"/>
                <a:sym typeface="+mn-ea"/>
              </a:rPr>
              <a:t>0</a:t>
            </a:r>
            <a:r>
              <a:rPr lang="zh-CN" altLang="en-US" sz="2000" b="1" dirty="0">
                <a:latin typeface="Times New Roman" panose="02020603050405020304" pitchFamily="18" charset="0"/>
                <a:sym typeface="+mn-ea"/>
              </a:rPr>
              <a:t>/1+0/2+0.</a:t>
            </a:r>
            <a:r>
              <a:rPr lang="en-US" altLang="zh-CN" sz="2000" b="1" dirty="0">
                <a:latin typeface="Times New Roman" panose="02020603050405020304" pitchFamily="18" charset="0"/>
                <a:sym typeface="+mn-ea"/>
              </a:rPr>
              <a:t>2</a:t>
            </a:r>
            <a:r>
              <a:rPr lang="zh-CN" altLang="en-US" sz="2000" b="1" dirty="0">
                <a:latin typeface="Times New Roman" panose="02020603050405020304" pitchFamily="18" charset="0"/>
                <a:sym typeface="+mn-ea"/>
              </a:rPr>
              <a:t>/3+0.</a:t>
            </a:r>
            <a:r>
              <a:rPr lang="en-US" altLang="zh-CN" sz="2000" b="1" dirty="0">
                <a:latin typeface="Times New Roman" panose="02020603050405020304" pitchFamily="18" charset="0"/>
                <a:sym typeface="+mn-ea"/>
              </a:rPr>
              <a:t>9</a:t>
            </a:r>
            <a:r>
              <a:rPr lang="zh-CN" altLang="en-US" sz="2000" b="1" dirty="0">
                <a:latin typeface="Times New Roman" panose="02020603050405020304" pitchFamily="18" charset="0"/>
                <a:sym typeface="+mn-ea"/>
              </a:rPr>
              <a:t>/4+</a:t>
            </a:r>
            <a:r>
              <a:rPr lang="en-US" altLang="zh-CN" sz="2000" b="1" dirty="0">
                <a:latin typeface="Times New Roman" panose="02020603050405020304" pitchFamily="18" charset="0"/>
                <a:sym typeface="+mn-ea"/>
              </a:rPr>
              <a:t>1</a:t>
            </a:r>
            <a:r>
              <a:rPr lang="zh-CN" altLang="en-US" sz="2000" b="1" dirty="0">
                <a:latin typeface="Times New Roman" panose="02020603050405020304" pitchFamily="18" charset="0"/>
                <a:sym typeface="+mn-ea"/>
              </a:rPr>
              <a:t>/5</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      “风门小”=0</a:t>
            </a:r>
            <a:r>
              <a:rPr lang="en-US" altLang="zh-CN" sz="2000" b="1" dirty="0">
                <a:latin typeface="Times New Roman" panose="02020603050405020304" pitchFamily="18" charset="0"/>
                <a:sym typeface="+mn-ea"/>
              </a:rPr>
              <a:t>1</a:t>
            </a:r>
            <a:r>
              <a:rPr lang="zh-CN" altLang="en-US" sz="2000" b="1" dirty="0">
                <a:latin typeface="Times New Roman" panose="02020603050405020304" pitchFamily="18" charset="0"/>
                <a:sym typeface="+mn-ea"/>
              </a:rPr>
              <a:t>1+0.</a:t>
            </a:r>
            <a:r>
              <a:rPr lang="en-US" altLang="zh-CN" sz="2000" b="1" dirty="0">
                <a:latin typeface="Times New Roman" panose="02020603050405020304" pitchFamily="18" charset="0"/>
                <a:sym typeface="+mn-ea"/>
              </a:rPr>
              <a:t>8</a:t>
            </a:r>
            <a:r>
              <a:rPr lang="zh-CN" altLang="en-US" sz="2000" b="1" dirty="0">
                <a:latin typeface="Times New Roman" panose="02020603050405020304" pitchFamily="18" charset="0"/>
                <a:sym typeface="+mn-ea"/>
              </a:rPr>
              <a:t>/2+0.</a:t>
            </a:r>
            <a:r>
              <a:rPr lang="en-US" altLang="zh-CN" sz="2000" b="1" dirty="0">
                <a:latin typeface="Times New Roman" panose="02020603050405020304" pitchFamily="18" charset="0"/>
                <a:sym typeface="+mn-ea"/>
              </a:rPr>
              <a:t>2</a:t>
            </a:r>
            <a:r>
              <a:rPr lang="zh-CN" altLang="en-US" sz="2000" b="1" dirty="0">
                <a:latin typeface="Times New Roman" panose="02020603050405020304" pitchFamily="18" charset="0"/>
                <a:sym typeface="+mn-ea"/>
              </a:rPr>
              <a:t>/3+0/4+</a:t>
            </a:r>
            <a:r>
              <a:rPr lang="en-US" altLang="zh-CN" sz="2000" b="1" dirty="0">
                <a:latin typeface="Times New Roman" panose="02020603050405020304" pitchFamily="18" charset="0"/>
                <a:sym typeface="+mn-ea"/>
              </a:rPr>
              <a:t>0</a:t>
            </a:r>
            <a:r>
              <a:rPr lang="zh-CN" altLang="en-US" sz="2000" b="1" dirty="0">
                <a:latin typeface="Times New Roman" panose="02020603050405020304" pitchFamily="18" charset="0"/>
                <a:sym typeface="+mn-ea"/>
              </a:rPr>
              <a:t>/5</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已知事实“温度较低”=0.</a:t>
            </a:r>
            <a:r>
              <a:rPr lang="en-US" altLang="zh-CN" sz="2000" b="1" dirty="0">
                <a:latin typeface="Times New Roman" panose="02020603050405020304" pitchFamily="18" charset="0"/>
                <a:sym typeface="+mn-ea"/>
              </a:rPr>
              <a:t>7</a:t>
            </a:r>
            <a:r>
              <a:rPr lang="zh-CN" altLang="en-US" sz="2000" b="1" dirty="0">
                <a:latin typeface="Times New Roman" panose="02020603050405020304" pitchFamily="18" charset="0"/>
                <a:sym typeface="+mn-ea"/>
              </a:rPr>
              <a:t>/1+</a:t>
            </a:r>
            <a:r>
              <a:rPr lang="en-US" altLang="zh-CN" sz="2000" b="1" dirty="0">
                <a:latin typeface="Times New Roman" panose="02020603050405020304" pitchFamily="18" charset="0"/>
                <a:sym typeface="+mn-ea"/>
              </a:rPr>
              <a:t>0.9</a:t>
            </a:r>
            <a:r>
              <a:rPr lang="zh-CN" altLang="en-US" sz="2000" b="1" dirty="0">
                <a:latin typeface="Times New Roman" panose="02020603050405020304" pitchFamily="18" charset="0"/>
                <a:sym typeface="+mn-ea"/>
              </a:rPr>
              <a:t>/2+0.</a:t>
            </a:r>
            <a:r>
              <a:rPr lang="en-US" altLang="zh-CN" sz="2000" b="1" dirty="0">
                <a:latin typeface="Times New Roman" panose="02020603050405020304" pitchFamily="18" charset="0"/>
                <a:sym typeface="+mn-ea"/>
              </a:rPr>
              <a:t>5</a:t>
            </a:r>
            <a:r>
              <a:rPr lang="zh-CN" altLang="en-US" sz="2000" b="1" dirty="0">
                <a:latin typeface="Times New Roman" panose="02020603050405020304" pitchFamily="18" charset="0"/>
                <a:sym typeface="+mn-ea"/>
              </a:rPr>
              <a:t>/3+0.</a:t>
            </a:r>
            <a:r>
              <a:rPr lang="en-US" altLang="zh-CN" sz="2000" b="1" dirty="0">
                <a:latin typeface="Times New Roman" panose="02020603050405020304" pitchFamily="18" charset="0"/>
                <a:sym typeface="+mn-ea"/>
              </a:rPr>
              <a:t>2</a:t>
            </a:r>
            <a:r>
              <a:rPr lang="zh-CN" altLang="en-US" sz="2000" b="1" dirty="0">
                <a:latin typeface="Times New Roman" panose="02020603050405020304" pitchFamily="18" charset="0"/>
                <a:sym typeface="+mn-ea"/>
              </a:rPr>
              <a:t>/4+0/5</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试用模糊推理确定风门开度。</a:t>
            </a:r>
            <a:endParaRPr lang="zh-CN" altLang="en-US" sz="2000" b="1" dirty="0">
              <a:latin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.2</a:t>
            </a:r>
            <a:r>
              <a:rPr>
                <a:latin typeface="金山云技术体" charset="-122"/>
                <a:ea typeface="金山云技术体" charset="-122"/>
                <a:cs typeface="金山云技术体" charset="-122"/>
                <a:sym typeface="+mn-ea"/>
              </a:rPr>
              <a:t> 模糊</a:t>
            </a:r>
            <a:r>
              <a:rPr lang="zh-CN">
                <a:latin typeface="金山云技术体" charset="-122"/>
                <a:ea typeface="金山云技术体" charset="-122"/>
                <a:cs typeface="金山云技术体" charset="-122"/>
                <a:sym typeface="+mn-ea"/>
              </a:rPr>
              <a:t>决策（例题</a:t>
            </a:r>
            <a:r>
              <a:rPr lang="en-US" altLang="zh-CN">
                <a:latin typeface="金山云技术体" charset="-122"/>
                <a:ea typeface="金山云技术体" charset="-122"/>
                <a:cs typeface="金山云技术体" charset="-122"/>
                <a:sym typeface="+mn-ea"/>
              </a:rPr>
              <a:t>2</a:t>
            </a:r>
            <a:r>
              <a:rPr lang="zh-CN">
                <a:latin typeface="金山云技术体" charset="-122"/>
                <a:ea typeface="金山云技术体" charset="-122"/>
                <a:cs typeface="金山云技术体" charset="-122"/>
                <a:sym typeface="+mn-ea"/>
              </a:rPr>
              <a:t>）</a:t>
            </a:r>
            <a:endParaRPr lang="zh-CN">
              <a:latin typeface="金山云技术体" charset="-122"/>
              <a:ea typeface="金山云技术体" charset="-122"/>
              <a:cs typeface="金山云技术体" charset="-122"/>
              <a:sym typeface="+mn-ea"/>
            </a:endParaRPr>
          </a:p>
        </p:txBody>
      </p:sp>
      <p:pic>
        <p:nvPicPr>
          <p:cNvPr id="7" name="图片 6"/>
          <p:cNvPicPr>
            <a:picLocks noChangeAspect="1"/>
          </p:cNvPicPr>
          <p:nvPr/>
        </p:nvPicPr>
        <p:blipFill>
          <a:blip r:embed="rId1"/>
          <a:stretch>
            <a:fillRect/>
          </a:stretch>
        </p:blipFill>
        <p:spPr>
          <a:xfrm>
            <a:off x="551815" y="1335405"/>
            <a:ext cx="5676900" cy="2773680"/>
          </a:xfrm>
          <a:prstGeom prst="rect">
            <a:avLst/>
          </a:prstGeom>
        </p:spPr>
      </p:pic>
      <p:pic>
        <p:nvPicPr>
          <p:cNvPr id="8" name="图片 7"/>
          <p:cNvPicPr>
            <a:picLocks noChangeAspect="1"/>
          </p:cNvPicPr>
          <p:nvPr/>
        </p:nvPicPr>
        <p:blipFill>
          <a:blip r:embed="rId2"/>
          <a:stretch>
            <a:fillRect/>
          </a:stretch>
        </p:blipFill>
        <p:spPr>
          <a:xfrm>
            <a:off x="647700" y="3952240"/>
            <a:ext cx="3946525" cy="2905760"/>
          </a:xfrm>
          <a:prstGeom prst="rect">
            <a:avLst/>
          </a:prstGeom>
        </p:spPr>
      </p:pic>
      <p:pic>
        <p:nvPicPr>
          <p:cNvPr id="9" name="图片 8"/>
          <p:cNvPicPr>
            <a:picLocks noChangeAspect="1"/>
          </p:cNvPicPr>
          <p:nvPr/>
        </p:nvPicPr>
        <p:blipFill>
          <a:blip r:embed="rId3"/>
          <a:stretch>
            <a:fillRect/>
          </a:stretch>
        </p:blipFill>
        <p:spPr>
          <a:xfrm>
            <a:off x="6228715" y="2415540"/>
            <a:ext cx="5219700" cy="328041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3.</a:t>
            </a:r>
            <a:r>
              <a:rPr lang="zh-CN" altLang="en-US">
                <a:latin typeface="金山云技术体" charset="-122"/>
                <a:ea typeface="金山云技术体" charset="-122"/>
                <a:cs typeface="金山云技术体" charset="-122"/>
              </a:rPr>
              <a:t>不确定</a:t>
            </a:r>
            <a:r>
              <a:rPr lang="zh-CN" altLang="en-US">
                <a:latin typeface="金山云技术体" charset="-122"/>
                <a:ea typeface="金山云技术体" charset="-122"/>
                <a:cs typeface="金山云技术体" charset="-122"/>
              </a:rPr>
              <a:t>性推理</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en-US" altLang="zh-CN">
                <a:latin typeface="金山云技术体" charset="-122"/>
                <a:ea typeface="金山云技术体" charset="-122"/>
                <a:cs typeface="金山云技术体" charset="-122"/>
              </a:rPr>
              <a:t>3.4 </a:t>
            </a:r>
            <a:r>
              <a:rPr lang="zh-CN" altLang="en-US">
                <a:latin typeface="金山云技术体" charset="-122"/>
                <a:ea typeface="金山云技术体" charset="-122"/>
                <a:cs typeface="金山云技术体" charset="-122"/>
              </a:rPr>
              <a:t>证据</a:t>
            </a:r>
            <a:r>
              <a:rPr lang="zh-CN" altLang="en-US">
                <a:latin typeface="金山云技术体" charset="-122"/>
                <a:ea typeface="金山云技术体" charset="-122"/>
                <a:cs typeface="金山云技术体" charset="-122"/>
              </a:rPr>
              <a:t>理论</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endParaRPr lang="zh-CN">
              <a:latin typeface="金山云技术体" charset="-122"/>
              <a:ea typeface="金山云技术体" charset="-122"/>
              <a:cs typeface="金山云技术体" charset="-122"/>
              <a:sym typeface="+mn-ea"/>
            </a:endParaRPr>
          </a:p>
        </p:txBody>
      </p:sp>
      <mc:AlternateContent xmlns:mc="http://schemas.openxmlformats.org/markup-compatibility/2006">
        <mc:Choice xmlns:a14="http://schemas.microsoft.com/office/drawing/2010/main" Requires="a14">
          <p:sp>
            <p:nvSpPr>
              <p:cNvPr id="9" name="文本框 8"/>
              <p:cNvSpPr txBox="1"/>
              <p:nvPr/>
            </p:nvSpPr>
            <p:spPr>
              <a:xfrm>
                <a:off x="647700" y="1321435"/>
                <a:ext cx="10516235" cy="4694555"/>
              </a:xfrm>
              <a:prstGeom prst="rect">
                <a:avLst/>
              </a:prstGeom>
              <a:noFill/>
            </p:spPr>
            <p:txBody>
              <a:bodyPr wrap="square" rtlCol="0">
                <a:noAutofit/>
              </a:bodyPr>
              <a:p>
                <a:pPr marL="457200" lvl="0" indent="-457200" algn="just" eaLnBrk="1" hangingPunct="1">
                  <a:lnSpc>
                    <a:spcPct val="150000"/>
                  </a:lnSpc>
                  <a:buAutoNum type="arabicPeriod"/>
                </a:pPr>
                <a:r>
                  <a:rPr lang="zh-CN" altLang="en-US" sz="2000" b="1" dirty="0">
                    <a:latin typeface="Times New Roman" panose="02020603050405020304" pitchFamily="18" charset="0"/>
                    <a:sym typeface="+mn-ea"/>
                  </a:rPr>
                  <a:t>概率</a:t>
                </a:r>
                <a:endParaRPr lang="zh-CN" altLang="en-US" sz="2000" b="1" dirty="0">
                  <a:latin typeface="Times New Roman" panose="02020603050405020304" pitchFamily="18" charset="0"/>
                  <a:sym typeface="+mn-ea"/>
                </a:endParaRPr>
              </a:p>
              <a:p>
                <a:pPr marL="457200" lvl="0" indent="-457200" algn="just" eaLnBrk="1" hangingPunct="1">
                  <a:lnSpc>
                    <a:spcPct val="150000"/>
                  </a:lnSpc>
                  <a:buAutoNum type="arabicPeriod"/>
                </a:pPr>
                <a:r>
                  <a:rPr lang="zh-CN" altLang="en-US" sz="2000" b="1" dirty="0">
                    <a:latin typeface="Times New Roman" panose="02020603050405020304" pitchFamily="18" charset="0"/>
                    <a:sym typeface="+mn-ea"/>
                  </a:rPr>
                  <a:t>样本空间</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{海绵宝宝}，{派大星}，{小猪佩奇}，</a:t>
                </a:r>
                <a:endParaRPr lang="zh-CN" altLang="en-US" sz="2000" b="1" dirty="0">
                  <a:latin typeface="Times New Roman" panose="02020603050405020304" pitchFamily="18" charset="0"/>
                  <a:sym typeface="+mn-ea"/>
                </a:endParaRPr>
              </a:p>
              <a:p>
                <a:pPr lvl="0" indent="0" algn="just" eaLnBrk="1" hangingPunct="1">
                  <a:lnSpc>
                    <a:spcPct val="150000"/>
                  </a:lnSpc>
                  <a:buNone/>
                </a:pPr>
                <a:r>
                  <a:rPr lang="zh-CN" altLang="en-US" sz="2000" b="1" dirty="0">
                    <a:latin typeface="Times New Roman" panose="02020603050405020304" pitchFamily="18" charset="0"/>
                    <a:sym typeface="+mn-ea"/>
                  </a:rPr>
                  <a:t>{海绵宝宝，派大星}，{海绵宝宝，小猪佩奇}， {派大星，小猪佩奇}， </a:t>
                </a:r>
                <a:endParaRPr lang="zh-CN" altLang="en-US" sz="2000" b="1" dirty="0">
                  <a:latin typeface="Times New Roman" panose="02020603050405020304" pitchFamily="18" charset="0"/>
                </a:endParaRPr>
              </a:p>
              <a:p>
                <a:pPr lvl="0" indent="0" algn="just" eaLnBrk="1" hangingPunct="1">
                  <a:lnSpc>
                    <a:spcPct val="150000"/>
                  </a:lnSpc>
                  <a:buNone/>
                </a:pPr>
                <a:r>
                  <a:rPr lang="zh-CN" altLang="en-US" sz="2000" b="1" dirty="0">
                    <a:latin typeface="Times New Roman" panose="02020603050405020304" pitchFamily="18" charset="0"/>
                    <a:sym typeface="+mn-ea"/>
                  </a:rPr>
                  <a:t>{海绵宝宝，派大星，小猪佩奇} ， {</a:t>
                </a:r>
                <a14:m>
                  <m:oMath xmlns:m="http://schemas.openxmlformats.org/officeDocument/2006/math">
                    <m:r>
                      <a:rPr lang="zh-CN" altLang="en-US" sz="2000" b="1" dirty="0">
                        <a:latin typeface="Times New Roman" panose="02020603050405020304" pitchFamily="18" charset="0"/>
                      </a:rPr>
                      <m:t>∅</m:t>
                    </m:r>
                  </m:oMath>
                </a14:m>
                <a:r>
                  <a:rPr lang="zh-CN" altLang="en-US" sz="2000" b="1" dirty="0">
                    <a:latin typeface="Times New Roman" panose="02020603050405020304" pitchFamily="18" charset="0"/>
                    <a:sym typeface="+mn-ea"/>
                  </a:rPr>
                  <a:t>}</a:t>
                </a:r>
                <a:endParaRPr lang="zh-CN" altLang="en-US" sz="2000" b="1" dirty="0">
                  <a:latin typeface="Times New Roman" panose="02020603050405020304" pitchFamily="18" charset="0"/>
                </a:endParaRPr>
              </a:p>
              <a:p>
                <a:pPr marL="457200" lvl="0" indent="-457200" algn="just" eaLnBrk="1" hangingPunct="1">
                  <a:lnSpc>
                    <a:spcPct val="150000"/>
                  </a:lnSpc>
                  <a:buAutoNum type="arabicPeriod"/>
                </a:pPr>
                <a:endParaRPr lang="zh-CN" altLang="en-US" sz="2000" b="1" dirty="0">
                  <a:latin typeface="Times New Roman" panose="02020603050405020304" pitchFamily="18" charset="0"/>
                  <a:sym typeface="+mn-ea"/>
                </a:endParaRPr>
              </a:p>
            </p:txBody>
          </p:sp>
        </mc:Choice>
        <mc:Fallback>
          <p:sp>
            <p:nvSpPr>
              <p:cNvPr id="9" name="文本框 8"/>
              <p:cNvSpPr txBox="1">
                <a:spLocks noRot="1" noChangeAspect="1" noMove="1" noResize="1" noEditPoints="1" noAdjustHandles="1" noChangeArrowheads="1" noChangeShapeType="1" noTextEdit="1"/>
              </p:cNvSpPr>
              <p:nvPr/>
            </p:nvSpPr>
            <p:spPr>
              <a:xfrm>
                <a:off x="647700" y="1321435"/>
                <a:ext cx="10516235" cy="4694555"/>
              </a:xfrm>
              <a:prstGeom prst="rect">
                <a:avLst/>
              </a:prstGeom>
              <a:blipFill rotWithShape="1">
                <a:blip r:embed="rId1"/>
                <a:stretch>
                  <a:fillRect/>
                </a:stretch>
              </a:blipFill>
            </p:spPr>
            <p:txBody>
              <a:bodyPr/>
              <a:lstStyle/>
              <a:p>
                <a:r>
                  <a:rPr lang="zh-CN" altLang="en-US">
                    <a:noFill/>
                  </a:rPr>
                  <a:t> </a:t>
                </a:r>
              </a:p>
            </p:txBody>
          </p:sp>
        </mc:Fallback>
      </mc:AlternateContent>
      <p:pic>
        <p:nvPicPr>
          <p:cNvPr id="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52255" y="2104390"/>
            <a:ext cx="2233930" cy="340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1205" y="4180205"/>
            <a:ext cx="1835150" cy="183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1790" y="4180205"/>
            <a:ext cx="1839595" cy="183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endParaRPr lang="zh-CN">
              <a:latin typeface="金山云技术体" charset="-122"/>
              <a:ea typeface="金山云技术体" charset="-122"/>
              <a:cs typeface="金山云技术体" charset="-122"/>
              <a:sym typeface="+mn-ea"/>
            </a:endParaRPr>
          </a:p>
        </p:txBody>
      </p:sp>
      <mc:AlternateContent xmlns:mc="http://schemas.openxmlformats.org/markup-compatibility/2006">
        <mc:Choice xmlns:a14="http://schemas.microsoft.com/office/drawing/2010/main" Requires="a14">
          <p:sp>
            <p:nvSpPr>
              <p:cNvPr id="9" name="文本框 8"/>
              <p:cNvSpPr txBox="1"/>
              <p:nvPr/>
            </p:nvSpPr>
            <p:spPr>
              <a:xfrm>
                <a:off x="647700" y="1321435"/>
                <a:ext cx="11040745" cy="5232400"/>
              </a:xfrm>
              <a:prstGeom prst="rect">
                <a:avLst/>
              </a:prstGeom>
              <a:noFill/>
            </p:spPr>
            <p:txBody>
              <a:bodyPr wrap="square" rtlCol="0">
                <a:noAutofit/>
              </a:bodyPr>
              <a:p>
                <a:pPr marL="457200" lvl="0" indent="-457200" algn="just" eaLnBrk="1" hangingPunct="1">
                  <a:lnSpc>
                    <a:spcPct val="150000"/>
                  </a:lnSpc>
                  <a:buClrTx/>
                  <a:buSzTx/>
                  <a:buFont typeface="+mj-lt"/>
                  <a:buAutoNum type="arabicPeriod" startAt="3"/>
                </a:pPr>
                <a:r>
                  <a:rPr lang="zh-CN" altLang="en-US" sz="2000" b="1" dirty="0">
                    <a:latin typeface="Times New Roman" panose="02020603050405020304" pitchFamily="18" charset="0"/>
                    <a:sym typeface="+mn-ea"/>
                  </a:rPr>
                  <a:t>概率分配函数：</a:t>
                </a:r>
                <a:endParaRPr lang="zh-CN" altLang="en-US" sz="2000" b="1" dirty="0">
                  <a:latin typeface="Times New Roman" panose="02020603050405020304" pitchFamily="18" charset="0"/>
                  <a:sym typeface="+mn-ea"/>
                </a:endParaRPr>
              </a:p>
              <a:p>
                <a:pPr lvl="0" indent="457200" algn="just" eaLnBrk="1" hangingPunct="1">
                  <a:lnSpc>
                    <a:spcPct val="150000"/>
                  </a:lnSpc>
                  <a:buClrTx/>
                  <a:buSzTx/>
                  <a:buFontTx/>
                  <a:buNone/>
                </a:pPr>
                <a:r>
                  <a:rPr lang="zh-CN" altLang="en-US" sz="2000" b="1" dirty="0">
                    <a:latin typeface="Times New Roman" panose="02020603050405020304" pitchFamily="18" charset="0"/>
                    <a:sym typeface="+mn-ea"/>
                  </a:rPr>
                  <a:t>设</a:t>
                </a:r>
                <a:r>
                  <a:rPr lang="en-US" altLang="zh-CN" sz="2000" b="1" i="1" dirty="0">
                    <a:latin typeface="Times New Roman" panose="02020603050405020304" pitchFamily="18" charset="0"/>
                    <a:sym typeface="+mn-ea"/>
                  </a:rPr>
                  <a:t>D</a:t>
                </a:r>
                <a:r>
                  <a:rPr lang="zh-CN" altLang="en-US" sz="2000" b="1" dirty="0">
                    <a:latin typeface="Times New Roman" panose="02020603050405020304" pitchFamily="18" charset="0"/>
                    <a:sym typeface="+mn-ea"/>
                  </a:rPr>
                  <a:t>为样本空间，函数</a:t>
                </a:r>
                <a:r>
                  <a:rPr lang="en-US" altLang="zh-CN" sz="2000" b="1" dirty="0">
                    <a:latin typeface="Times New Roman" panose="02020603050405020304" pitchFamily="18" charset="0"/>
                    <a:sym typeface="+mn-ea"/>
                  </a:rPr>
                  <a:t>M</a:t>
                </a:r>
                <a:r>
                  <a:rPr lang="zh-CN" altLang="en-US" sz="2000" b="1" dirty="0">
                    <a:latin typeface="Times New Roman" panose="02020603050405020304" pitchFamily="18" charset="0"/>
                    <a:sym typeface="+mn-ea"/>
                  </a:rPr>
                  <a:t>: </a:t>
                </a:r>
                <a14:m>
                  <m:oMath xmlns:m="http://schemas.openxmlformats.org/officeDocument/2006/math">
                    <m:sSup>
                      <m:sSupPr>
                        <m:ctrlPr>
                          <a:rPr lang="zh-CN" altLang="en-US" sz="2000" b="1" dirty="0">
                            <a:latin typeface="Times New Roman" panose="02020603050405020304" pitchFamily="18" charset="0"/>
                          </a:rPr>
                        </m:ctrlPr>
                      </m:sSupPr>
                      <m:e>
                        <m:r>
                          <a:rPr lang="zh-CN" altLang="en-US" sz="2000" b="1" dirty="0">
                            <a:latin typeface="Times New Roman" panose="02020603050405020304" pitchFamily="18" charset="0"/>
                          </a:rPr>
                          <m:t>2</m:t>
                        </m:r>
                      </m:e>
                      <m:sup>
                        <m:r>
                          <a:rPr lang="en-US" altLang="zh-CN" sz="2000" b="1" dirty="0">
                            <a:latin typeface="DejaVu Math TeX Gyre" panose="02000503000000000000" charset="0"/>
                            <a:ea typeface="宋体" charset="0"/>
                            <a:cs typeface="DejaVu Math TeX Gyre" panose="02000503000000000000" charset="0"/>
                          </a:rPr>
                          <m:t>𝐷</m:t>
                        </m:r>
                        <m:r>
                          <a:rPr lang="zh-CN" altLang="en-US" sz="2000" b="1" dirty="0">
                            <a:latin typeface="Times New Roman" panose="02020603050405020304" pitchFamily="18" charset="0"/>
                          </a:rPr>
                          <m:t> </m:t>
                        </m:r>
                      </m:sup>
                    </m:sSup>
                  </m:oMath>
                </a14:m>
                <a:r>
                  <a:rPr lang="zh-CN" altLang="en-US" sz="2000" b="1" dirty="0">
                    <a:latin typeface="Times New Roman" panose="02020603050405020304" pitchFamily="18" charset="0"/>
                    <a:sym typeface="+mn-ea"/>
                  </a:rPr>
                  <a:t>→ [0,1]，且满足</a:t>
                </a:r>
                <a:endParaRPr lang="zh-CN" altLang="en-US" sz="2000" b="1" dirty="0">
                  <a:latin typeface="Times New Roman" panose="02020603050405020304" pitchFamily="18" charset="0"/>
                  <a:sym typeface="+mn-ea"/>
                </a:endParaRPr>
              </a:p>
              <a:p>
                <a:pPr lvl="0" indent="457200" algn="just" eaLnBrk="1" hangingPunct="1">
                  <a:lnSpc>
                    <a:spcPct val="150000"/>
                  </a:lnSpc>
                  <a:buClrTx/>
                  <a:buSzTx/>
                  <a:buFontTx/>
                  <a:buNone/>
                </a:pPr>
                <a14:m>
                  <m:oMathPara xmlns:m="http://schemas.openxmlformats.org/officeDocument/2006/math">
                    <m:oMathParaPr>
                      <m:jc m:val="centerGroup"/>
                    </m:oMathParaPr>
                    <m:oMath xmlns:m="http://schemas.openxmlformats.org/officeDocument/2006/math">
                      <m:r>
                        <a:rPr lang="en-US" altLang="zh-CN" sz="2000" b="1" dirty="0">
                          <a:latin typeface="DejaVu Math TeX Gyre" panose="02000503000000000000" charset="0"/>
                          <a:cs typeface="DejaVu Math TeX Gyre" panose="02000503000000000000" charset="0"/>
                        </a:rPr>
                        <m:t>𝑀</m:t>
                      </m:r>
                      <m:d>
                        <m:dPr>
                          <m:ctrlPr>
                            <a:rPr lang="zh-CN" altLang="en-US" sz="2000" b="1" dirty="0">
                              <a:latin typeface="Times New Roman" panose="02020603050405020304" pitchFamily="18" charset="0"/>
                            </a:rPr>
                          </m:ctrlPr>
                        </m:dPr>
                        <m:e>
                          <m:r>
                            <a:rPr lang="zh-CN" altLang="en-US" sz="2000" b="1" i="0" dirty="0">
                              <a:latin typeface="Times New Roman" panose="02020603050405020304" pitchFamily="18" charset="0"/>
                            </a:rPr>
                            <m:t>∅</m:t>
                          </m:r>
                        </m:e>
                      </m:d>
                      <m:r>
                        <a:rPr lang="zh-CN" altLang="en-US" sz="2000" b="1" i="0" dirty="0">
                          <a:latin typeface="Times New Roman" panose="02020603050405020304" pitchFamily="18" charset="0"/>
                        </a:rPr>
                        <m:t>=</m:t>
                      </m:r>
                      <m:r>
                        <a:rPr lang="zh-CN" altLang="en-US" sz="2000" b="1" i="0" dirty="0">
                          <a:latin typeface="Times New Roman" panose="02020603050405020304" pitchFamily="18" charset="0"/>
                        </a:rPr>
                        <m:t>0</m:t>
                      </m:r>
                    </m:oMath>
                  </m:oMathPara>
                </a14:m>
                <a:endParaRPr lang="zh-CN" altLang="en-US" sz="2000" b="1" i="0" dirty="0">
                  <a:latin typeface="Times New Roman" panose="02020603050405020304" pitchFamily="18" charset="0"/>
                </a:endParaRPr>
              </a:p>
              <a:p>
                <a:pPr lvl="0" indent="457200" algn="just" eaLnBrk="1" hangingPunct="1">
                  <a:lnSpc>
                    <a:spcPct val="150000"/>
                  </a:lnSpc>
                  <a:buClrTx/>
                  <a:buSzTx/>
                  <a:buFontTx/>
                  <a:buNone/>
                </a:pPr>
                <a14:m>
                  <m:oMathPara xmlns:m="http://schemas.openxmlformats.org/officeDocument/2006/math">
                    <m:oMathParaPr>
                      <m:jc m:val="centerGroup"/>
                    </m:oMathParaPr>
                    <m:oMath xmlns:m="http://schemas.openxmlformats.org/officeDocument/2006/math">
                      <m:nary>
                        <m:naryPr>
                          <m:chr m:val="∑"/>
                          <m:grow m:val="on"/>
                          <m:limLoc m:val="undOvr"/>
                          <m:supHide m:val="on"/>
                          <m:ctrlPr>
                            <a:rPr lang="zh-CN" altLang="en-US" sz="2000" b="1" dirty="0">
                              <a:latin typeface="Times New Roman" panose="02020603050405020304" pitchFamily="18" charset="0"/>
                            </a:rPr>
                          </m:ctrlPr>
                        </m:naryPr>
                        <m:sub>
                          <m:r>
                            <a:rPr lang="zh-CN" altLang="en-US" sz="2000" b="1" dirty="0">
                              <a:latin typeface="Times New Roman" panose="02020603050405020304" pitchFamily="18" charset="0"/>
                            </a:rPr>
                            <m:t>𝐴</m:t>
                          </m:r>
                          <m:r>
                            <a:rPr lang="zh-CN" altLang="en-US" sz="2000" b="1" i="0" dirty="0">
                              <a:latin typeface="Times New Roman" panose="02020603050405020304" pitchFamily="18" charset="0"/>
                            </a:rPr>
                            <m:t>⊆</m:t>
                          </m:r>
                          <m:r>
                            <a:rPr lang="en-US" altLang="zh-CN" sz="2000" b="1" dirty="0">
                              <a:latin typeface="DejaVu Math TeX Gyre" panose="02000503000000000000" charset="0"/>
                              <a:ea typeface="宋体" charset="0"/>
                              <a:cs typeface="DejaVu Math TeX Gyre" panose="02000503000000000000" charset="0"/>
                            </a:rPr>
                            <m:t>𝐷</m:t>
                          </m:r>
                        </m:sub>
                        <m:sup/>
                        <m:e>
                          <m:r>
                            <a:rPr lang="en-US" altLang="zh-CN" sz="2000" b="1" dirty="0">
                              <a:latin typeface="DejaVu Math TeX Gyre" panose="02000503000000000000" charset="0"/>
                              <a:cs typeface="DejaVu Math TeX Gyre" panose="02000503000000000000" charset="0"/>
                            </a:rPr>
                            <m:t>𝑀</m:t>
                          </m:r>
                          <m:d>
                            <m:dPr>
                              <m:ctrlPr>
                                <a:rPr lang="zh-CN" altLang="en-US" sz="2000" b="1" dirty="0">
                                  <a:latin typeface="Times New Roman" panose="02020603050405020304" pitchFamily="18" charset="0"/>
                                </a:rPr>
                              </m:ctrlPr>
                            </m:dPr>
                            <m:e>
                              <m:r>
                                <a:rPr lang="zh-CN" altLang="en-US" sz="2000" b="1" dirty="0">
                                  <a:latin typeface="Times New Roman" panose="02020603050405020304" pitchFamily="18" charset="0"/>
                                </a:rPr>
                                <m:t>𝐴</m:t>
                              </m:r>
                            </m:e>
                          </m:d>
                        </m:e>
                      </m:nary>
                      <m:r>
                        <a:rPr lang="zh-CN" altLang="en-US" sz="2000" b="1" i="0" dirty="0">
                          <a:latin typeface="Times New Roman" panose="02020603050405020304" pitchFamily="18" charset="0"/>
                        </a:rPr>
                        <m:t>=</m:t>
                      </m:r>
                      <m:r>
                        <a:rPr lang="zh-CN" altLang="en-US" sz="2000" b="1" i="0" dirty="0">
                          <a:latin typeface="Times New Roman" panose="02020603050405020304" pitchFamily="18" charset="0"/>
                        </a:rPr>
                        <m:t>1</m:t>
                      </m:r>
                    </m:oMath>
                  </m:oMathPara>
                </a14:m>
                <a:endParaRPr lang="zh-CN" altLang="en-US" sz="2000" b="1" dirty="0">
                  <a:latin typeface="Times New Roman" panose="02020603050405020304" pitchFamily="18" charset="0"/>
                </a:endParaRPr>
              </a:p>
              <a:p>
                <a:pPr lvl="0" indent="457200" algn="just" eaLnBrk="1" hangingPunct="1">
                  <a:lnSpc>
                    <a:spcPct val="150000"/>
                  </a:lnSpc>
                  <a:buClrTx/>
                  <a:buSzTx/>
                  <a:buFontTx/>
                  <a:buNone/>
                </a:pPr>
                <a:r>
                  <a:rPr lang="zh-CN" altLang="en-US" sz="2000" b="1" dirty="0">
                    <a:latin typeface="Times New Roman" panose="02020603050405020304" pitchFamily="18" charset="0"/>
                    <a:sym typeface="+mn-ea"/>
                  </a:rPr>
                  <a:t>则 </a:t>
                </a:r>
                <a:r>
                  <a:rPr lang="en-US" altLang="zh-CN" sz="2000" b="1" i="1" dirty="0">
                    <a:latin typeface="Times New Roman" panose="02020603050405020304" pitchFamily="18" charset="0"/>
                    <a:sym typeface="+mn-ea"/>
                  </a:rPr>
                  <a:t>M</a:t>
                </a:r>
                <a:r>
                  <a:rPr lang="zh-CN" altLang="en-US" sz="2000" b="1" dirty="0">
                    <a:latin typeface="Times New Roman" panose="02020603050405020304" pitchFamily="18" charset="0"/>
                    <a:sym typeface="+mn-ea"/>
                  </a:rPr>
                  <a:t>为</a:t>
                </a:r>
                <a14:m>
                  <m:oMath xmlns:m="http://schemas.openxmlformats.org/officeDocument/2006/math">
                    <m:sSup>
                      <m:sSupPr>
                        <m:ctrlPr>
                          <a:rPr lang="zh-CN" altLang="en-US" sz="2000" b="1" dirty="0">
                            <a:latin typeface="Times New Roman" panose="02020603050405020304" pitchFamily="18" charset="0"/>
                          </a:rPr>
                        </m:ctrlPr>
                      </m:sSupPr>
                      <m:e>
                        <m:r>
                          <a:rPr lang="zh-CN" altLang="en-US" sz="2000" b="1" dirty="0">
                            <a:latin typeface="Times New Roman" panose="02020603050405020304" pitchFamily="18" charset="0"/>
                          </a:rPr>
                          <m:t>2</m:t>
                        </m:r>
                      </m:e>
                      <m:sup>
                        <m:r>
                          <a:rPr lang="en-US" altLang="zh-CN" sz="2000" b="1" dirty="0">
                            <a:latin typeface="DejaVu Math TeX Gyre" panose="02000503000000000000" charset="0"/>
                            <a:ea typeface="宋体" charset="0"/>
                            <a:cs typeface="DejaVu Math TeX Gyre" panose="02000503000000000000" charset="0"/>
                          </a:rPr>
                          <m:t>𝐷</m:t>
                        </m:r>
                        <m:r>
                          <a:rPr lang="zh-CN" altLang="en-US" sz="2000" b="1" dirty="0">
                            <a:latin typeface="Times New Roman" panose="02020603050405020304" pitchFamily="18" charset="0"/>
                          </a:rPr>
                          <m:t> </m:t>
                        </m:r>
                      </m:sup>
                    </m:sSup>
                  </m:oMath>
                </a14:m>
                <a:r>
                  <a:rPr lang="zh-CN" altLang="en-US" sz="2000" b="1" dirty="0">
                    <a:latin typeface="Times New Roman" panose="02020603050405020304" pitchFamily="18" charset="0"/>
                    <a:sym typeface="+mn-ea"/>
                  </a:rPr>
                  <a:t>上的基本概率分配函数，M</a:t>
                </a:r>
                <a:r>
                  <a:rPr lang="en-US" altLang="zh-CN" sz="2000" b="1" dirty="0">
                    <a:latin typeface="Times New Roman" panose="02020603050405020304" pitchFamily="18" charset="0"/>
                    <a:sym typeface="+mn-ea"/>
                  </a:rPr>
                  <a:t>(</a:t>
                </a:r>
                <a:r>
                  <a:rPr lang="zh-CN" altLang="en-US" sz="2000" b="1" dirty="0">
                    <a:latin typeface="Times New Roman" panose="02020603050405020304" pitchFamily="18" charset="0"/>
                    <a:sym typeface="+mn-ea"/>
                  </a:rPr>
                  <a:t>A</a:t>
                </a:r>
                <a:r>
                  <a:rPr lang="en-US" altLang="zh-CN" sz="2000" b="1" dirty="0">
                    <a:latin typeface="Times New Roman" panose="02020603050405020304" pitchFamily="18" charset="0"/>
                    <a:sym typeface="+mn-ea"/>
                  </a:rPr>
                  <a:t>)</a:t>
                </a:r>
                <a:r>
                  <a:rPr lang="zh-CN" altLang="en-US" sz="2000" b="1" dirty="0">
                    <a:latin typeface="Times New Roman" panose="02020603050405020304" pitchFamily="18" charset="0"/>
                    <a:sym typeface="宋体" pitchFamily="2" charset="-122"/>
                  </a:rPr>
                  <a:t>为</a:t>
                </a:r>
                <a:r>
                  <a:rPr lang="zh-CN" altLang="en-US" sz="2000" b="1" dirty="0">
                    <a:latin typeface="Times New Roman" panose="02020603050405020304" pitchFamily="18" charset="0"/>
                    <a:sym typeface="+mn-ea"/>
                  </a:rPr>
                  <a:t> A的基本概率数。</a:t>
                </a:r>
                <a:endParaRPr lang="en-US" altLang="zh-CN" sz="2000" b="1" dirty="0">
                  <a:latin typeface="Times New Roman" panose="02020603050405020304" pitchFamily="18" charset="0"/>
                  <a:sym typeface="+mn-ea"/>
                </a:endParaRPr>
              </a:p>
              <a:p>
                <a:pPr marL="914400" lvl="1" indent="-457200" algn="just" eaLnBrk="1" hangingPunct="1">
                  <a:lnSpc>
                    <a:spcPct val="150000"/>
                  </a:lnSpc>
                  <a:buClrTx/>
                  <a:buSzTx/>
                  <a:buFontTx/>
                  <a:buAutoNum type="arabicPeriod"/>
                </a:pPr>
                <a:r>
                  <a:rPr lang="en-US" altLang="zh-CN" sz="2000" b="1" dirty="0">
                    <a:latin typeface="Times New Roman" panose="02020603050405020304" pitchFamily="18" charset="0"/>
                    <a:sym typeface="+mn-ea"/>
                  </a:rPr>
                  <a:t>设样本空间D中有n个元素，则D中子集的个数为</a:t>
                </a:r>
                <a14:m>
                  <m:oMath xmlns:m="http://schemas.openxmlformats.org/officeDocument/2006/math">
                    <m:sSup>
                      <m:sSupPr>
                        <m:ctrlPr>
                          <a:rPr lang="en-US" altLang="zh-CN" sz="2000" b="1" i="1" dirty="0">
                            <a:latin typeface="DejaVu Math TeX Gyre" panose="02000503000000000000" charset="0"/>
                            <a:cs typeface="DejaVu Math TeX Gyre" panose="02000503000000000000" charset="0"/>
                            <a:sym typeface="+mn-ea"/>
                          </a:rPr>
                        </m:ctrlPr>
                      </m:sSupPr>
                      <m:e>
                        <m:r>
                          <a:rPr lang="en-US" altLang="zh-CN" sz="2000" b="1" i="1" dirty="0">
                            <a:latin typeface="DejaVu Math TeX Gyre" panose="02000503000000000000" charset="0"/>
                            <a:cs typeface="DejaVu Math TeX Gyre" panose="02000503000000000000" charset="0"/>
                            <a:sym typeface="+mn-ea"/>
                          </a:rPr>
                          <m:t>𝟐</m:t>
                        </m:r>
                      </m:e>
                      <m:sup>
                        <m:r>
                          <a:rPr lang="en-US" altLang="zh-CN" sz="2000" b="1" i="1" dirty="0">
                            <a:latin typeface="DejaVu Math TeX Gyre" panose="02000503000000000000" charset="0"/>
                            <a:cs typeface="DejaVu Math TeX Gyre" panose="02000503000000000000" charset="0"/>
                            <a:sym typeface="+mn-ea"/>
                          </a:rPr>
                          <m:t>𝒏</m:t>
                        </m:r>
                      </m:sup>
                    </m:sSup>
                  </m:oMath>
                </a14:m>
                <a:r>
                  <a:rPr lang="en-US" altLang="zh-CN" sz="2000" b="1" dirty="0">
                    <a:latin typeface="Times New Roman" panose="02020603050405020304" pitchFamily="18" charset="0"/>
                    <a:sym typeface="+mn-ea"/>
                  </a:rPr>
                  <a:t>个。	</a:t>
                </a:r>
                <a14:m>
                  <m:oMath xmlns:m="http://schemas.openxmlformats.org/officeDocument/2006/math">
                    <m:sSup>
                      <m:sSupPr>
                        <m:ctrlPr>
                          <a:rPr lang="zh-CN" altLang="en-US" sz="2000" b="1" dirty="0">
                            <a:latin typeface="Times New Roman" panose="02020603050405020304" pitchFamily="18" charset="0"/>
                          </a:rPr>
                        </m:ctrlPr>
                      </m:sSupPr>
                      <m:e>
                        <m:r>
                          <a:rPr lang="zh-CN" altLang="en-US" sz="2000" b="1" dirty="0">
                            <a:latin typeface="Times New Roman" panose="02020603050405020304" pitchFamily="18" charset="0"/>
                          </a:rPr>
                          <m:t>2</m:t>
                        </m:r>
                      </m:e>
                      <m:sup>
                        <m:r>
                          <a:rPr lang="en-US" altLang="zh-CN" sz="2000" b="1" dirty="0">
                            <a:latin typeface="DejaVu Math TeX Gyre" panose="02000503000000000000" charset="0"/>
                            <a:ea typeface="宋体" charset="0"/>
                            <a:cs typeface="DejaVu Math TeX Gyre" panose="02000503000000000000" charset="0"/>
                          </a:rPr>
                          <m:t>𝐷</m:t>
                        </m:r>
                        <m:r>
                          <a:rPr lang="zh-CN" altLang="en-US" sz="2000" b="1" dirty="0">
                            <a:latin typeface="Times New Roman" panose="02020603050405020304" pitchFamily="18" charset="0"/>
                          </a:rPr>
                          <m:t> </m:t>
                        </m:r>
                      </m:sup>
                    </m:sSup>
                  </m:oMath>
                </a14:m>
                <a:r>
                  <a:rPr lang="en-US" altLang="zh-CN" sz="2000" b="1" dirty="0">
                    <a:latin typeface="Times New Roman" panose="02020603050405020304" pitchFamily="18" charset="0"/>
                    <a:sym typeface="+mn-ea"/>
                  </a:rPr>
                  <a:t>:D的所有子集。</a:t>
                </a:r>
                <a:endParaRPr lang="en-US" altLang="zh-CN" sz="2000" b="1" dirty="0">
                  <a:latin typeface="Times New Roman" panose="02020603050405020304" pitchFamily="18" charset="0"/>
                  <a:sym typeface="+mn-ea"/>
                </a:endParaRPr>
              </a:p>
              <a:p>
                <a:pPr lvl="2" indent="0" algn="just" eaLnBrk="1" hangingPunct="1">
                  <a:lnSpc>
                    <a:spcPct val="150000"/>
                  </a:lnSpc>
                  <a:buClrTx/>
                  <a:buSzTx/>
                  <a:buFontTx/>
                  <a:buNone/>
                </a:pPr>
                <a:r>
                  <a:rPr lang="en-US" altLang="zh-CN" sz="2000" b="1" dirty="0">
                    <a:solidFill>
                      <a:schemeClr val="accent1"/>
                    </a:solidFill>
                    <a:effectLst>
                      <a:outerShdw blurRad="38100" dist="25400" dir="5400000" algn="ctr" rotWithShape="0">
                        <a:srgbClr val="6E747A">
                          <a:alpha val="43000"/>
                          <a:alpha val="43000"/>
                        </a:srgbClr>
                      </a:outerShdw>
                    </a:effectLst>
                    <a:latin typeface="Times New Roman" panose="02020603050405020304" pitchFamily="18" charset="0"/>
                    <a:sym typeface="+mn-ea"/>
                  </a:rPr>
                  <a:t>设 D={红，黄，蓝}则其子集个数 2</a:t>
                </a:r>
                <a:r>
                  <a:rPr lang="en-US" altLang="zh-CN" sz="2000" b="1" baseline="30000" dirty="0">
                    <a:solidFill>
                      <a:schemeClr val="accent1"/>
                    </a:solidFill>
                    <a:effectLst>
                      <a:outerShdw blurRad="38100" dist="25400" dir="5400000" algn="ctr" rotWithShape="0">
                        <a:srgbClr val="6E747A">
                          <a:alpha val="43000"/>
                          <a:alpha val="43000"/>
                        </a:srgbClr>
                      </a:outerShdw>
                    </a:effectLst>
                    <a:latin typeface="Times New Roman" panose="02020603050405020304" pitchFamily="18" charset="0"/>
                    <a:sym typeface="+mn-ea"/>
                  </a:rPr>
                  <a:t>3</a:t>
                </a:r>
                <a:r>
                  <a:rPr lang="en-US" altLang="zh-CN" sz="2000" b="1" dirty="0">
                    <a:solidFill>
                      <a:schemeClr val="accent1"/>
                    </a:solidFill>
                    <a:effectLst>
                      <a:outerShdw blurRad="38100" dist="25400" dir="5400000" algn="ctr" rotWithShape="0">
                        <a:srgbClr val="6E747A">
                          <a:alpha val="43000"/>
                          <a:alpha val="43000"/>
                        </a:srgbClr>
                      </a:outerShdw>
                    </a:effectLst>
                    <a:latin typeface="Times New Roman" panose="02020603050405020304" pitchFamily="18" charset="0"/>
                    <a:sym typeface="+mn-ea"/>
                  </a:rPr>
                  <a:t>＝8，</a:t>
                </a:r>
                <a:endParaRPr lang="en-US" altLang="zh-CN" sz="2000" b="1" dirty="0">
                  <a:solidFill>
                    <a:schemeClr val="accent1"/>
                  </a:solidFill>
                  <a:effectLst>
                    <a:outerShdw blurRad="38100" dist="25400" dir="5400000" algn="ctr" rotWithShape="0">
                      <a:srgbClr val="6E747A">
                        <a:alpha val="43000"/>
                        <a:alpha val="43000"/>
                      </a:srgbClr>
                    </a:outerShdw>
                  </a:effectLst>
                  <a:latin typeface="Times New Roman" panose="02020603050405020304" pitchFamily="18" charset="0"/>
                  <a:sym typeface="+mn-ea"/>
                </a:endParaRPr>
              </a:p>
              <a:p>
                <a:pPr marL="914400" lvl="1" indent="-457200" algn="just" eaLnBrk="1" hangingPunct="1">
                  <a:lnSpc>
                    <a:spcPct val="150000"/>
                  </a:lnSpc>
                  <a:buClrTx/>
                  <a:buSzTx/>
                  <a:buFontTx/>
                  <a:buAutoNum type="arabicPeriod"/>
                </a:pPr>
                <a:r>
                  <a:rPr lang="zh-CN" altLang="en-US" sz="2000" b="1" dirty="0">
                    <a:latin typeface="Times New Roman" panose="02020603050405020304" pitchFamily="18" charset="0"/>
                    <a:sym typeface="+mn-ea"/>
                  </a:rPr>
                  <a:t>概率分配函数：把</a:t>
                </a:r>
                <a:r>
                  <a:rPr lang="en-US" altLang="zh-CN" sz="2000" b="1" i="1" dirty="0">
                    <a:latin typeface="Times New Roman" panose="02020603050405020304" pitchFamily="18" charset="0"/>
                    <a:sym typeface="+mn-ea"/>
                  </a:rPr>
                  <a:t>D</a:t>
                </a:r>
                <a:r>
                  <a:rPr lang="zh-CN" altLang="en-US" sz="2000" b="1" dirty="0">
                    <a:latin typeface="Times New Roman" panose="02020603050405020304" pitchFamily="18" charset="0"/>
                    <a:sym typeface="+mn-ea"/>
                  </a:rPr>
                  <a:t>的任意一个子集</a:t>
                </a:r>
                <a:r>
                  <a:rPr lang="en-US" altLang="zh-CN" sz="2000" b="1" i="1" dirty="0">
                    <a:latin typeface="Times New Roman" panose="02020603050405020304" pitchFamily="18" charset="0"/>
                    <a:sym typeface="+mn-ea"/>
                  </a:rPr>
                  <a:t>A</a:t>
                </a:r>
                <a:r>
                  <a:rPr lang="zh-CN" altLang="en-US" sz="2000" b="1" dirty="0">
                    <a:latin typeface="Times New Roman" panose="02020603050405020304" pitchFamily="18" charset="0"/>
                    <a:sym typeface="+mn-ea"/>
                  </a:rPr>
                  <a:t>都映射为</a:t>
                </a:r>
                <a:r>
                  <a:rPr lang="en-US" altLang="zh-CN" sz="2000" b="1" dirty="0">
                    <a:latin typeface="Times New Roman" panose="02020603050405020304" pitchFamily="18" charset="0"/>
                    <a:sym typeface="+mn-ea"/>
                  </a:rPr>
                  <a:t>[0,1]</a:t>
                </a:r>
                <a:r>
                  <a:rPr lang="zh-CN" altLang="en-US" sz="2000" b="1" dirty="0">
                    <a:latin typeface="Times New Roman" panose="02020603050405020304" pitchFamily="18" charset="0"/>
                    <a:sym typeface="+mn-ea"/>
                  </a:rPr>
                  <a:t>上的一个数</a:t>
                </a:r>
                <a:r>
                  <a:rPr lang="en-US" altLang="zh-CN" sz="2000" b="1" i="1" dirty="0">
                    <a:latin typeface="Times New Roman" panose="02020603050405020304" pitchFamily="18" charset="0"/>
                    <a:sym typeface="+mn-ea"/>
                  </a:rPr>
                  <a:t>M(A)</a:t>
                </a:r>
                <a:r>
                  <a:rPr lang="zh-CN" altLang="en-US" sz="2000" b="1" dirty="0">
                    <a:latin typeface="Times New Roman" panose="02020603050405020304" pitchFamily="18" charset="0"/>
                    <a:sym typeface="+mn-ea"/>
                  </a:rPr>
                  <a:t>。</a:t>
                </a:r>
                <a:endParaRPr lang="zh-CN" altLang="en-US" sz="2000" b="1" dirty="0">
                  <a:latin typeface="Times New Roman" panose="02020603050405020304" pitchFamily="18" charset="0"/>
                  <a:sym typeface="+mn-ea"/>
                </a:endParaRPr>
              </a:p>
              <a:p>
                <a:pPr marL="457200" lvl="8" indent="457200" algn="just" eaLnBrk="1" hangingPunct="1">
                  <a:lnSpc>
                    <a:spcPct val="150000"/>
                  </a:lnSpc>
                  <a:buClrTx/>
                  <a:buSzTx/>
                  <a:buFontTx/>
                  <a:buNone/>
                </a:pPr>
                <a:r>
                  <a:rPr lang="en-US" altLang="zh-CN" sz="2000" b="1" dirty="0">
                    <a:latin typeface="Times New Roman" panose="02020603050405020304" pitchFamily="18" charset="0"/>
                    <a:sym typeface="+mn-ea"/>
                  </a:rPr>
                  <a:t>                                  </a:t>
                </a:r>
                <a:r>
                  <a:rPr lang="zh-CN" altLang="en-US" sz="2000" b="1" dirty="0">
                    <a:latin typeface="Times New Roman" panose="02020603050405020304" pitchFamily="18" charset="0"/>
                    <a:sym typeface="+mn-ea"/>
                  </a:rPr>
                  <a:t>时，</a:t>
                </a:r>
                <a:r>
                  <a:rPr lang="en-US" altLang="zh-CN" sz="2000" b="1" i="1" dirty="0">
                    <a:latin typeface="Times New Roman" panose="02020603050405020304" pitchFamily="18" charset="0"/>
                    <a:sym typeface="+mn-ea"/>
                  </a:rPr>
                  <a:t>M</a:t>
                </a:r>
                <a:r>
                  <a:rPr lang="zh-CN" altLang="en-US" sz="2000" b="1" dirty="0">
                    <a:latin typeface="Times New Roman" panose="02020603050405020304" pitchFamily="18" charset="0"/>
                    <a:sym typeface="+mn-ea"/>
                  </a:rPr>
                  <a:t>（</a:t>
                </a:r>
                <a:r>
                  <a:rPr lang="en-US" altLang="zh-CN" sz="2000" b="1" i="1" dirty="0">
                    <a:latin typeface="Times New Roman" panose="02020603050405020304" pitchFamily="18" charset="0"/>
                    <a:sym typeface="+mn-ea"/>
                  </a:rPr>
                  <a:t>A</a:t>
                </a:r>
                <a:r>
                  <a:rPr lang="zh-CN" altLang="en-US" sz="2000" b="1" dirty="0">
                    <a:latin typeface="Times New Roman" panose="02020603050405020304" pitchFamily="18" charset="0"/>
                    <a:sym typeface="+mn-ea"/>
                  </a:rPr>
                  <a:t>）：对相应命题</a:t>
                </a:r>
                <a:r>
                  <a:rPr lang="en-US" altLang="zh-CN" sz="2000" b="1" i="1" dirty="0">
                    <a:latin typeface="Times New Roman" panose="02020603050405020304" pitchFamily="18" charset="0"/>
                    <a:sym typeface="+mn-ea"/>
                  </a:rPr>
                  <a:t>A</a:t>
                </a:r>
                <a:r>
                  <a:rPr lang="zh-CN" altLang="en-US" sz="2000" b="1" dirty="0">
                    <a:latin typeface="Times New Roman" panose="02020603050405020304" pitchFamily="18" charset="0"/>
                    <a:sym typeface="+mn-ea"/>
                  </a:rPr>
                  <a:t>的精确信任度</a:t>
                </a:r>
                <a:endParaRPr lang="zh-CN" altLang="en-US" sz="2000" b="1" dirty="0">
                  <a:latin typeface="Times New Roman" panose="02020603050405020304" pitchFamily="18" charset="0"/>
                  <a:sym typeface="+mn-ea"/>
                </a:endParaRPr>
              </a:p>
              <a:p>
                <a:pPr marL="457200" lvl="8" indent="457200" algn="just" eaLnBrk="1" hangingPunct="1">
                  <a:lnSpc>
                    <a:spcPct val="150000"/>
                  </a:lnSpc>
                  <a:buClrTx/>
                  <a:buSzTx/>
                  <a:buFontTx/>
                  <a:buNone/>
                </a:pPr>
                <a:r>
                  <a:rPr lang="en-US" altLang="zh-CN" sz="2000" b="1" dirty="0">
                    <a:solidFill>
                      <a:schemeClr val="bg1">
                        <a:lumMod val="75000"/>
                      </a:schemeClr>
                    </a:solidFill>
                    <a:latin typeface="Times New Roman" panose="02020603050405020304" pitchFamily="18" charset="0"/>
                    <a:sym typeface="+mn-ea"/>
                  </a:rPr>
                  <a:t> </a:t>
                </a:r>
                <a:r>
                  <a:rPr lang="en-US" altLang="zh-CN" sz="2000" b="1" dirty="0">
                    <a:solidFill>
                      <a:schemeClr val="accent1"/>
                    </a:solidFill>
                    <a:effectLst>
                      <a:outerShdw blurRad="38100" dist="25400" dir="5400000" algn="ctr" rotWithShape="0">
                        <a:srgbClr val="6E747A">
                          <a:alpha val="43000"/>
                          <a:alpha val="43000"/>
                        </a:srgbClr>
                      </a:outerShdw>
                    </a:effectLst>
                    <a:latin typeface="Times New Roman" panose="02020603050405020304" pitchFamily="18" charset="0"/>
                    <a:sym typeface="+mn-ea"/>
                  </a:rPr>
                  <a:t> m(☆) = 0.3 – 抓一次只抓到派大星的可能是0.3</a:t>
                </a:r>
                <a:endParaRPr lang="zh-CN" altLang="en-US" sz="2000" b="1" dirty="0">
                  <a:solidFill>
                    <a:schemeClr val="bg1">
                      <a:lumMod val="75000"/>
                    </a:schemeClr>
                  </a:solidFill>
                  <a:latin typeface="Times New Roman" panose="02020603050405020304" pitchFamily="18" charset="0"/>
                  <a:sym typeface="+mn-ea"/>
                </a:endParaRPr>
              </a:p>
              <a:p>
                <a:pPr marL="457200" lvl="0" indent="-457200" algn="just" eaLnBrk="1" hangingPunct="1">
                  <a:lnSpc>
                    <a:spcPct val="150000"/>
                  </a:lnSpc>
                  <a:buClrTx/>
                  <a:buSzTx/>
                  <a:buFontTx/>
                  <a:buAutoNum type="arabicPeriod" startAt="3"/>
                </a:pPr>
                <a:endParaRPr lang="zh-CN" altLang="en-US" sz="2000" b="1" dirty="0">
                  <a:solidFill>
                    <a:schemeClr val="bg1">
                      <a:lumMod val="75000"/>
                    </a:schemeClr>
                  </a:solidFill>
                  <a:latin typeface="Times New Roman" panose="02020603050405020304" pitchFamily="18" charset="0"/>
                  <a:sym typeface="+mn-ea"/>
                </a:endParaRPr>
              </a:p>
            </p:txBody>
          </p:sp>
        </mc:Choice>
        <mc:Fallback>
          <p:sp>
            <p:nvSpPr>
              <p:cNvPr id="9" name="文本框 8"/>
              <p:cNvSpPr txBox="1">
                <a:spLocks noRot="1" noChangeAspect="1" noMove="1" noResize="1" noEditPoints="1" noAdjustHandles="1" noChangeArrowheads="1" noChangeShapeType="1" noTextEdit="1"/>
              </p:cNvSpPr>
              <p:nvPr/>
            </p:nvSpPr>
            <p:spPr>
              <a:xfrm>
                <a:off x="647700" y="1321435"/>
                <a:ext cx="11040745" cy="5232400"/>
              </a:xfrm>
              <a:prstGeom prst="rect">
                <a:avLst/>
              </a:prstGeom>
              <a:blipFill rotWithShape="1">
                <a:blip r:embed="rId1"/>
                <a:stretch>
                  <a:fillRect b="-4150"/>
                </a:stretch>
              </a:blipFill>
            </p:spPr>
            <p:txBody>
              <a:bodyPr/>
              <a:lstStyle/>
              <a:p>
                <a:r>
                  <a:rPr lang="zh-CN" altLang="en-US">
                    <a:noFill/>
                  </a:rPr>
                  <a:t> </a:t>
                </a:r>
              </a:p>
            </p:txBody>
          </p:sp>
        </mc:Fallback>
      </mc:AlternateContent>
      <p:graphicFrame>
        <p:nvGraphicFramePr>
          <p:cNvPr id="39944" name="Object 7"/>
          <p:cNvGraphicFramePr>
            <a:graphicFrameLocks noChangeAspect="1"/>
          </p:cNvGraphicFramePr>
          <p:nvPr/>
        </p:nvGraphicFramePr>
        <p:xfrm>
          <a:off x="1723073" y="5481003"/>
          <a:ext cx="928687" cy="358775"/>
        </p:xfrm>
        <a:graphic>
          <a:graphicData uri="http://schemas.openxmlformats.org/presentationml/2006/ole">
            <mc:AlternateContent xmlns:mc="http://schemas.openxmlformats.org/markup-compatibility/2006">
              <mc:Choice xmlns:v="urn:schemas-microsoft-com:vml" Requires="v">
                <p:oleObj spid="_x0000_s14344" name="" r:id="rId2" imgW="431800" imgH="165100" progId="Equation.DSMT4">
                  <p:embed/>
                </p:oleObj>
              </mc:Choice>
              <mc:Fallback>
                <p:oleObj name="" r:id="rId2" imgW="431800" imgH="165100" progId="Equation.DSMT4">
                  <p:embed/>
                  <p:pic>
                    <p:nvPicPr>
                      <p:cNvPr id="0" name="图片 3155"/>
                      <p:cNvPicPr/>
                      <p:nvPr/>
                    </p:nvPicPr>
                    <p:blipFill>
                      <a:blip r:embed="rId3"/>
                      <a:stretch>
                        <a:fillRect/>
                      </a:stretch>
                    </p:blipFill>
                    <p:spPr>
                      <a:xfrm>
                        <a:off x="1723073" y="5481003"/>
                        <a:ext cx="928687" cy="358775"/>
                      </a:xfrm>
                      <a:prstGeom prst="rect">
                        <a:avLst/>
                      </a:prstGeom>
                      <a:noFill/>
                      <a:ln w="38100">
                        <a:noFill/>
                        <a:miter/>
                      </a:ln>
                    </p:spPr>
                  </p:pic>
                </p:oleObj>
              </mc:Fallback>
            </mc:AlternateContent>
          </a:graphicData>
        </a:graphic>
      </p:graphicFrame>
      <p:graphicFrame>
        <p:nvGraphicFramePr>
          <p:cNvPr id="39945" name="Object 8"/>
          <p:cNvGraphicFramePr>
            <a:graphicFrameLocks noChangeAspect="1"/>
          </p:cNvGraphicFramePr>
          <p:nvPr/>
        </p:nvGraphicFramePr>
        <p:xfrm>
          <a:off x="2861310" y="5477828"/>
          <a:ext cx="923925" cy="407987"/>
        </p:xfrm>
        <a:graphic>
          <a:graphicData uri="http://schemas.openxmlformats.org/presentationml/2006/ole">
            <mc:AlternateContent xmlns:mc="http://schemas.openxmlformats.org/markup-compatibility/2006">
              <mc:Choice xmlns:v="urn:schemas-microsoft-com:vml" Requires="v">
                <p:oleObj spid="_x0000_s14345" name="" r:id="rId4" imgW="431800" imgH="190500" progId="Equation.3">
                  <p:embed/>
                </p:oleObj>
              </mc:Choice>
              <mc:Fallback>
                <p:oleObj name="" r:id="rId4" imgW="431800" imgH="190500" progId="Equation.3">
                  <p:embed/>
                  <p:pic>
                    <p:nvPicPr>
                      <p:cNvPr id="0" name="图片 3153"/>
                      <p:cNvPicPr/>
                      <p:nvPr/>
                    </p:nvPicPr>
                    <p:blipFill>
                      <a:blip r:embed="rId5"/>
                      <a:stretch>
                        <a:fillRect/>
                      </a:stretch>
                    </p:blipFill>
                    <p:spPr>
                      <a:xfrm>
                        <a:off x="2861310" y="5477828"/>
                        <a:ext cx="923925" cy="4079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endParaRPr lang="zh-CN">
              <a:latin typeface="金山云技术体" charset="-122"/>
              <a:ea typeface="金山云技术体" charset="-122"/>
              <a:cs typeface="金山云技术体" charset="-122"/>
              <a:sym typeface="+mn-ea"/>
            </a:endParaRPr>
          </a:p>
        </p:txBody>
      </p:sp>
      <p:sp>
        <p:nvSpPr>
          <p:cNvPr id="9" name="文本框 8"/>
          <p:cNvSpPr txBox="1"/>
          <p:nvPr/>
        </p:nvSpPr>
        <p:spPr>
          <a:xfrm>
            <a:off x="647700" y="1321435"/>
            <a:ext cx="11040745" cy="5232400"/>
          </a:xfrm>
          <a:prstGeom prst="rect">
            <a:avLst/>
          </a:prstGeom>
          <a:noFill/>
        </p:spPr>
        <p:txBody>
          <a:bodyPr wrap="square" rtlCol="0">
            <a:noAutofit/>
          </a:bodyPr>
          <a:p>
            <a:pPr marL="457200" lvl="0" indent="-457200" algn="just" eaLnBrk="1" hangingPunct="1">
              <a:lnSpc>
                <a:spcPct val="150000"/>
              </a:lnSpc>
              <a:buClrTx/>
              <a:buSzTx/>
              <a:buFont typeface="+mj-lt"/>
              <a:buAutoNum type="arabicPeriod" startAt="3"/>
            </a:pPr>
            <a:r>
              <a:rPr lang="zh-CN" altLang="en-US" sz="2000" b="1" dirty="0">
                <a:latin typeface="Times New Roman" panose="02020603050405020304" pitchFamily="18" charset="0"/>
                <a:sym typeface="+mn-ea"/>
              </a:rPr>
              <a:t>概率分配函数：</a:t>
            </a:r>
            <a:endParaRPr lang="zh-CN" altLang="en-US" sz="2000" b="1" dirty="0">
              <a:latin typeface="Times New Roman" panose="02020603050405020304" pitchFamily="18" charset="0"/>
              <a:sym typeface="+mn-ea"/>
            </a:endParaRPr>
          </a:p>
          <a:p>
            <a:pPr lvl="0" indent="457200" algn="just" eaLnBrk="1" hangingPunct="1">
              <a:lnSpc>
                <a:spcPct val="150000"/>
              </a:lnSpc>
              <a:buClrTx/>
              <a:buSzTx/>
              <a:buFontTx/>
              <a:buNone/>
            </a:pPr>
            <a:r>
              <a:rPr lang="zh-CN" altLang="en-US" sz="2000" b="1" dirty="0">
                <a:solidFill>
                  <a:schemeClr val="tx1"/>
                </a:solidFill>
                <a:latin typeface="Times New Roman" panose="02020603050405020304" pitchFamily="18" charset="0"/>
                <a:sym typeface="+mn-ea"/>
              </a:rPr>
              <a:t>(1) 概率分配函数的作用是把Ω的任意一个子集都映射为[0，1]上的一个数m(A)。</a:t>
            </a:r>
            <a:endParaRPr lang="zh-CN" altLang="en-US" sz="2000" b="1" dirty="0">
              <a:solidFill>
                <a:schemeClr val="tx1"/>
              </a:solidFill>
              <a:latin typeface="Times New Roman" panose="02020603050405020304" pitchFamily="18" charset="0"/>
              <a:sym typeface="+mn-ea"/>
            </a:endParaRPr>
          </a:p>
          <a:p>
            <a:pPr lvl="0" indent="457200" algn="just" eaLnBrk="1" hangingPunct="1">
              <a:lnSpc>
                <a:spcPct val="150000"/>
              </a:lnSpc>
              <a:buClrTx/>
              <a:buSzTx/>
              <a:buFontTx/>
              <a:buNone/>
            </a:pPr>
            <a:r>
              <a:rPr lang="zh-CN" altLang="en-US" sz="2000" b="1" dirty="0">
                <a:solidFill>
                  <a:schemeClr val="tx1"/>
                </a:solidFill>
                <a:latin typeface="Times New Roman" panose="02020603050405020304" pitchFamily="18" charset="0"/>
                <a:sym typeface="+mn-ea"/>
              </a:rPr>
              <a:t>当A包含于Ω且A由</a:t>
            </a:r>
            <a:r>
              <a:rPr lang="zh-CN" altLang="en-US" sz="2000" b="1" dirty="0">
                <a:solidFill>
                  <a:srgbClr val="FF0000"/>
                </a:solidFill>
                <a:latin typeface="Times New Roman" panose="02020603050405020304" pitchFamily="18" charset="0"/>
                <a:sym typeface="+mn-ea"/>
              </a:rPr>
              <a:t>单个元素</a:t>
            </a:r>
            <a:r>
              <a:rPr lang="zh-CN" altLang="en-US" sz="2000" b="1" dirty="0">
                <a:solidFill>
                  <a:schemeClr val="tx1"/>
                </a:solidFill>
                <a:latin typeface="Times New Roman" panose="02020603050405020304" pitchFamily="18" charset="0"/>
                <a:sym typeface="+mn-ea"/>
              </a:rPr>
              <a:t>组成时，m(A)表示对A的</a:t>
            </a:r>
            <a:r>
              <a:rPr lang="zh-CN" altLang="en-US" sz="2000" b="1" dirty="0">
                <a:solidFill>
                  <a:srgbClr val="FF0000"/>
                </a:solidFill>
                <a:latin typeface="Times New Roman" panose="02020603050405020304" pitchFamily="18" charset="0"/>
                <a:sym typeface="+mn-ea"/>
              </a:rPr>
              <a:t>精确信任度</a:t>
            </a:r>
            <a:r>
              <a:rPr lang="zh-CN" altLang="en-US" sz="2000" b="1" dirty="0">
                <a:solidFill>
                  <a:schemeClr val="tx1"/>
                </a:solidFill>
                <a:latin typeface="Times New Roman" panose="02020603050405020304" pitchFamily="18" charset="0"/>
                <a:sym typeface="+mn-ea"/>
              </a:rPr>
              <a:t>。</a:t>
            </a:r>
            <a:endParaRPr lang="zh-CN" altLang="en-US" sz="2000" b="1" dirty="0">
              <a:solidFill>
                <a:schemeClr val="tx1"/>
              </a:solidFill>
              <a:latin typeface="Times New Roman" panose="02020603050405020304" pitchFamily="18" charset="0"/>
              <a:sym typeface="+mn-ea"/>
            </a:endParaRPr>
          </a:p>
          <a:p>
            <a:pPr lvl="0" indent="457200" algn="just" eaLnBrk="1" hangingPunct="1">
              <a:lnSpc>
                <a:spcPct val="150000"/>
              </a:lnSpc>
              <a:buClrTx/>
              <a:buSzTx/>
              <a:buFontTx/>
              <a:buNone/>
            </a:pPr>
            <a:r>
              <a:rPr lang="zh-CN" altLang="en-US" sz="2000" b="1" dirty="0">
                <a:solidFill>
                  <a:schemeClr val="tx1"/>
                </a:solidFill>
                <a:latin typeface="Times New Roman" panose="02020603050405020304" pitchFamily="18" charset="0"/>
                <a:sym typeface="+mn-ea"/>
              </a:rPr>
              <a:t>当A包含于Ω、A ≠Ω，且A由多个元素组成时，m(A) 也表示对A的</a:t>
            </a:r>
            <a:r>
              <a:rPr lang="zh-CN" altLang="en-US" sz="2000" b="1" dirty="0">
                <a:solidFill>
                  <a:srgbClr val="FF0000"/>
                </a:solidFill>
                <a:latin typeface="Times New Roman" panose="02020603050405020304" pitchFamily="18" charset="0"/>
                <a:sym typeface="+mn-ea"/>
              </a:rPr>
              <a:t>精确信任度，但却不知道这部分信任度该分给A中哪些元素；</a:t>
            </a:r>
            <a:endParaRPr lang="zh-CN" altLang="en-US" sz="2000" b="1" dirty="0">
              <a:solidFill>
                <a:srgbClr val="FF0000"/>
              </a:solidFill>
              <a:latin typeface="Times New Roman" panose="02020603050405020304" pitchFamily="18" charset="0"/>
              <a:sym typeface="+mn-ea"/>
            </a:endParaRPr>
          </a:p>
          <a:p>
            <a:pPr lvl="0" indent="457200" algn="just" eaLnBrk="1" hangingPunct="1">
              <a:lnSpc>
                <a:spcPct val="150000"/>
              </a:lnSpc>
              <a:buClrTx/>
              <a:buSzTx/>
              <a:buFontTx/>
              <a:buNone/>
            </a:pPr>
            <a:r>
              <a:rPr lang="zh-CN" altLang="en-US" sz="2000" b="1" dirty="0">
                <a:solidFill>
                  <a:schemeClr val="tx1"/>
                </a:solidFill>
                <a:latin typeface="Times New Roman" panose="02020603050405020304" pitchFamily="18" charset="0"/>
                <a:sym typeface="+mn-ea"/>
              </a:rPr>
              <a:t>当A = Ω时，则m(A)是对Ω的各个子集进行信任分配后</a:t>
            </a:r>
            <a:r>
              <a:rPr lang="zh-CN" altLang="en-US" sz="2000" b="1" dirty="0">
                <a:solidFill>
                  <a:srgbClr val="FF0000"/>
                </a:solidFill>
                <a:highlight>
                  <a:srgbClr val="FFFF00"/>
                </a:highlight>
                <a:latin typeface="Times New Roman" panose="02020603050405020304" pitchFamily="18" charset="0"/>
                <a:sym typeface="+mn-ea"/>
              </a:rPr>
              <a:t>剩下的部分</a:t>
            </a:r>
            <a:r>
              <a:rPr lang="zh-CN" altLang="en-US" sz="2000" b="1" dirty="0">
                <a:solidFill>
                  <a:schemeClr val="tx1"/>
                </a:solidFill>
                <a:latin typeface="Times New Roman" panose="02020603050405020304" pitchFamily="18" charset="0"/>
                <a:sym typeface="+mn-ea"/>
              </a:rPr>
              <a:t>，它表示不知道该如何对它进行分配。</a:t>
            </a:r>
            <a:endParaRPr lang="zh-CN" altLang="en-US" sz="2000" b="1" dirty="0">
              <a:solidFill>
                <a:schemeClr val="tx1"/>
              </a:solidFill>
              <a:latin typeface="Times New Roman" panose="02020603050405020304" pitchFamily="18" charset="0"/>
              <a:sym typeface="+mn-ea"/>
            </a:endParaRPr>
          </a:p>
          <a:p>
            <a:pPr lvl="0" indent="0" algn="just" eaLnBrk="1" hangingPunct="1">
              <a:lnSpc>
                <a:spcPct val="150000"/>
              </a:lnSpc>
              <a:buClrTx/>
              <a:buSzTx/>
              <a:buFontTx/>
              <a:buNone/>
            </a:pPr>
            <a:r>
              <a:rPr lang="zh-CN" altLang="en-US" sz="2000" b="1" dirty="0">
                <a:solidFill>
                  <a:schemeClr val="tx1"/>
                </a:solidFill>
                <a:latin typeface="Times New Roman" panose="02020603050405020304" pitchFamily="18" charset="0"/>
                <a:sym typeface="+mn-ea"/>
              </a:rPr>
              <a:t> </a:t>
            </a:r>
            <a:r>
              <a:rPr lang="en-US" altLang="zh-CN" sz="2000" b="1" dirty="0">
                <a:solidFill>
                  <a:schemeClr val="tx1"/>
                </a:solidFill>
                <a:latin typeface="Times New Roman" panose="02020603050405020304" pitchFamily="18" charset="0"/>
                <a:sym typeface="+mn-ea"/>
              </a:rPr>
              <a:t>  </a:t>
            </a:r>
            <a:r>
              <a:rPr lang="zh-CN" altLang="en-US" sz="2000" b="1" dirty="0">
                <a:solidFill>
                  <a:schemeClr val="tx1"/>
                </a:solidFill>
                <a:latin typeface="Times New Roman" panose="02020603050405020304" pitchFamily="18" charset="0"/>
                <a:sym typeface="+mn-ea"/>
              </a:rPr>
              <a:t>🌰以 Ω ={ 红，黄，蓝 }为例:</a:t>
            </a:r>
            <a:endParaRPr lang="zh-CN" altLang="en-US" sz="2000" b="1" dirty="0">
              <a:solidFill>
                <a:schemeClr val="tx1"/>
              </a:solidFill>
              <a:latin typeface="Times New Roman" panose="02020603050405020304" pitchFamily="18" charset="0"/>
              <a:sym typeface="+mn-ea"/>
            </a:endParaRPr>
          </a:p>
          <a:p>
            <a:pPr lvl="0" indent="457200" algn="just" eaLnBrk="1" hangingPunct="1">
              <a:lnSpc>
                <a:spcPct val="150000"/>
              </a:lnSpc>
              <a:buClrTx/>
              <a:buSzTx/>
              <a:buFontTx/>
              <a:buNone/>
            </a:pPr>
            <a:r>
              <a:rPr lang="zh-CN" altLang="en-US" sz="2000" b="1" dirty="0">
                <a:solidFill>
                  <a:schemeClr val="tx1"/>
                </a:solidFill>
                <a:latin typeface="Times New Roman" panose="02020603050405020304" pitchFamily="18" charset="0"/>
                <a:sym typeface="+mn-ea"/>
              </a:rPr>
              <a:t>当A={红}时，由于m(A)=0.3，它表示对命题 “x是红色”的精确信任度为0.3。</a:t>
            </a:r>
            <a:endParaRPr lang="zh-CN" altLang="en-US" sz="2000" b="1" dirty="0">
              <a:solidFill>
                <a:schemeClr val="tx1"/>
              </a:solidFill>
              <a:latin typeface="Times New Roman" panose="02020603050405020304" pitchFamily="18" charset="0"/>
              <a:sym typeface="+mn-ea"/>
            </a:endParaRPr>
          </a:p>
          <a:p>
            <a:pPr lvl="0" indent="457200" algn="just" eaLnBrk="1" hangingPunct="1">
              <a:lnSpc>
                <a:spcPct val="150000"/>
              </a:lnSpc>
              <a:buClrTx/>
              <a:buSzTx/>
              <a:buFontTx/>
              <a:buNone/>
            </a:pPr>
            <a:r>
              <a:rPr lang="zh-CN" altLang="en-US" sz="2000" b="1" dirty="0">
                <a:solidFill>
                  <a:schemeClr val="tx1"/>
                </a:solidFill>
                <a:latin typeface="Times New Roman" panose="02020603050405020304" pitchFamily="18" charset="0"/>
                <a:sym typeface="+mn-ea"/>
              </a:rPr>
              <a:t>当A={红，黄}时，由于m(A)=0.2，它表示对命题“x或者是红色，或者是黄色”的精确信任度为0.2，却不知道该把这0.2分给 { 红 } 还是分给 { 黄 }。</a:t>
            </a:r>
            <a:endParaRPr lang="zh-CN" altLang="en-US" sz="2000" b="1" dirty="0">
              <a:solidFill>
                <a:schemeClr val="tx1"/>
              </a:solidFill>
              <a:latin typeface="Times New Roman" panose="02020603050405020304" pitchFamily="18" charset="0"/>
              <a:sym typeface="+mn-ea"/>
            </a:endParaRPr>
          </a:p>
          <a:p>
            <a:pPr lvl="0" indent="457200" algn="just" eaLnBrk="1" hangingPunct="1">
              <a:lnSpc>
                <a:spcPct val="150000"/>
              </a:lnSpc>
              <a:buClrTx/>
              <a:buSzTx/>
              <a:buFontTx/>
              <a:buNone/>
            </a:pPr>
            <a:endParaRPr lang="zh-CN" altLang="en-US" sz="2000" b="1" dirty="0">
              <a:solidFill>
                <a:schemeClr val="tx1"/>
              </a:solidFill>
              <a:latin typeface="Times New Roman" panose="02020603050405020304" pitchFamily="18" charset="0"/>
              <a:sym typeface="+mn-ea"/>
            </a:endParaRPr>
          </a:p>
          <a:p>
            <a:pPr lvl="0" indent="457200" algn="just" eaLnBrk="1" hangingPunct="1">
              <a:lnSpc>
                <a:spcPct val="150000"/>
              </a:lnSpc>
              <a:buClrTx/>
              <a:buSzTx/>
              <a:buFontTx/>
              <a:buNone/>
            </a:pPr>
            <a:r>
              <a:rPr lang="zh-CN" altLang="en-US" sz="2000" b="1" dirty="0">
                <a:solidFill>
                  <a:schemeClr val="tx1"/>
                </a:solidFill>
                <a:latin typeface="Times New Roman" panose="02020603050405020304" pitchFamily="18" charset="0"/>
                <a:sym typeface="+mn-ea"/>
              </a:rPr>
              <a:t>当A = Ω ={红，黄，蓝}时，由于m(A)=0.2，表示不知道该对这0.2如何分配，但它不属于{红}，就一定属于{黄}或{蓝}，只是基于现有的知识，还不知道。</a:t>
            </a:r>
            <a:endParaRPr lang="zh-CN" altLang="en-US" sz="2000" b="1" dirty="0">
              <a:solidFill>
                <a:schemeClr val="tx1"/>
              </a:solidFill>
              <a:latin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endParaRPr lang="zh-CN">
              <a:latin typeface="金山云技术体" charset="-122"/>
              <a:ea typeface="金山云技术体" charset="-122"/>
              <a:cs typeface="金山云技术体" charset="-122"/>
              <a:sym typeface="+mn-ea"/>
            </a:endParaRPr>
          </a:p>
        </p:txBody>
      </p:sp>
      <mc:AlternateContent xmlns:mc="http://schemas.openxmlformats.org/markup-compatibility/2006">
        <mc:Choice xmlns:a14="http://schemas.microsoft.com/office/drawing/2010/main" Requires="a14">
          <p:sp>
            <p:nvSpPr>
              <p:cNvPr id="9" name="文本框 8"/>
              <p:cNvSpPr txBox="1"/>
              <p:nvPr/>
            </p:nvSpPr>
            <p:spPr>
              <a:xfrm>
                <a:off x="647700" y="1321435"/>
                <a:ext cx="11040745" cy="5232400"/>
              </a:xfrm>
              <a:prstGeom prst="rect">
                <a:avLst/>
              </a:prstGeom>
              <a:noFill/>
            </p:spPr>
            <p:txBody>
              <a:bodyPr wrap="square" rtlCol="0">
                <a:noAutofit/>
              </a:bodyPr>
              <a:p>
                <a:pPr marL="457200" lvl="0" indent="-457200" algn="just" eaLnBrk="1" hangingPunct="1">
                  <a:lnSpc>
                    <a:spcPct val="150000"/>
                  </a:lnSpc>
                  <a:buClrTx/>
                  <a:buSzTx/>
                  <a:buFont typeface="+mj-lt"/>
                  <a:buAutoNum type="arabicPeriod" startAt="3"/>
                </a:pPr>
                <a:r>
                  <a:rPr lang="zh-CN" altLang="en-US" sz="2000" b="1" dirty="0">
                    <a:latin typeface="Times New Roman" panose="02020603050405020304" pitchFamily="18" charset="0"/>
                    <a:sym typeface="+mn-ea"/>
                  </a:rPr>
                  <a:t>概率分配函数：</a:t>
                </a:r>
                <a:endParaRPr lang="zh-CN" altLang="en-US" sz="2000" b="1" dirty="0">
                  <a:latin typeface="Times New Roman" panose="02020603050405020304" pitchFamily="18" charset="0"/>
                  <a:sym typeface="+mn-ea"/>
                </a:endParaRPr>
              </a:p>
              <a:p>
                <a:pPr lvl="0" indent="457200" algn="just" eaLnBrk="1" hangingPunct="1">
                  <a:lnSpc>
                    <a:spcPct val="150000"/>
                  </a:lnSpc>
                  <a:buClrTx/>
                  <a:buSzTx/>
                  <a:buFontTx/>
                  <a:buNone/>
                </a:pPr>
                <a:r>
                  <a:rPr lang="zh-CN" altLang="en-US" sz="2000" b="1" dirty="0">
                    <a:solidFill>
                      <a:schemeClr val="tx1"/>
                    </a:solidFill>
                    <a:latin typeface="Times New Roman" panose="02020603050405020304" pitchFamily="18" charset="0"/>
                    <a:sym typeface="+mn-ea"/>
                  </a:rPr>
                  <a:t>(2) m是2^Ω 上而非Ω上的概率分布，所以基本概率分配函数不是概率，它们不必相等，而且m(A) ≠ l</a:t>
                </a:r>
                <a:r>
                  <a:rPr lang="en-US" altLang="zh-CN" sz="2000" b="1" dirty="0">
                    <a:solidFill>
                      <a:schemeClr val="tx1"/>
                    </a:solidFill>
                    <a:latin typeface="Times New Roman" panose="02020603050405020304" pitchFamily="18" charset="0"/>
                    <a:sym typeface="+mn-ea"/>
                  </a:rPr>
                  <a:t>-</a:t>
                </a:r>
                <a:r>
                  <a:rPr lang="zh-CN" altLang="en-US" sz="2000" b="1" dirty="0">
                    <a:solidFill>
                      <a:schemeClr val="tx1"/>
                    </a:solidFill>
                    <a:latin typeface="Times New Roman" panose="02020603050405020304" pitchFamily="18" charset="0"/>
                    <a:sym typeface="+mn-ea"/>
                  </a:rPr>
                  <a:t>m(¬A)。</a:t>
                </a:r>
                <a:endParaRPr lang="zh-CN" altLang="en-US" sz="2000" b="1" dirty="0">
                  <a:solidFill>
                    <a:schemeClr val="tx1"/>
                  </a:solidFill>
                  <a:latin typeface="Times New Roman" panose="02020603050405020304" pitchFamily="18" charset="0"/>
                  <a:sym typeface="+mn-ea"/>
                </a:endParaRPr>
              </a:p>
              <a:p>
                <a:pPr lvl="0" indent="457200" algn="just" eaLnBrk="1" hangingPunct="1">
                  <a:lnSpc>
                    <a:spcPct val="150000"/>
                  </a:lnSpc>
                  <a:buClrTx/>
                  <a:buSzTx/>
                  <a:buFontTx/>
                  <a:buNone/>
                </a:pPr>
                <a:endParaRPr lang="zh-CN" altLang="en-US" sz="2000" b="1" dirty="0">
                  <a:solidFill>
                    <a:schemeClr val="tx1"/>
                  </a:solidFill>
                  <a:latin typeface="Times New Roman" panose="02020603050405020304" pitchFamily="18" charset="0"/>
                  <a:sym typeface="+mn-ea"/>
                </a:endParaRPr>
              </a:p>
              <a:p>
                <a:pPr lvl="0" indent="0" algn="just" eaLnBrk="1" hangingPunct="1">
                  <a:lnSpc>
                    <a:spcPct val="150000"/>
                  </a:lnSpc>
                  <a:buClrTx/>
                  <a:buSzTx/>
                  <a:buFont typeface="+mj-lt"/>
                  <a:buNone/>
                </a:pPr>
                <a:r>
                  <a:rPr lang="zh-CN" altLang="en-US" sz="2000" b="1" dirty="0">
                    <a:latin typeface="Times New Roman" panose="02020603050405020304" pitchFamily="18" charset="0"/>
                    <a:sym typeface="+mn-ea"/>
                  </a:rPr>
                  <a:t>🌰：</a:t>
                </a:r>
                <a:r>
                  <a:rPr sz="2000" b="1" dirty="0">
                    <a:latin typeface="Times New Roman" panose="02020603050405020304" pitchFamily="18" charset="0"/>
                    <a:sym typeface="+mn-ea"/>
                  </a:rPr>
                  <a:t>m(</a:t>
                </a:r>
                <a14:m>
                  <m:oMath xmlns:m="http://schemas.openxmlformats.org/officeDocument/2006/math">
                    <m:r>
                      <a:rPr lang="en-US" sz="2000" b="1" i="1" dirty="0">
                        <a:latin typeface="DejaVu Math TeX Gyre" panose="02000503000000000000" charset="0"/>
                        <a:cs typeface="DejaVu Math TeX Gyre" panose="02000503000000000000" charset="0"/>
                        <a:sym typeface="+mn-ea"/>
                      </a:rPr>
                      <m:t>∅</m:t>
                    </m:r>
                  </m:oMath>
                </a14:m>
                <a:r>
                  <a:rPr sz="2000" b="1" dirty="0">
                    <a:latin typeface="Times New Roman" panose="02020603050405020304" pitchFamily="18" charset="0"/>
                    <a:sym typeface="+mn-ea"/>
                  </a:rPr>
                  <a:t>，{红}，{黄}，{蓝}，{红，黄}，{红，蓝}，{黄，蓝}，{红，黄，蓝})</a:t>
                </a:r>
                <a:endParaRPr sz="2000" b="1" dirty="0">
                  <a:latin typeface="Times New Roman" panose="02020603050405020304" pitchFamily="18" charset="0"/>
                  <a:sym typeface="+mn-ea"/>
                </a:endParaRPr>
              </a:p>
              <a:p>
                <a:pPr lvl="0" indent="457200" algn="just" eaLnBrk="1" hangingPunct="1">
                  <a:lnSpc>
                    <a:spcPct val="150000"/>
                  </a:lnSpc>
                  <a:buClrTx/>
                  <a:buSzTx/>
                  <a:buFont typeface="+mj-lt"/>
                  <a:buNone/>
                </a:pPr>
                <a:r>
                  <a:rPr sz="2000" b="1" dirty="0">
                    <a:latin typeface="Times New Roman" panose="02020603050405020304" pitchFamily="18" charset="0"/>
                    <a:sym typeface="+mn-ea"/>
                  </a:rPr>
                  <a:t>= {0，0.3，0，0.1，0.2，0.2，0.1，0.1}</a:t>
                </a:r>
                <a:endParaRPr sz="2000" b="1" dirty="0">
                  <a:latin typeface="Times New Roman" panose="02020603050405020304" pitchFamily="18" charset="0"/>
                  <a:sym typeface="+mn-ea"/>
                </a:endParaRPr>
              </a:p>
              <a:p>
                <a:pPr lvl="0" indent="457200" algn="just" eaLnBrk="1" hangingPunct="1">
                  <a:lnSpc>
                    <a:spcPct val="150000"/>
                  </a:lnSpc>
                  <a:buClrTx/>
                  <a:buSzTx/>
                  <a:buFont typeface="+mj-lt"/>
                  <a:buNone/>
                </a:pPr>
                <a:r>
                  <a:rPr lang="zh-CN" altLang="en-US" sz="2000" b="1" dirty="0">
                    <a:solidFill>
                      <a:schemeClr val="tx1"/>
                    </a:solidFill>
                    <a:latin typeface="Times New Roman" panose="02020603050405020304" pitchFamily="18" charset="0"/>
                    <a:sym typeface="+mn-ea"/>
                  </a:rPr>
                  <a:t>m符合概率分配函数的定义，但</a:t>
                </a:r>
                <a:r>
                  <a:rPr lang="zh-CN" altLang="en-US" sz="2000" b="1" dirty="0">
                    <a:solidFill>
                      <a:schemeClr val="tx1"/>
                    </a:solidFill>
                    <a:latin typeface="Times New Roman" panose="02020603050405020304" pitchFamily="18" charset="0"/>
                    <a:sym typeface="+mn-ea"/>
                  </a:rPr>
                  <a:t>m({红}) + m({黄}) + m({蓝}) = 0.3 + 0 + 0.1= 0.4 &lt; 1</a:t>
                </a:r>
                <a:endParaRPr lang="zh-CN" altLang="en-US" sz="2000" b="1" dirty="0">
                  <a:solidFill>
                    <a:schemeClr val="tx1"/>
                  </a:solidFill>
                  <a:latin typeface="Times New Roman" panose="02020603050405020304" pitchFamily="18" charset="0"/>
                  <a:sym typeface="+mn-ea"/>
                </a:endParaRPr>
              </a:p>
              <a:p>
                <a:pPr lvl="0" indent="457200" algn="just" eaLnBrk="1" hangingPunct="1">
                  <a:lnSpc>
                    <a:spcPct val="150000"/>
                  </a:lnSpc>
                  <a:buClrTx/>
                  <a:buSzTx/>
                  <a:buFontTx/>
                  <a:buNone/>
                </a:pPr>
                <a:r>
                  <a:rPr lang="zh-CN" altLang="en-US" sz="2000" b="1" dirty="0">
                    <a:solidFill>
                      <a:schemeClr val="tx1"/>
                    </a:solidFill>
                    <a:latin typeface="Times New Roman" panose="02020603050405020304" pitchFamily="18" charset="0"/>
                    <a:sym typeface="+mn-ea"/>
                  </a:rPr>
                  <a:t>而概率P要求P({红}) + P({黄}) + P({蓝}) = 1</a:t>
                </a:r>
                <a:endParaRPr lang="zh-CN" altLang="en-US" sz="2000" b="1" dirty="0">
                  <a:solidFill>
                    <a:schemeClr val="tx1"/>
                  </a:solidFill>
                  <a:latin typeface="Times New Roman" panose="02020603050405020304" pitchFamily="18" charset="0"/>
                  <a:sym typeface="+mn-ea"/>
                </a:endParaRPr>
              </a:p>
              <a:p>
                <a:pPr lvl="0" indent="457200" algn="just" eaLnBrk="1" hangingPunct="1">
                  <a:lnSpc>
                    <a:spcPct val="150000"/>
                  </a:lnSpc>
                  <a:buClrTx/>
                  <a:buSzTx/>
                  <a:buFontTx/>
                  <a:buNone/>
                </a:pPr>
                <a:r>
                  <a:rPr lang="zh-CN" altLang="en-US" sz="2000" b="1" dirty="0">
                    <a:solidFill>
                      <a:schemeClr val="tx1"/>
                    </a:solidFill>
                    <a:latin typeface="Times New Roman" panose="02020603050405020304" pitchFamily="18" charset="0"/>
                    <a:sym typeface="+mn-ea"/>
                  </a:rPr>
                  <a:t>因此m不是概率</a:t>
                </a:r>
                <a:endParaRPr lang="zh-CN" altLang="en-US" sz="2000" b="1" dirty="0">
                  <a:solidFill>
                    <a:schemeClr val="tx1"/>
                  </a:solidFill>
                  <a:latin typeface="Times New Roman" panose="02020603050405020304" pitchFamily="18" charset="0"/>
                  <a:sym typeface="+mn-ea"/>
                </a:endParaRPr>
              </a:p>
            </p:txBody>
          </p:sp>
        </mc:Choice>
        <mc:Fallback>
          <p:sp>
            <p:nvSpPr>
              <p:cNvPr id="9" name="文本框 8"/>
              <p:cNvSpPr txBox="1">
                <a:spLocks noRot="1" noChangeAspect="1" noMove="1" noResize="1" noEditPoints="1" noAdjustHandles="1" noChangeArrowheads="1" noChangeShapeType="1" noTextEdit="1"/>
              </p:cNvSpPr>
              <p:nvPr/>
            </p:nvSpPr>
            <p:spPr>
              <a:xfrm>
                <a:off x="647700" y="1321435"/>
                <a:ext cx="11040745" cy="523240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endParaRPr lang="zh-CN">
              <a:latin typeface="金山云技术体" charset="-122"/>
              <a:ea typeface="金山云技术体" charset="-122"/>
              <a:cs typeface="金山云技术体" charset="-122"/>
              <a:sym typeface="+mn-ea"/>
            </a:endParaRPr>
          </a:p>
        </p:txBody>
      </p:sp>
      <mc:AlternateContent xmlns:mc="http://schemas.openxmlformats.org/markup-compatibility/2006">
        <mc:Choice xmlns:a14="http://schemas.microsoft.com/office/drawing/2010/main" Requires="a14">
          <p:sp>
            <p:nvSpPr>
              <p:cNvPr id="9" name="文本框 8"/>
              <p:cNvSpPr txBox="1"/>
              <p:nvPr/>
            </p:nvSpPr>
            <p:spPr>
              <a:xfrm>
                <a:off x="575310" y="1321435"/>
                <a:ext cx="11040745" cy="2684780"/>
              </a:xfrm>
              <a:prstGeom prst="rect">
                <a:avLst/>
              </a:prstGeom>
              <a:noFill/>
            </p:spPr>
            <p:txBody>
              <a:bodyPr wrap="square" rtlCol="0">
                <a:noAutofit/>
              </a:bodyPr>
              <a:p>
                <a:pPr marL="457200" lvl="0" indent="-457200" algn="just" eaLnBrk="1" hangingPunct="1">
                  <a:lnSpc>
                    <a:spcPct val="150000"/>
                  </a:lnSpc>
                  <a:buClrTx/>
                  <a:buSzTx/>
                  <a:buFont typeface="+mj-lt"/>
                  <a:buAutoNum type="arabicPeriod" startAt="4"/>
                </a:pPr>
                <a:r>
                  <a:rPr lang="zh-CN" altLang="en-US" sz="2000" b="1" dirty="0">
                    <a:latin typeface="Times New Roman" panose="02020603050405020304" pitchFamily="18" charset="0"/>
                    <a:sym typeface="+mn-ea"/>
                  </a:rPr>
                  <a:t>信任函数</a:t>
                </a:r>
                <a:r>
                  <a:rPr lang="en-US" altLang="zh-CN" sz="2000" b="1" dirty="0">
                    <a:latin typeface="Times New Roman" panose="02020603050405020304" pitchFamily="18" charset="0"/>
                    <a:sym typeface="+mn-ea"/>
                  </a:rPr>
                  <a:t>(</a:t>
                </a:r>
                <a:r>
                  <a:rPr lang="en-US" altLang="zh-CN" sz="2000" b="1" dirty="0">
                    <a:latin typeface="Times New Roman" panose="02020603050405020304" pitchFamily="18" charset="0"/>
                    <a:sym typeface="+mn-ea"/>
                  </a:rPr>
                  <a:t>belief function</a:t>
                </a:r>
                <a:r>
                  <a:rPr lang="en-US" altLang="zh-CN" sz="2000" b="1" dirty="0">
                    <a:latin typeface="Times New Roman" panose="02020603050405020304" pitchFamily="18" charset="0"/>
                    <a:sym typeface="+mn-ea"/>
                  </a:rPr>
                  <a:t>)</a:t>
                </a:r>
                <a:r>
                  <a:rPr lang="zh-CN" altLang="en-US" sz="2000" b="1" dirty="0">
                    <a:latin typeface="Times New Roman" panose="02020603050405020304" pitchFamily="18" charset="0"/>
                    <a:sym typeface="+mn-ea"/>
                  </a:rPr>
                  <a:t>：</a:t>
                </a:r>
                <a:endParaRPr lang="zh-CN" altLang="en-US" sz="2000" b="1" dirty="0">
                  <a:latin typeface="Times New Roman" panose="02020603050405020304" pitchFamily="18" charset="0"/>
                  <a:sym typeface="+mn-ea"/>
                </a:endParaRPr>
              </a:p>
              <a:p>
                <a:pPr lvl="0" indent="457200" algn="just" eaLnBrk="1" hangingPunct="1">
                  <a:lnSpc>
                    <a:spcPct val="150000"/>
                  </a:lnSpc>
                  <a:buClrTx/>
                  <a:buSzTx/>
                  <a:buFontTx/>
                  <a:buNone/>
                </a:pPr>
                <a:r>
                  <a:rPr lang="en-US" altLang="zh-CN" sz="2000" b="1" dirty="0">
                    <a:latin typeface="Times New Roman" panose="02020603050405020304" pitchFamily="18" charset="0"/>
                    <a:sym typeface="+mn-ea"/>
                  </a:rPr>
                  <a:t>Bel</a:t>
                </a:r>
                <a:r>
                  <a:rPr lang="zh-CN" altLang="en-US" sz="2000" b="1" dirty="0">
                    <a:latin typeface="Times New Roman" panose="02020603050405020304" pitchFamily="18" charset="0"/>
                    <a:sym typeface="+mn-ea"/>
                  </a:rPr>
                  <a:t>: </a:t>
                </a:r>
                <a14:m>
                  <m:oMath xmlns:m="http://schemas.openxmlformats.org/officeDocument/2006/math">
                    <m:sSup>
                      <m:sSupPr>
                        <m:ctrlPr>
                          <a:rPr lang="zh-CN" altLang="en-US" sz="2000" b="1" dirty="0">
                            <a:latin typeface="Times New Roman" panose="02020603050405020304" pitchFamily="18" charset="0"/>
                          </a:rPr>
                        </m:ctrlPr>
                      </m:sSupPr>
                      <m:e>
                        <m:r>
                          <a:rPr lang="zh-CN" altLang="en-US" sz="2000" b="1" dirty="0">
                            <a:latin typeface="Times New Roman" panose="02020603050405020304" pitchFamily="18" charset="0"/>
                          </a:rPr>
                          <m:t>2</m:t>
                        </m:r>
                      </m:e>
                      <m:sup>
                        <m:r>
                          <a:rPr lang="en-US" altLang="zh-CN" sz="2000" b="1" dirty="0">
                            <a:latin typeface="DejaVu Math TeX Gyre" panose="02000503000000000000" charset="0"/>
                            <a:ea typeface="宋体" charset="0"/>
                            <a:cs typeface="DejaVu Math TeX Gyre" panose="02000503000000000000" charset="0"/>
                          </a:rPr>
                          <m:t>𝐷</m:t>
                        </m:r>
                        <m:r>
                          <a:rPr lang="zh-CN" altLang="en-US" sz="2000" b="1" dirty="0">
                            <a:latin typeface="Times New Roman" panose="02020603050405020304" pitchFamily="18" charset="0"/>
                          </a:rPr>
                          <m:t> </m:t>
                        </m:r>
                      </m:sup>
                    </m:sSup>
                  </m:oMath>
                </a14:m>
                <a:r>
                  <a:rPr lang="zh-CN" altLang="en-US" sz="2000" b="1" dirty="0">
                    <a:latin typeface="Times New Roman" panose="02020603050405020304" pitchFamily="18" charset="0"/>
                    <a:sym typeface="+mn-ea"/>
                  </a:rPr>
                  <a:t>→ [0,1]，对任意的A包含于Ω有</a:t>
                </a:r>
                <a14:m>
                  <m:oMath xmlns:m="http://schemas.openxmlformats.org/officeDocument/2006/math">
                    <m:r>
                      <a:rPr lang="en-US" altLang="zh-CN" sz="2000" b="1" dirty="0">
                        <a:latin typeface="DejaVu Math TeX Gyre" panose="02000503000000000000" charset="0"/>
                        <a:cs typeface="DejaVu Math TeX Gyre" panose="02000503000000000000" charset="0"/>
                      </a:rPr>
                      <m:t>𝑀</m:t>
                    </m:r>
                    <m:d>
                      <m:dPr>
                        <m:ctrlPr>
                          <a:rPr lang="zh-CN" altLang="en-US" sz="2000" b="1" dirty="0">
                            <a:latin typeface="Times New Roman" panose="02020603050405020304" pitchFamily="18" charset="0"/>
                          </a:rPr>
                        </m:ctrlPr>
                      </m:dPr>
                      <m:e>
                        <m:r>
                          <a:rPr lang="zh-CN" altLang="en-US" sz="2000" b="1" i="0" dirty="0">
                            <a:latin typeface="Times New Roman" panose="02020603050405020304" pitchFamily="18" charset="0"/>
                          </a:rPr>
                          <m:t>∅</m:t>
                        </m:r>
                      </m:e>
                    </m:d>
                    <m:r>
                      <a:rPr lang="zh-CN" altLang="en-US" sz="2000" b="1" i="0" dirty="0">
                        <a:latin typeface="Times New Roman" panose="02020603050405020304" pitchFamily="18" charset="0"/>
                      </a:rPr>
                      <m:t>=</m:t>
                    </m:r>
                    <m:r>
                      <a:rPr lang="zh-CN" altLang="en-US" sz="2000" b="1" i="0" dirty="0">
                        <a:latin typeface="Times New Roman" panose="02020603050405020304" pitchFamily="18" charset="0"/>
                      </a:rPr>
                      <m:t>0</m:t>
                    </m:r>
                    <m:r>
                      <a:rPr lang="en-US" altLang="zh-CN" sz="2000" b="1" i="0" dirty="0">
                        <a:latin typeface="Times New Roman" panose="02020603050405020304" pitchFamily="18" charset="0"/>
                      </a:rPr>
                      <m:t>     </m:t>
                    </m:r>
                  </m:oMath>
                </a14:m>
                <a:r>
                  <a:rPr lang="en-US" altLang="zh-CN" sz="2000" smtClean="0">
                    <a:solidFill>
                      <a:schemeClr val="tx1"/>
                    </a:solidFill>
                    <a:latin typeface="+mn-ea"/>
                    <a:sym typeface="+mn-ea"/>
                  </a:rPr>
                  <a:t>    </a:t>
                </a:r>
                <a:r>
                  <a:rPr lang="en-US" altLang="zh-CN" sz="2000" smtClean="0">
                    <a:solidFill>
                      <a:schemeClr val="tx1"/>
                    </a:solidFill>
                    <a:latin typeface="+mn-ea"/>
                    <a:sym typeface="+mn-ea"/>
                  </a:rPr>
                  <a:t>Bel(A</a:t>
                </a:r>
                <a:r>
                  <a:rPr lang="en-US" altLang="zh-CN" sz="2000">
                    <a:solidFill>
                      <a:schemeClr val="tx1"/>
                    </a:solidFill>
                    <a:latin typeface="+mn-ea"/>
                    <a:sym typeface="+mn-ea"/>
                  </a:rPr>
                  <a:t>) </a:t>
                </a:r>
                <a:r>
                  <a:rPr lang="en-US" altLang="zh-CN" sz="2000" smtClean="0">
                    <a:solidFill>
                      <a:schemeClr val="tx1"/>
                    </a:solidFill>
                    <a:latin typeface="+mn-ea"/>
                    <a:sym typeface="+mn-ea"/>
                  </a:rPr>
                  <a:t>= </a:t>
                </a:r>
                <a14:m>
                  <m:oMath xmlns:m="http://schemas.openxmlformats.org/officeDocument/2006/math">
                    <m:nary>
                      <m:naryPr>
                        <m:chr m:val="∑"/>
                        <m:grow m:val="on"/>
                        <m:limLoc m:val="undOvr"/>
                        <m:supHide m:val="on"/>
                        <m:ctrlPr>
                          <a:rPr lang="en-US" altLang="zh-CN" sz="2000" i="1" smtClean="0">
                            <a:solidFill>
                              <a:schemeClr val="tx1"/>
                            </a:solidFill>
                            <a:latin typeface="Cambria Math" panose="02040503050406030204" pitchFamily="18" charset="0"/>
                          </a:rPr>
                        </m:ctrlPr>
                      </m:naryPr>
                      <m:sub>
                        <m:r>
                          <a:rPr lang="en-US" altLang="zh-CN" sz="2000" i="1">
                            <a:solidFill>
                              <a:schemeClr val="tx1"/>
                            </a:solidFill>
                            <a:latin typeface="Cambria Math" panose="02040503050406030204" pitchFamily="18" charset="0"/>
                          </a:rPr>
                          <m:t>𝐵</m:t>
                        </m:r>
                        <m:r>
                          <a:rPr lang="en-US" altLang="zh-CN" sz="2000" i="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𝐴</m:t>
                        </m:r>
                      </m:sub>
                      <m:sup/>
                      <m:e>
                        <m:r>
                          <a:rPr lang="en-US" altLang="zh-CN" sz="2000" i="1">
                            <a:solidFill>
                              <a:schemeClr val="tx1"/>
                            </a:solidFill>
                            <a:latin typeface="Cambria Math" panose="02040503050406030204" pitchFamily="18" charset="0"/>
                          </a:rPr>
                          <m:t>𝑚</m:t>
                        </m:r>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𝐵</m:t>
                            </m:r>
                          </m:e>
                        </m:d>
                      </m:e>
                    </m:nary>
                  </m:oMath>
                </a14:m>
                <a:endParaRPr lang="en-US" altLang="zh-CN" sz="2000">
                  <a:solidFill>
                    <a:schemeClr val="tx1"/>
                  </a:solidFill>
                  <a:latin typeface="+mn-ea"/>
                </a:endParaRPr>
              </a:p>
              <a:p>
                <a:pPr lvl="0" indent="457200" algn="just" eaLnBrk="1" hangingPunct="1">
                  <a:lnSpc>
                    <a:spcPct val="150000"/>
                  </a:lnSpc>
                  <a:buClrTx/>
                  <a:buSzTx/>
                  <a:buFontTx/>
                  <a:buNone/>
                </a:pPr>
                <a:r>
                  <a:rPr lang="zh-CN" altLang="en-US" sz="2000" b="1" dirty="0">
                    <a:latin typeface="Times New Roman" panose="02020603050405020304" pitchFamily="18" charset="0"/>
                  </a:rPr>
                  <a:t>Bel(A) 表示当前环境下， 对假设集A的信任程度，</a:t>
                </a:r>
                <a:r>
                  <a:rPr lang="zh-CN" altLang="en-US" sz="2000" b="1" dirty="0">
                    <a:solidFill>
                      <a:schemeClr val="accent6"/>
                    </a:solidFill>
                    <a:highlight>
                      <a:srgbClr val="FFFF00"/>
                    </a:highlight>
                    <a:latin typeface="Times New Roman" panose="02020603050405020304" pitchFamily="18" charset="0"/>
                  </a:rPr>
                  <a:t>其值为A的所有子集的基本概率之和，</a:t>
                </a:r>
                <a:r>
                  <a:rPr lang="zh-CN" altLang="en-US" sz="2000" b="1" dirty="0">
                    <a:solidFill>
                      <a:srgbClr val="FF0000"/>
                    </a:solidFill>
                    <a:highlight>
                      <a:srgbClr val="FFFF00"/>
                    </a:highlight>
                    <a:latin typeface="Times New Roman" panose="02020603050405020304" pitchFamily="18" charset="0"/>
                  </a:rPr>
                  <a:t>表示对A的总的信任度。</a:t>
                </a:r>
                <a:endParaRPr lang="zh-CN" altLang="en-US" sz="2000" b="1" dirty="0">
                  <a:solidFill>
                    <a:srgbClr val="FF0000"/>
                  </a:solidFill>
                  <a:highlight>
                    <a:srgbClr val="FFFF00"/>
                  </a:highlight>
                  <a:latin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575310" y="1321435"/>
                <a:ext cx="11040745" cy="268478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647700" y="3907155"/>
                <a:ext cx="11040745" cy="2684780"/>
              </a:xfrm>
              <a:prstGeom prst="rect">
                <a:avLst/>
              </a:prstGeom>
              <a:noFill/>
            </p:spPr>
            <p:txBody>
              <a:bodyPr wrap="square" rtlCol="0">
                <a:noAutofit/>
              </a:bodyPr>
              <a:p>
                <a:pPr lvl="0" indent="0" algn="just" eaLnBrk="1" hangingPunct="1">
                  <a:lnSpc>
                    <a:spcPct val="150000"/>
                  </a:lnSpc>
                  <a:buClrTx/>
                  <a:buSzTx/>
                  <a:buFont typeface="+mj-lt"/>
                  <a:buNone/>
                </a:pPr>
                <a:r>
                  <a:rPr lang="zh-CN" altLang="en-US" sz="2000" b="1" dirty="0">
                    <a:latin typeface="Times New Roman" panose="02020603050405020304" pitchFamily="18" charset="0"/>
                    <a:sym typeface="+mn-ea"/>
                  </a:rPr>
                  <a:t>🌰：</a:t>
                </a:r>
                <a:r>
                  <a:rPr sz="2000" b="1" dirty="0">
                    <a:latin typeface="Times New Roman" panose="02020603050405020304" pitchFamily="18" charset="0"/>
                    <a:sym typeface="+mn-ea"/>
                  </a:rPr>
                  <a:t>对于上面的栗子</a:t>
                </a:r>
                <a:endParaRPr sz="2000" b="1" dirty="0">
                  <a:latin typeface="Times New Roman" panose="02020603050405020304" pitchFamily="18" charset="0"/>
                  <a:sym typeface="+mn-ea"/>
                </a:endParaRPr>
              </a:p>
              <a:p>
                <a:pPr lvl="0" indent="457200" algn="just" eaLnBrk="1" hangingPunct="1">
                  <a:lnSpc>
                    <a:spcPct val="150000"/>
                  </a:lnSpc>
                  <a:buClrTx/>
                  <a:buSzTx/>
                  <a:buFont typeface="+mj-lt"/>
                  <a:buNone/>
                </a:pPr>
                <a:r>
                  <a:rPr sz="2000" b="1" dirty="0">
                    <a:latin typeface="Times New Roman" panose="02020603050405020304" pitchFamily="18" charset="0"/>
                    <a:sym typeface="+mn-ea"/>
                  </a:rPr>
                  <a:t>m(</a:t>
                </a:r>
                <a14:m>
                  <m:oMath xmlns:m="http://schemas.openxmlformats.org/officeDocument/2006/math">
                    <m:r>
                      <a:rPr lang="en-US" sz="2000" b="1" i="1" dirty="0">
                        <a:latin typeface="DejaVu Math TeX Gyre" panose="02000503000000000000" charset="0"/>
                        <a:cs typeface="DejaVu Math TeX Gyre" panose="02000503000000000000" charset="0"/>
                        <a:sym typeface="+mn-ea"/>
                      </a:rPr>
                      <m:t>∅</m:t>
                    </m:r>
                  </m:oMath>
                </a14:m>
                <a:r>
                  <a:rPr sz="2000" b="1" dirty="0">
                    <a:latin typeface="Times New Roman" panose="02020603050405020304" pitchFamily="18" charset="0"/>
                    <a:sym typeface="+mn-ea"/>
                  </a:rPr>
                  <a:t>，{红}，{黄}，{蓝}，{红，黄}，{红，蓝}，{黄，蓝}，{红，黄，蓝})</a:t>
                </a:r>
                <a:endParaRPr sz="2000" b="1" dirty="0">
                  <a:latin typeface="Times New Roman" panose="02020603050405020304" pitchFamily="18" charset="0"/>
                  <a:sym typeface="+mn-ea"/>
                </a:endParaRPr>
              </a:p>
              <a:p>
                <a:pPr lvl="0" indent="457200" algn="just" eaLnBrk="1" hangingPunct="1">
                  <a:lnSpc>
                    <a:spcPct val="150000"/>
                  </a:lnSpc>
                  <a:buClrTx/>
                  <a:buSzTx/>
                  <a:buFont typeface="+mj-lt"/>
                  <a:buNone/>
                </a:pPr>
                <a:r>
                  <a:rPr sz="2000" b="1" dirty="0">
                    <a:latin typeface="Times New Roman" panose="02020603050405020304" pitchFamily="18" charset="0"/>
                    <a:sym typeface="+mn-ea"/>
                  </a:rPr>
                  <a:t>= {0，0.3，0，0.1，0.2，0.2，0.1，0.1}</a:t>
                </a:r>
                <a:endParaRPr sz="2000" b="1" dirty="0">
                  <a:latin typeface="Times New Roman" panose="02020603050405020304" pitchFamily="18" charset="0"/>
                  <a:sym typeface="+mn-ea"/>
                </a:endParaRPr>
              </a:p>
              <a:p>
                <a:pPr lvl="0" indent="457200" algn="just" eaLnBrk="1" hangingPunct="1">
                  <a:lnSpc>
                    <a:spcPct val="150000"/>
                  </a:lnSpc>
                  <a:buClrTx/>
                  <a:buSzTx/>
                  <a:buFont typeface="+mj-lt"/>
                  <a:buNone/>
                </a:pPr>
                <a:r>
                  <a:rPr sz="2000" b="1" dirty="0">
                    <a:latin typeface="Times New Roman" panose="02020603050405020304" pitchFamily="18" charset="0"/>
                    <a:sym typeface="+mn-ea"/>
                  </a:rPr>
                  <a:t>Bel({红， 黄})= m({红}) + m({黄}) + m({红，黄})</a:t>
                </a:r>
                <a:r>
                  <a:rPr lang="en-US" sz="2000" b="1" dirty="0">
                    <a:latin typeface="Times New Roman" panose="02020603050405020304" pitchFamily="18" charset="0"/>
                    <a:sym typeface="+mn-ea"/>
                  </a:rPr>
                  <a:t> </a:t>
                </a:r>
                <a:r>
                  <a:rPr sz="2000" b="1" dirty="0">
                    <a:latin typeface="Times New Roman" panose="02020603050405020304" pitchFamily="18" charset="0"/>
                    <a:sym typeface="+mn-ea"/>
                  </a:rPr>
                  <a:t>= 0.3+0+0.2 = 0.5。</a:t>
                </a:r>
                <a:endParaRPr sz="2000" b="1" dirty="0">
                  <a:latin typeface="Times New Roman" panose="02020603050405020304" pitchFamily="18" charset="0"/>
                  <a:sym typeface="+mn-ea"/>
                </a:endParaRPr>
              </a:p>
              <a:p>
                <a:pPr lvl="0" indent="0" algn="just" eaLnBrk="1" hangingPunct="1">
                  <a:lnSpc>
                    <a:spcPct val="150000"/>
                  </a:lnSpc>
                  <a:buClrTx/>
                  <a:buSzTx/>
                  <a:buFont typeface="+mj-lt"/>
                  <a:buNone/>
                </a:pPr>
                <a:r>
                  <a:rPr sz="2000" b="1" dirty="0">
                    <a:latin typeface="Times New Roman" panose="02020603050405020304" pitchFamily="18" charset="0"/>
                    <a:sym typeface="+mn-ea"/>
                  </a:rPr>
                  <a:t>当A为单一元素组成的集合时， Bel(A) =m(A) ，Bel(A) 函数又称为</a:t>
                </a:r>
                <a:r>
                  <a:rPr sz="2000" b="1" dirty="0">
                    <a:highlight>
                      <a:srgbClr val="FFFF00"/>
                    </a:highlight>
                    <a:latin typeface="Times New Roman" panose="02020603050405020304" pitchFamily="18" charset="0"/>
                    <a:sym typeface="+mn-ea"/>
                  </a:rPr>
                  <a:t>下限函数</a:t>
                </a:r>
                <a:endParaRPr sz="2000" b="1" dirty="0">
                  <a:highlight>
                    <a:srgbClr val="FFFF00"/>
                  </a:highlight>
                  <a:latin typeface="Times New Roman" panose="02020603050405020304" pitchFamily="18" charset="0"/>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647700" y="3907155"/>
                <a:ext cx="11040745" cy="268478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3" grpId="0"/>
      <p:bldP spid="3"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47700" y="4277995"/>
            <a:ext cx="11040745" cy="2684780"/>
          </a:xfrm>
          <a:prstGeom prst="rect">
            <a:avLst/>
          </a:prstGeom>
          <a:noFill/>
        </p:spPr>
        <p:txBody>
          <a:bodyPr wrap="square" rtlCol="0">
            <a:noAutofit/>
          </a:bodyPr>
          <a:p>
            <a:pPr lvl="0" indent="0" algn="just" eaLnBrk="1" hangingPunct="1">
              <a:lnSpc>
                <a:spcPct val="150000"/>
              </a:lnSpc>
              <a:buClrTx/>
              <a:buSzTx/>
              <a:buFont typeface="+mj-lt"/>
              <a:buNone/>
            </a:pPr>
            <a:r>
              <a:rPr lang="zh-CN" altLang="en-US" sz="2000" b="1" dirty="0">
                <a:latin typeface="Times New Roman" panose="02020603050405020304" pitchFamily="18" charset="0"/>
                <a:sym typeface="+mn-ea"/>
              </a:rPr>
              <a:t>🌰：</a:t>
            </a:r>
            <a:r>
              <a:rPr sz="2000" b="1" dirty="0">
                <a:latin typeface="Times New Roman" panose="02020603050405020304" pitchFamily="18" charset="0"/>
                <a:sym typeface="+mn-ea"/>
              </a:rPr>
              <a:t>设 D ={红，黄，蓝}</a:t>
            </a:r>
            <a:r>
              <a:rPr lang="zh-CN" sz="2000" b="1" dirty="0">
                <a:latin typeface="Times New Roman" panose="02020603050405020304" pitchFamily="18" charset="0"/>
                <a:sym typeface="+mn-ea"/>
              </a:rPr>
              <a:t>，</a:t>
            </a:r>
            <a:r>
              <a:rPr sz="2000" b="1" dirty="0">
                <a:latin typeface="Times New Roman" panose="02020603050405020304" pitchFamily="18" charset="0"/>
                <a:sym typeface="+mn-ea"/>
              </a:rPr>
              <a:t>M</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{红}</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=0.3， M({黄}</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=0，M({红，黄}</a:t>
            </a:r>
            <a:r>
              <a:rPr lang="en-US" sz="2000" b="1" dirty="0">
                <a:latin typeface="Times New Roman" panose="02020603050405020304" pitchFamily="18" charset="0"/>
                <a:sym typeface="+mn-ea"/>
              </a:rPr>
              <a:t>)</a:t>
            </a:r>
            <a:r>
              <a:rPr sz="2000" b="1" dirty="0">
                <a:latin typeface="Times New Roman" panose="02020603050405020304" pitchFamily="18" charset="0"/>
                <a:sym typeface="+mn-ea"/>
              </a:rPr>
              <a:t>=0.2</a:t>
            </a:r>
            <a:endParaRPr sz="2000" b="1" dirty="0">
              <a:latin typeface="Times New Roman" panose="02020603050405020304" pitchFamily="18" charset="0"/>
              <a:sym typeface="+mn-ea"/>
            </a:endParaRPr>
          </a:p>
          <a:p>
            <a:pPr lvl="0" indent="0" algn="just" eaLnBrk="1" hangingPunct="1">
              <a:lnSpc>
                <a:spcPct val="150000"/>
              </a:lnSpc>
              <a:buClrTx/>
              <a:buSzTx/>
              <a:buFont typeface="+mj-lt"/>
              <a:buNone/>
            </a:pPr>
            <a:endParaRPr sz="2000" b="1" dirty="0">
              <a:latin typeface="Times New Roman" panose="02020603050405020304" pitchFamily="18" charset="0"/>
              <a:sym typeface="+mn-ea"/>
            </a:endParaRPr>
          </a:p>
          <a:p>
            <a:pPr lvl="0" indent="0" algn="just" eaLnBrk="1" hangingPunct="1">
              <a:lnSpc>
                <a:spcPct val="150000"/>
              </a:lnSpc>
              <a:buClrTx/>
              <a:buSzTx/>
              <a:buFont typeface="+mj-lt"/>
              <a:buNone/>
            </a:pPr>
            <a:endParaRPr sz="2000" b="1" dirty="0">
              <a:latin typeface="Times New Roman" panose="02020603050405020304" pitchFamily="18" charset="0"/>
              <a:sym typeface="+mn-ea"/>
            </a:endParaRPr>
          </a:p>
          <a:p>
            <a:pPr lvl="0" indent="0" algn="just" eaLnBrk="1" hangingPunct="1">
              <a:lnSpc>
                <a:spcPct val="150000"/>
              </a:lnSpc>
              <a:buClrTx/>
              <a:buSzTx/>
              <a:buFont typeface="+mj-lt"/>
              <a:buNone/>
            </a:pPr>
            <a:endParaRPr sz="2000" b="1" dirty="0">
              <a:latin typeface="Times New Roman" panose="02020603050405020304" pitchFamily="18" charset="0"/>
              <a:sym typeface="+mn-ea"/>
            </a:endParaRPr>
          </a:p>
          <a:p>
            <a:pPr lvl="0" indent="0" algn="just" eaLnBrk="1" hangingPunct="1">
              <a:lnSpc>
                <a:spcPct val="150000"/>
              </a:lnSpc>
              <a:buClrTx/>
              <a:buSzTx/>
              <a:buFont typeface="+mj-lt"/>
              <a:buNone/>
            </a:pPr>
            <a:r>
              <a:rPr sz="2000" b="1" dirty="0">
                <a:latin typeface="Times New Roman" panose="02020603050405020304" pitchFamily="18" charset="0"/>
                <a:sym typeface="+mn-ea"/>
              </a:rPr>
              <a:t>似然函数又称为不可驳斥函数或上限函数</a:t>
            </a:r>
            <a:endParaRPr sz="2000" b="1" dirty="0">
              <a:latin typeface="Times New Roman" panose="02020603050405020304" pitchFamily="18" charset="0"/>
              <a:sym typeface="+mn-ea"/>
            </a:endParaRPr>
          </a:p>
        </p:txBody>
      </p:sp>
      <p:graphicFrame>
        <p:nvGraphicFramePr>
          <p:cNvPr id="379921" name="Object 17"/>
          <p:cNvGraphicFramePr>
            <a:graphicFrameLocks noChangeAspect="1"/>
          </p:cNvGraphicFramePr>
          <p:nvPr/>
        </p:nvGraphicFramePr>
        <p:xfrm>
          <a:off x="1364615" y="4885690"/>
          <a:ext cx="7620000" cy="490855"/>
        </p:xfrm>
        <a:graphic>
          <a:graphicData uri="http://schemas.openxmlformats.org/presentationml/2006/ole">
            <mc:AlternateContent xmlns:mc="http://schemas.openxmlformats.org/markup-compatibility/2006">
              <mc:Choice xmlns:v="urn:schemas-microsoft-com:vml" Requires="v">
                <p:oleObj spid="_x0000_s16395" name="" r:id="rId1" imgW="4093210" imgH="147955" progId="Equation.DSMT4">
                  <p:embed/>
                </p:oleObj>
              </mc:Choice>
              <mc:Fallback>
                <p:oleObj name="" r:id="rId1" imgW="4093210" imgH="147955" progId="Equation.DSMT4">
                  <p:embed/>
                  <p:pic>
                    <p:nvPicPr>
                      <p:cNvPr id="0" name="图片 3170"/>
                      <p:cNvPicPr/>
                      <p:nvPr/>
                    </p:nvPicPr>
                    <p:blipFill>
                      <a:blip r:embed="rId2">
                        <a:clrChange>
                          <a:clrFrom>
                            <a:srgbClr val="000000"/>
                          </a:clrFrom>
                          <a:clrTo>
                            <a:srgbClr val="0000FF"/>
                          </a:clrTo>
                        </a:clrChange>
                      </a:blip>
                      <a:stretch>
                        <a:fillRect/>
                      </a:stretch>
                    </p:blipFill>
                    <p:spPr>
                      <a:xfrm>
                        <a:off x="1364615" y="4885690"/>
                        <a:ext cx="7620000" cy="490855"/>
                      </a:xfrm>
                      <a:prstGeom prst="rect">
                        <a:avLst/>
                      </a:prstGeom>
                      <a:noFill/>
                      <a:ln w="38100">
                        <a:noFill/>
                        <a:miter/>
                      </a:ln>
                    </p:spPr>
                  </p:pic>
                </p:oleObj>
              </mc:Fallback>
            </mc:AlternateContent>
          </a:graphicData>
        </a:graphic>
      </p:graphicFrame>
      <p:graphicFrame>
        <p:nvGraphicFramePr>
          <p:cNvPr id="379918" name="Object 14"/>
          <p:cNvGraphicFramePr>
            <a:graphicFrameLocks noChangeAspect="1"/>
          </p:cNvGraphicFramePr>
          <p:nvPr/>
        </p:nvGraphicFramePr>
        <p:xfrm>
          <a:off x="1364615" y="5376545"/>
          <a:ext cx="6362700" cy="457200"/>
        </p:xfrm>
        <a:graphic>
          <a:graphicData uri="http://schemas.openxmlformats.org/presentationml/2006/ole">
            <mc:AlternateContent xmlns:mc="http://schemas.openxmlformats.org/markup-compatibility/2006">
              <mc:Choice xmlns:v="urn:schemas-microsoft-com:vml" Requires="v">
                <p:oleObj spid="_x0000_s16392" name="" r:id="rId3" imgW="4615815" imgH="204470" progId="Equation.3">
                  <p:embed/>
                </p:oleObj>
              </mc:Choice>
              <mc:Fallback>
                <p:oleObj name="" r:id="rId3" imgW="4615815" imgH="204470" progId="Equation.3">
                  <p:embed/>
                  <p:pic>
                    <p:nvPicPr>
                      <p:cNvPr id="0" name="图片 3171"/>
                      <p:cNvPicPr/>
                      <p:nvPr/>
                    </p:nvPicPr>
                    <p:blipFill>
                      <a:blip r:embed="rId4">
                        <a:clrChange>
                          <a:clrFrom>
                            <a:srgbClr val="000000"/>
                          </a:clrFrom>
                          <a:clrTo>
                            <a:srgbClr val="CC0000"/>
                          </a:clrTo>
                        </a:clrChange>
                      </a:blip>
                      <a:stretch>
                        <a:fillRect/>
                      </a:stretch>
                    </p:blipFill>
                    <p:spPr>
                      <a:xfrm>
                        <a:off x="1364615" y="5376545"/>
                        <a:ext cx="6362700" cy="457200"/>
                      </a:xfrm>
                      <a:prstGeom prst="rect">
                        <a:avLst/>
                      </a:prstGeom>
                      <a:noFill/>
                      <a:ln w="38100">
                        <a:noFill/>
                        <a:miter/>
                      </a:ln>
                    </p:spPr>
                  </p:pic>
                </p:oleObj>
              </mc:Fallback>
            </mc:AlternateContent>
          </a:graphicData>
        </a:graphic>
      </p:graphicFrame>
      <p:graphicFrame>
        <p:nvGraphicFramePr>
          <p:cNvPr id="379919" name="Object 15"/>
          <p:cNvGraphicFramePr>
            <a:graphicFrameLocks noChangeAspect="1"/>
          </p:cNvGraphicFramePr>
          <p:nvPr/>
        </p:nvGraphicFramePr>
        <p:xfrm>
          <a:off x="3117215" y="5833745"/>
          <a:ext cx="1295400" cy="342900"/>
        </p:xfrm>
        <a:graphic>
          <a:graphicData uri="http://schemas.openxmlformats.org/presentationml/2006/ole">
            <mc:AlternateContent xmlns:mc="http://schemas.openxmlformats.org/markup-compatibility/2006">
              <mc:Choice xmlns:v="urn:schemas-microsoft-com:vml" Requires="v">
                <p:oleObj spid="_x0000_s16393" name="" r:id="rId5" imgW="923290" imgH="147955" progId="Equation.3">
                  <p:embed/>
                </p:oleObj>
              </mc:Choice>
              <mc:Fallback>
                <p:oleObj name="" r:id="rId5" imgW="923290" imgH="147955" progId="Equation.3">
                  <p:embed/>
                  <p:pic>
                    <p:nvPicPr>
                      <p:cNvPr id="0" name="图片 3172"/>
                      <p:cNvPicPr/>
                      <p:nvPr/>
                    </p:nvPicPr>
                    <p:blipFill>
                      <a:blip r:embed="rId6">
                        <a:clrChange>
                          <a:clrFrom>
                            <a:srgbClr val="000000"/>
                          </a:clrFrom>
                          <a:clrTo>
                            <a:srgbClr val="CC0000"/>
                          </a:clrTo>
                        </a:clrChange>
                      </a:blip>
                      <a:stretch>
                        <a:fillRect/>
                      </a:stretch>
                    </p:blipFill>
                    <p:spPr>
                      <a:xfrm>
                        <a:off x="3117215" y="5833745"/>
                        <a:ext cx="1295400" cy="342900"/>
                      </a:xfrm>
                      <a:prstGeom prst="rect">
                        <a:avLst/>
                      </a:prstGeom>
                      <a:noFill/>
                      <a:ln w="38100">
                        <a:noFill/>
                        <a:miter/>
                      </a:ln>
                    </p:spPr>
                  </p:pic>
                </p:oleObj>
              </mc:Fallback>
            </mc:AlternateContent>
          </a:graphicData>
        </a:graphic>
      </p:graphicFrame>
      <p:graphicFrame>
        <p:nvGraphicFramePr>
          <p:cNvPr id="379920" name="Object 16"/>
          <p:cNvGraphicFramePr>
            <a:graphicFrameLocks noChangeAspect="1"/>
          </p:cNvGraphicFramePr>
          <p:nvPr/>
        </p:nvGraphicFramePr>
        <p:xfrm>
          <a:off x="4412615" y="5833745"/>
          <a:ext cx="685800" cy="352425"/>
        </p:xfrm>
        <a:graphic>
          <a:graphicData uri="http://schemas.openxmlformats.org/presentationml/2006/ole">
            <mc:AlternateContent xmlns:mc="http://schemas.openxmlformats.org/markup-compatibility/2006">
              <mc:Choice xmlns:v="urn:schemas-microsoft-com:vml" Requires="v">
                <p:oleObj spid="_x0000_s16394" name="" r:id="rId7" imgW="426720" imgH="147955" progId="Equation.3">
                  <p:embed/>
                </p:oleObj>
              </mc:Choice>
              <mc:Fallback>
                <p:oleObj name="" r:id="rId7" imgW="426720" imgH="147955" progId="Equation.3">
                  <p:embed/>
                  <p:pic>
                    <p:nvPicPr>
                      <p:cNvPr id="0" name="图片 3169"/>
                      <p:cNvPicPr/>
                      <p:nvPr/>
                    </p:nvPicPr>
                    <p:blipFill>
                      <a:blip r:embed="rId8">
                        <a:clrChange>
                          <a:clrFrom>
                            <a:srgbClr val="000000"/>
                          </a:clrFrom>
                          <a:clrTo>
                            <a:srgbClr val="CC0000"/>
                          </a:clrTo>
                        </a:clrChange>
                      </a:blip>
                      <a:stretch>
                        <a:fillRect/>
                      </a:stretch>
                    </p:blipFill>
                    <p:spPr>
                      <a:xfrm>
                        <a:off x="4412615" y="5833745"/>
                        <a:ext cx="685800" cy="352425"/>
                      </a:xfrm>
                      <a:prstGeom prst="rect">
                        <a:avLst/>
                      </a:prstGeom>
                      <a:noFill/>
                      <a:ln w="38100">
                        <a:noFill/>
                        <a:miter/>
                      </a:ln>
                    </p:spPr>
                  </p:pic>
                </p:oleObj>
              </mc:Fallback>
            </mc:AlternateContent>
          </a:graphicData>
        </a:graphic>
      </p:graphicFrame>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endParaRPr lang="zh-CN">
              <a:latin typeface="金山云技术体" charset="-122"/>
              <a:ea typeface="金山云技术体" charset="-122"/>
              <a:cs typeface="金山云技术体" charset="-122"/>
              <a:sym typeface="+mn-ea"/>
            </a:endParaRPr>
          </a:p>
        </p:txBody>
      </p:sp>
      <mc:AlternateContent xmlns:mc="http://schemas.openxmlformats.org/markup-compatibility/2006">
        <mc:Choice xmlns:a14="http://schemas.microsoft.com/office/drawing/2010/main" Requires="a14">
          <p:sp>
            <p:nvSpPr>
              <p:cNvPr id="9" name="文本框 8"/>
              <p:cNvSpPr txBox="1"/>
              <p:nvPr/>
            </p:nvSpPr>
            <p:spPr>
              <a:xfrm>
                <a:off x="575310" y="1321435"/>
                <a:ext cx="11040745" cy="2684780"/>
              </a:xfrm>
              <a:prstGeom prst="rect">
                <a:avLst/>
              </a:prstGeom>
              <a:noFill/>
            </p:spPr>
            <p:txBody>
              <a:bodyPr wrap="square" rtlCol="0">
                <a:noAutofit/>
              </a:bodyPr>
              <a:p>
                <a:pPr marL="457200" lvl="0" indent="-457200" algn="just" eaLnBrk="1" hangingPunct="1">
                  <a:lnSpc>
                    <a:spcPct val="150000"/>
                  </a:lnSpc>
                  <a:buClrTx/>
                  <a:buSzTx/>
                  <a:buFont typeface="+mj-lt"/>
                  <a:buAutoNum type="arabicPeriod" startAt="5"/>
                </a:pPr>
                <a:r>
                  <a:rPr sz="2000" b="1" dirty="0">
                    <a:latin typeface="Times New Roman" panose="02020603050405020304" pitchFamily="18" charset="0"/>
                    <a:sym typeface="+mn-ea"/>
                  </a:rPr>
                  <a:t>似然函数 (Plausibility Function)</a:t>
                </a:r>
                <a:r>
                  <a:rPr lang="zh-CN" altLang="en-US" sz="2000" b="1" dirty="0">
                    <a:latin typeface="Times New Roman" panose="02020603050405020304" pitchFamily="18" charset="0"/>
                    <a:sym typeface="+mn-ea"/>
                  </a:rPr>
                  <a:t>：</a:t>
                </a:r>
                <a:endParaRPr lang="zh-CN" altLang="en-US" sz="2000" b="1" dirty="0">
                  <a:latin typeface="Times New Roman" panose="02020603050405020304" pitchFamily="18" charset="0"/>
                  <a:sym typeface="+mn-ea"/>
                </a:endParaRPr>
              </a:p>
              <a:p>
                <a:pPr lvl="0" indent="457200" algn="just" eaLnBrk="1" hangingPunct="1">
                  <a:lnSpc>
                    <a:spcPct val="150000"/>
                  </a:lnSpc>
                  <a:buClrTx/>
                  <a:buSzTx/>
                  <a:buFontTx/>
                  <a:buNone/>
                </a:pPr>
                <a:r>
                  <a:rPr lang="en-US" altLang="zh-CN" sz="2000" b="1" dirty="0">
                    <a:latin typeface="Times New Roman" panose="02020603050405020304" pitchFamily="18" charset="0"/>
                    <a:sym typeface="+mn-ea"/>
                  </a:rPr>
                  <a:t>Pl</a:t>
                </a:r>
                <a:r>
                  <a:rPr lang="zh-CN" altLang="en-US" sz="2000" b="1" dirty="0">
                    <a:latin typeface="Times New Roman" panose="02020603050405020304" pitchFamily="18" charset="0"/>
                    <a:sym typeface="+mn-ea"/>
                  </a:rPr>
                  <a:t>: </a:t>
                </a:r>
                <a14:m>
                  <m:oMath xmlns:m="http://schemas.openxmlformats.org/officeDocument/2006/math">
                    <m:sSup>
                      <m:sSupPr>
                        <m:ctrlPr>
                          <a:rPr lang="zh-CN" altLang="en-US" sz="2000" b="1" dirty="0">
                            <a:latin typeface="Times New Roman" panose="02020603050405020304" pitchFamily="18" charset="0"/>
                          </a:rPr>
                        </m:ctrlPr>
                      </m:sSupPr>
                      <m:e>
                        <m:r>
                          <a:rPr lang="zh-CN" altLang="en-US" sz="2000" b="1" dirty="0">
                            <a:latin typeface="Times New Roman" panose="02020603050405020304" pitchFamily="18" charset="0"/>
                          </a:rPr>
                          <m:t>2</m:t>
                        </m:r>
                      </m:e>
                      <m:sup>
                        <m:r>
                          <a:rPr lang="en-US" altLang="zh-CN" sz="2000" b="1" dirty="0">
                            <a:latin typeface="DejaVu Math TeX Gyre" panose="02000503000000000000" charset="0"/>
                            <a:ea typeface="宋体" charset="0"/>
                            <a:cs typeface="DejaVu Math TeX Gyre" panose="02000503000000000000" charset="0"/>
                          </a:rPr>
                          <m:t>𝐷</m:t>
                        </m:r>
                        <m:r>
                          <a:rPr lang="zh-CN" altLang="en-US" sz="2000" b="1" dirty="0">
                            <a:latin typeface="Times New Roman" panose="02020603050405020304" pitchFamily="18" charset="0"/>
                          </a:rPr>
                          <m:t> </m:t>
                        </m:r>
                      </m:sup>
                    </m:sSup>
                  </m:oMath>
                </a14:m>
                <a:r>
                  <a:rPr lang="zh-CN" altLang="en-US" sz="2000" b="1" dirty="0">
                    <a:latin typeface="Times New Roman" panose="02020603050405020304" pitchFamily="18" charset="0"/>
                    <a:sym typeface="+mn-ea"/>
                  </a:rPr>
                  <a:t>→ [0,1]，对任意的A包含于Ω有</a:t>
                </a:r>
                <a:endParaRPr lang="en-US" altLang="zh-CN" sz="2000" b="1" i="0" dirty="0">
                  <a:latin typeface="Times New Roman" panose="02020603050405020304" pitchFamily="18" charset="0"/>
                </a:endParaRPr>
              </a:p>
              <a:p>
                <a:pPr lvl="0" indent="457200" algn="just" eaLnBrk="1" hangingPunct="1">
                  <a:lnSpc>
                    <a:spcPct val="150000"/>
                  </a:lnSpc>
                  <a:buClrTx/>
                  <a:buSzTx/>
                  <a:buFontTx/>
                  <a:buNone/>
                </a:pPr>
                <a:r>
                  <a:rPr lang="zh-CN" altLang="en-US" sz="2000" b="1" dirty="0">
                    <a:latin typeface="Times New Roman" panose="02020603050405020304" pitchFamily="18" charset="0"/>
                  </a:rPr>
                  <a:t>其中¬A = Ω – A</a:t>
                </a:r>
                <a:endParaRPr lang="zh-CN" altLang="en-US" sz="2000" b="1" dirty="0">
                  <a:latin typeface="Times New Roman" panose="02020603050405020304" pitchFamily="18" charset="0"/>
                </a:endParaRPr>
              </a:p>
              <a:p>
                <a:pPr lvl="0" indent="457200" algn="just" eaLnBrk="1" hangingPunct="1">
                  <a:lnSpc>
                    <a:spcPct val="150000"/>
                  </a:lnSpc>
                  <a:buClrTx/>
                  <a:buSzTx/>
                  <a:buFontTx/>
                  <a:buNone/>
                </a:pPr>
                <a:r>
                  <a:rPr lang="zh-CN" altLang="en-US" sz="2000" b="1" dirty="0">
                    <a:latin typeface="Times New Roman" panose="02020603050405020304" pitchFamily="18" charset="0"/>
                  </a:rPr>
                  <a:t>由于Bel(A) 表示对A为真的信任度，</a:t>
                </a:r>
                <a:endParaRPr lang="zh-CN" altLang="en-US" sz="2000" b="1" dirty="0">
                  <a:latin typeface="Times New Roman" panose="02020603050405020304" pitchFamily="18" charset="0"/>
                </a:endParaRPr>
              </a:p>
              <a:p>
                <a:pPr lvl="0" indent="457200" algn="just" eaLnBrk="1" hangingPunct="1">
                  <a:lnSpc>
                    <a:spcPct val="150000"/>
                  </a:lnSpc>
                  <a:buClrTx/>
                  <a:buSzTx/>
                  <a:buFontTx/>
                  <a:buNone/>
                </a:pPr>
                <a:r>
                  <a:rPr lang="zh-CN" altLang="en-US" sz="2000" b="1" dirty="0">
                    <a:latin typeface="Times New Roman" panose="02020603050405020304" pitchFamily="18" charset="0"/>
                  </a:rPr>
                  <a:t> Bel(¬A) 表示对¬A的信任度，即A为假的信任度，</a:t>
                </a:r>
                <a:endParaRPr lang="zh-CN" altLang="en-US" sz="2000" b="1" dirty="0">
                  <a:latin typeface="Times New Roman" panose="02020603050405020304" pitchFamily="18" charset="0"/>
                </a:endParaRPr>
              </a:p>
              <a:p>
                <a:pPr lvl="0" indent="457200" algn="just" eaLnBrk="1" hangingPunct="1">
                  <a:lnSpc>
                    <a:spcPct val="150000"/>
                  </a:lnSpc>
                  <a:buClrTx/>
                  <a:buSzTx/>
                  <a:buFontTx/>
                  <a:buNone/>
                </a:pPr>
                <a:r>
                  <a:rPr lang="zh-CN" altLang="en-US" sz="2000" b="1" dirty="0">
                    <a:latin typeface="Times New Roman" panose="02020603050405020304" pitchFamily="18" charset="0"/>
                  </a:rPr>
                  <a:t>因此</a:t>
                </a:r>
                <a:r>
                  <a:rPr lang="zh-CN" altLang="en-US" sz="2000" b="1" dirty="0">
                    <a:solidFill>
                      <a:srgbClr val="FF0000"/>
                    </a:solidFill>
                    <a:highlight>
                      <a:srgbClr val="FFFF00"/>
                    </a:highlight>
                    <a:latin typeface="Times New Roman" panose="02020603050405020304" pitchFamily="18" charset="0"/>
                  </a:rPr>
                  <a:t>，PI(A)表示对A为非假的信任度。</a:t>
                </a:r>
                <a:endParaRPr lang="zh-CN" altLang="en-US" sz="2000" b="1" dirty="0">
                  <a:solidFill>
                    <a:srgbClr val="FF0000"/>
                  </a:solidFill>
                  <a:highlight>
                    <a:srgbClr val="FFFF00"/>
                  </a:highlight>
                  <a:latin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575310" y="1321435"/>
                <a:ext cx="11040745" cy="2684780"/>
              </a:xfrm>
              <a:prstGeom prst="rect">
                <a:avLst/>
              </a:prstGeom>
              <a:blipFill rotWithShape="1">
                <a:blip r:embed="rId9"/>
                <a:stretch>
                  <a:fillRect b="-5795"/>
                </a:stretch>
              </a:blipFill>
            </p:spPr>
            <p:txBody>
              <a:bodyPr/>
              <a:lstStyle/>
              <a:p>
                <a:r>
                  <a:rPr lang="zh-CN" altLang="en-US">
                    <a:noFill/>
                  </a:rPr>
                  <a:t> </a:t>
                </a:r>
              </a:p>
            </p:txBody>
          </p:sp>
        </mc:Fallback>
      </mc:AlternateContent>
      <p:graphicFrame>
        <p:nvGraphicFramePr>
          <p:cNvPr id="42000" name="Object 10"/>
          <p:cNvGraphicFramePr>
            <a:graphicFrameLocks noChangeAspect="1"/>
          </p:cNvGraphicFramePr>
          <p:nvPr/>
        </p:nvGraphicFramePr>
        <p:xfrm>
          <a:off x="6573260" y="1910080"/>
          <a:ext cx="3121779" cy="504825"/>
        </p:xfrm>
        <a:graphic>
          <a:graphicData uri="http://schemas.openxmlformats.org/presentationml/2006/ole">
            <mc:AlternateContent xmlns:mc="http://schemas.openxmlformats.org/markup-compatibility/2006">
              <mc:Choice xmlns:v="urn:schemas-microsoft-com:vml" Requires="v">
                <p:oleObj spid="_x0000_s16398" name="" r:id="rId10" imgW="1257300" imgH="203200" progId="Equation.3">
                  <p:embed/>
                </p:oleObj>
              </mc:Choice>
              <mc:Fallback>
                <p:oleObj name="" r:id="rId10" imgW="1257300" imgH="203200" progId="Equation.3">
                  <p:embed/>
                  <p:pic>
                    <p:nvPicPr>
                      <p:cNvPr id="0" name="图片 3174"/>
                      <p:cNvPicPr/>
                      <p:nvPr/>
                    </p:nvPicPr>
                    <p:blipFill>
                      <a:blip r:embed="rId11"/>
                      <a:stretch>
                        <a:fillRect/>
                      </a:stretch>
                    </p:blipFill>
                    <p:spPr>
                      <a:xfrm>
                        <a:off x="6573260" y="1910080"/>
                        <a:ext cx="3121779" cy="504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a:t>
            </a:r>
            <a:r>
              <a:rPr lang="zh-CN" altLang="en-US"/>
              <a:t>搜索算法（八数码</a:t>
            </a:r>
            <a:r>
              <a:rPr lang="zh-CN" altLang="en-US"/>
              <a:t>问题）</a:t>
            </a:r>
            <a:endParaRPr lang="zh-CN" altLang="en-US"/>
          </a:p>
        </p:txBody>
      </p:sp>
      <p:sp>
        <p:nvSpPr>
          <p:cNvPr id="3" name="内容占位符 2"/>
          <p:cNvSpPr>
            <a:spLocks noGrp="1"/>
          </p:cNvSpPr>
          <p:nvPr>
            <p:ph idx="1"/>
          </p:nvPr>
        </p:nvSpPr>
        <p:spPr/>
        <p:txBody>
          <a:bodyPr/>
          <a:p>
            <a:pPr marL="361950" indent="-266700" eaLnBrk="1" hangingPunct="1">
              <a:lnSpc>
                <a:spcPct val="110000"/>
              </a:lnSpc>
              <a:buClr>
                <a:srgbClr val="0000FF"/>
              </a:buClr>
            </a:pPr>
            <a:r>
              <a:rPr lang="zh-CN" altLang="en-US" b="1" dirty="0">
                <a:latin typeface="Times New Roman" panose="02020603050405020304" pitchFamily="18" charset="0"/>
                <a:cs typeface="Times New Roman" panose="02020603050405020304" pitchFamily="18" charset="0"/>
                <a:sym typeface="+mn-ea"/>
              </a:rPr>
              <a:t>估价函数定义为  </a:t>
            </a:r>
            <a:r>
              <a:rPr lang="en-US" altLang="zh-CN" b="1" i="1" dirty="0">
                <a:solidFill>
                  <a:schemeClr val="accent2"/>
                </a:solidFill>
                <a:latin typeface="Times New Roman" panose="02020603050405020304" pitchFamily="18" charset="0"/>
                <a:cs typeface="Times New Roman" panose="02020603050405020304" pitchFamily="18" charset="0"/>
                <a:sym typeface="+mn-ea"/>
              </a:rPr>
              <a:t>f</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r>
              <a:rPr lang="en-US" altLang="zh-CN" b="1" i="1" dirty="0">
                <a:solidFill>
                  <a:schemeClr val="accent2"/>
                </a:solidFill>
                <a:latin typeface="Times New Roman" panose="02020603050405020304" pitchFamily="18" charset="0"/>
                <a:cs typeface="Times New Roman" panose="02020603050405020304" pitchFamily="18" charset="0"/>
                <a:sym typeface="+mn-ea"/>
              </a:rPr>
              <a:t>n</a:t>
            </a:r>
            <a:r>
              <a:rPr lang="en-US" altLang="zh-CN" b="1" dirty="0">
                <a:solidFill>
                  <a:schemeClr val="accent2"/>
                </a:solidFill>
                <a:latin typeface="Times New Roman" panose="02020603050405020304" pitchFamily="18" charset="0"/>
                <a:cs typeface="Times New Roman" panose="02020603050405020304" pitchFamily="18" charset="0"/>
                <a:sym typeface="+mn-ea"/>
              </a:rPr>
              <a:t>) = </a:t>
            </a:r>
            <a:r>
              <a:rPr lang="en-US" altLang="zh-CN" b="1" i="1" dirty="0">
                <a:solidFill>
                  <a:schemeClr val="accent2"/>
                </a:solidFill>
                <a:latin typeface="Times New Roman" panose="02020603050405020304" pitchFamily="18" charset="0"/>
                <a:cs typeface="Times New Roman" panose="02020603050405020304" pitchFamily="18" charset="0"/>
                <a:sym typeface="+mn-ea"/>
              </a:rPr>
              <a:t>g</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r>
              <a:rPr lang="en-US" altLang="zh-CN" b="1" i="1" dirty="0">
                <a:solidFill>
                  <a:schemeClr val="accent2"/>
                </a:solidFill>
                <a:latin typeface="Times New Roman" panose="02020603050405020304" pitchFamily="18" charset="0"/>
                <a:cs typeface="Times New Roman" panose="02020603050405020304" pitchFamily="18" charset="0"/>
                <a:sym typeface="+mn-ea"/>
              </a:rPr>
              <a:t>n</a:t>
            </a:r>
            <a:r>
              <a:rPr lang="en-US" altLang="zh-CN" b="1" dirty="0">
                <a:solidFill>
                  <a:schemeClr val="accent2"/>
                </a:solidFill>
                <a:latin typeface="Times New Roman" panose="02020603050405020304" pitchFamily="18" charset="0"/>
                <a:cs typeface="Times New Roman" panose="02020603050405020304" pitchFamily="18" charset="0"/>
                <a:sym typeface="+mn-ea"/>
              </a:rPr>
              <a:t>) + </a:t>
            </a:r>
            <a:r>
              <a:rPr lang="en-US" altLang="zh-CN" b="1" i="1" dirty="0">
                <a:solidFill>
                  <a:schemeClr val="accent2"/>
                </a:solidFill>
                <a:latin typeface="Times New Roman" panose="02020603050405020304" pitchFamily="18" charset="0"/>
                <a:cs typeface="Times New Roman" panose="02020603050405020304" pitchFamily="18" charset="0"/>
                <a:sym typeface="+mn-ea"/>
              </a:rPr>
              <a:t>h</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r>
              <a:rPr lang="en-US" altLang="zh-CN" b="1" i="1" dirty="0">
                <a:solidFill>
                  <a:schemeClr val="accent2"/>
                </a:solidFill>
                <a:latin typeface="Times New Roman" panose="02020603050405020304" pitchFamily="18" charset="0"/>
                <a:cs typeface="Times New Roman" panose="02020603050405020304" pitchFamily="18" charset="0"/>
                <a:sym typeface="+mn-ea"/>
              </a:rPr>
              <a:t>n</a:t>
            </a:r>
            <a:r>
              <a:rPr lang="en-US" altLang="zh-CN" b="1" i="1" dirty="0">
                <a:latin typeface="Times New Roman" panose="02020603050405020304" pitchFamily="18" charset="0"/>
                <a:cs typeface="Times New Roman" panose="02020603050405020304" pitchFamily="18" charset="0"/>
                <a:sym typeface="+mn-ea"/>
              </a:rPr>
              <a:t> </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endParaRPr lang="en-US" altLang="zh-CN" b="1" dirty="0">
              <a:solidFill>
                <a:schemeClr val="accent2"/>
              </a:solidFill>
              <a:latin typeface="Times New Roman" panose="02020603050405020304" pitchFamily="18" charset="0"/>
              <a:cs typeface="Times New Roman" panose="02020603050405020304" pitchFamily="18" charset="0"/>
            </a:endParaRPr>
          </a:p>
          <a:p>
            <a:pPr marL="361950" indent="-266700" eaLnBrk="1" hangingPunct="1">
              <a:lnSpc>
                <a:spcPct val="110000"/>
              </a:lnSpc>
              <a:buClr>
                <a:srgbClr val="0000FF"/>
              </a:buClr>
            </a:pPr>
            <a:r>
              <a:rPr lang="en-US" altLang="zh-CN" b="1" i="1" dirty="0">
                <a:latin typeface="Times New Roman" panose="02020603050405020304" pitchFamily="18" charset="0"/>
                <a:cs typeface="Times New Roman" panose="02020603050405020304" pitchFamily="18" charset="0"/>
                <a:sym typeface="+mn-ea"/>
              </a:rPr>
              <a:t> g</a:t>
            </a:r>
            <a:r>
              <a:rPr lang="en-US" altLang="zh-CN" b="1" dirty="0">
                <a:latin typeface="Times New Roman" panose="02020603050405020304" pitchFamily="18" charset="0"/>
                <a:cs typeface="Times New Roman" panose="02020603050405020304" pitchFamily="18" charset="0"/>
                <a:sym typeface="+mn-ea"/>
              </a:rPr>
              <a:t>(</a:t>
            </a:r>
            <a:r>
              <a:rPr lang="en-US" altLang="zh-CN" b="1" i="1" dirty="0">
                <a:latin typeface="Times New Roman" panose="02020603050405020304" pitchFamily="18" charset="0"/>
                <a:cs typeface="Times New Roman" panose="02020603050405020304" pitchFamily="18" charset="0"/>
                <a:sym typeface="+mn-ea"/>
              </a:rPr>
              <a:t>n</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：节点 </a:t>
            </a:r>
            <a:r>
              <a:rPr lang="en-US" altLang="zh-CN" b="1" i="1" dirty="0">
                <a:latin typeface="Times New Roman" panose="02020603050405020304" pitchFamily="18" charset="0"/>
                <a:cs typeface="Times New Roman" panose="02020603050405020304" pitchFamily="18" charset="0"/>
                <a:sym typeface="+mn-ea"/>
              </a:rPr>
              <a:t>n </a:t>
            </a:r>
            <a:r>
              <a:rPr lang="zh-CN" altLang="en-US" b="1" dirty="0">
                <a:latin typeface="Times New Roman" panose="02020603050405020304" pitchFamily="18" charset="0"/>
                <a:cs typeface="Times New Roman" panose="02020603050405020304" pitchFamily="18" charset="0"/>
                <a:sym typeface="+mn-ea"/>
              </a:rPr>
              <a:t>的深度，如 </a:t>
            </a:r>
            <a:r>
              <a:rPr lang="en-US" altLang="zh-CN" b="1" i="1" dirty="0">
                <a:solidFill>
                  <a:schemeClr val="accent2"/>
                </a:solidFill>
                <a:latin typeface="Times New Roman" panose="02020603050405020304" pitchFamily="18" charset="0"/>
                <a:cs typeface="Times New Roman" panose="02020603050405020304" pitchFamily="18" charset="0"/>
                <a:sym typeface="+mn-ea"/>
              </a:rPr>
              <a:t>g </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r>
              <a:rPr lang="en-US" altLang="zh-CN" b="1" i="1" dirty="0">
                <a:solidFill>
                  <a:schemeClr val="accent2"/>
                </a:solidFill>
                <a:latin typeface="Times New Roman" panose="02020603050405020304" pitchFamily="18" charset="0"/>
                <a:cs typeface="Times New Roman" panose="02020603050405020304" pitchFamily="18" charset="0"/>
                <a:sym typeface="+mn-ea"/>
              </a:rPr>
              <a:t>S</a:t>
            </a:r>
            <a:r>
              <a:rPr lang="en-US" altLang="zh-CN" b="1" i="1" baseline="-25000" dirty="0">
                <a:solidFill>
                  <a:schemeClr val="accent2"/>
                </a:solidFill>
                <a:latin typeface="Times New Roman" panose="02020603050405020304" pitchFamily="18" charset="0"/>
                <a:cs typeface="Times New Roman" panose="02020603050405020304" pitchFamily="18" charset="0"/>
                <a:sym typeface="+mn-ea"/>
              </a:rPr>
              <a:t>0</a:t>
            </a:r>
            <a:r>
              <a:rPr lang="en-US" altLang="zh-CN" b="1" dirty="0">
                <a:solidFill>
                  <a:schemeClr val="accent2"/>
                </a:solidFill>
                <a:latin typeface="Times New Roman" panose="02020603050405020304" pitchFamily="18" charset="0"/>
                <a:cs typeface="Times New Roman" panose="02020603050405020304" pitchFamily="18" charset="0"/>
                <a:sym typeface="+mn-ea"/>
              </a:rPr>
              <a:t>)=0</a:t>
            </a:r>
            <a:endParaRPr lang="zh-CN" altLang="en-US" b="1" dirty="0">
              <a:latin typeface="Times New Roman" panose="02020603050405020304" pitchFamily="18" charset="0"/>
              <a:cs typeface="Times New Roman" panose="02020603050405020304" pitchFamily="18" charset="0"/>
            </a:endParaRPr>
          </a:p>
          <a:p>
            <a:pPr marL="361950" indent="-266700" eaLnBrk="1" hangingPunct="1">
              <a:lnSpc>
                <a:spcPct val="110000"/>
              </a:lnSpc>
              <a:buClr>
                <a:srgbClr val="0000FF"/>
              </a:buClr>
            </a:pPr>
            <a:r>
              <a:rPr lang="zh-CN" altLang="en-US" b="1" i="1" dirty="0">
                <a:latin typeface="Times New Roman" panose="02020603050405020304" pitchFamily="18" charset="0"/>
                <a:cs typeface="Times New Roman" panose="02020603050405020304" pitchFamily="18" charset="0"/>
                <a:sym typeface="+mn-ea"/>
              </a:rPr>
              <a:t> </a:t>
            </a:r>
            <a:r>
              <a:rPr lang="en-US" altLang="zh-CN" b="1" i="1" dirty="0">
                <a:latin typeface="Times New Roman" panose="02020603050405020304" pitchFamily="18" charset="0"/>
                <a:cs typeface="Times New Roman" panose="02020603050405020304" pitchFamily="18" charset="0"/>
                <a:sym typeface="+mn-ea"/>
              </a:rPr>
              <a:t>h</a:t>
            </a:r>
            <a:r>
              <a:rPr lang="en-US" altLang="zh-CN" b="1" dirty="0">
                <a:latin typeface="Times New Roman" panose="02020603050405020304" pitchFamily="18" charset="0"/>
                <a:cs typeface="Times New Roman" panose="02020603050405020304" pitchFamily="18" charset="0"/>
                <a:sym typeface="+mn-ea"/>
              </a:rPr>
              <a:t>(</a:t>
            </a:r>
            <a:r>
              <a:rPr lang="en-US" altLang="zh-CN" b="1" i="1" dirty="0">
                <a:latin typeface="Times New Roman" panose="02020603050405020304" pitchFamily="18" charset="0"/>
                <a:cs typeface="Times New Roman" panose="02020603050405020304" pitchFamily="18" charset="0"/>
                <a:sym typeface="+mn-ea"/>
              </a:rPr>
              <a:t>n</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：节点 </a:t>
            </a:r>
            <a:r>
              <a:rPr lang="en-US" altLang="zh-CN" b="1" i="1" dirty="0">
                <a:latin typeface="Times New Roman" panose="02020603050405020304" pitchFamily="18" charset="0"/>
                <a:cs typeface="Times New Roman" panose="02020603050405020304" pitchFamily="18" charset="0"/>
                <a:sym typeface="+mn-ea"/>
              </a:rPr>
              <a:t>n </a:t>
            </a:r>
            <a:r>
              <a:rPr lang="zh-CN" altLang="en-US" b="1" dirty="0">
                <a:latin typeface="Times New Roman" panose="02020603050405020304" pitchFamily="18" charset="0"/>
                <a:cs typeface="Times New Roman" panose="02020603050405020304" pitchFamily="18" charset="0"/>
                <a:sym typeface="+mn-ea"/>
              </a:rPr>
              <a:t>状态各数码块移动到目标棋局</a:t>
            </a:r>
            <a:r>
              <a:rPr lang="zh-CN" altLang="en-US" b="1" dirty="0">
                <a:highlight>
                  <a:srgbClr val="FFFF00"/>
                </a:highlight>
                <a:latin typeface="Times New Roman" panose="02020603050405020304" pitchFamily="18" charset="0"/>
                <a:cs typeface="Times New Roman" panose="02020603050405020304" pitchFamily="18" charset="0"/>
                <a:sym typeface="+mn-ea"/>
              </a:rPr>
              <a:t>最优路径的代价</a:t>
            </a:r>
            <a:r>
              <a:rPr lang="zh-CN" altLang="en-US" b="1" dirty="0">
                <a:latin typeface="Times New Roman" panose="02020603050405020304" pitchFamily="18" charset="0"/>
                <a:cs typeface="Times New Roman" panose="02020603050405020304" pitchFamily="18" charset="0"/>
                <a:sym typeface="+mn-ea"/>
              </a:rPr>
              <a:t>，如</a:t>
            </a:r>
            <a:r>
              <a:rPr lang="zh-CN" altLang="en-US" b="1" i="1" dirty="0">
                <a:solidFill>
                  <a:schemeClr val="accent2"/>
                </a:solidFill>
                <a:latin typeface="Times New Roman" panose="02020603050405020304" pitchFamily="18" charset="0"/>
                <a:cs typeface="Times New Roman" panose="02020603050405020304" pitchFamily="18" charset="0"/>
                <a:sym typeface="+mn-ea"/>
              </a:rPr>
              <a:t>    </a:t>
            </a:r>
            <a:r>
              <a:rPr lang="en-US" altLang="zh-CN" b="1" i="1" dirty="0">
                <a:solidFill>
                  <a:schemeClr val="accent2"/>
                </a:solidFill>
                <a:latin typeface="Times New Roman" panose="02020603050405020304" pitchFamily="18" charset="0"/>
                <a:cs typeface="Times New Roman" panose="02020603050405020304" pitchFamily="18" charset="0"/>
                <a:sym typeface="+mn-ea"/>
              </a:rPr>
              <a:t>h </a:t>
            </a:r>
            <a:r>
              <a:rPr lang="en-US" altLang="zh-CN" b="1" dirty="0">
                <a:solidFill>
                  <a:schemeClr val="accent2"/>
                </a:solidFill>
                <a:latin typeface="Times New Roman" panose="02020603050405020304" pitchFamily="18" charset="0"/>
                <a:cs typeface="Times New Roman" panose="02020603050405020304" pitchFamily="18" charset="0"/>
                <a:sym typeface="+mn-ea"/>
              </a:rPr>
              <a:t>(</a:t>
            </a:r>
            <a:r>
              <a:rPr lang="en-US" altLang="zh-CN" b="1" i="1" dirty="0">
                <a:solidFill>
                  <a:schemeClr val="accent2"/>
                </a:solidFill>
                <a:latin typeface="Times New Roman" panose="02020603050405020304" pitchFamily="18" charset="0"/>
                <a:cs typeface="Times New Roman" panose="02020603050405020304" pitchFamily="18" charset="0"/>
                <a:sym typeface="+mn-ea"/>
              </a:rPr>
              <a:t>S</a:t>
            </a:r>
            <a:r>
              <a:rPr lang="en-US" altLang="zh-CN" b="1" i="1" baseline="-25000" dirty="0">
                <a:solidFill>
                  <a:schemeClr val="accent2"/>
                </a:solidFill>
                <a:latin typeface="Times New Roman" panose="02020603050405020304" pitchFamily="18" charset="0"/>
                <a:cs typeface="Times New Roman" panose="02020603050405020304" pitchFamily="18" charset="0"/>
                <a:sym typeface="+mn-ea"/>
              </a:rPr>
              <a:t>0</a:t>
            </a:r>
            <a:r>
              <a:rPr lang="en-US" altLang="zh-CN" b="1" dirty="0">
                <a:solidFill>
                  <a:schemeClr val="accent2"/>
                </a:solidFill>
                <a:latin typeface="Times New Roman" panose="02020603050405020304" pitchFamily="18" charset="0"/>
                <a:cs typeface="Times New Roman" panose="02020603050405020304" pitchFamily="18" charset="0"/>
                <a:sym typeface="+mn-ea"/>
              </a:rPr>
              <a:t>)=5</a:t>
            </a:r>
            <a:endParaRPr lang="zh-CN" altLang="en-US" b="1" dirty="0">
              <a:solidFill>
                <a:schemeClr val="accent2"/>
              </a:solidFill>
              <a:latin typeface="Times New Roman" panose="02020603050405020304" pitchFamily="18" charset="0"/>
              <a:ea typeface="Times New Roman" panose="02020603050405020304" pitchFamily="18" charset="0"/>
            </a:endParaRPr>
          </a:p>
          <a:p>
            <a:endParaRPr lang="zh-CN" altLang="en-US"/>
          </a:p>
        </p:txBody>
      </p:sp>
      <p:graphicFrame>
        <p:nvGraphicFramePr>
          <p:cNvPr id="7" name="表格 6"/>
          <p:cNvGraphicFramePr>
            <a:graphicFrameLocks noGrp="1"/>
          </p:cNvGraphicFramePr>
          <p:nvPr/>
        </p:nvGraphicFramePr>
        <p:xfrm>
          <a:off x="2800350" y="4365625"/>
          <a:ext cx="1733550" cy="1611630"/>
        </p:xfrm>
        <a:graphic>
          <a:graphicData uri="http://schemas.openxmlformats.org/drawingml/2006/table">
            <a:tbl>
              <a:tblPr/>
              <a:tblGrid>
                <a:gridCol w="577850"/>
                <a:gridCol w="577850"/>
                <a:gridCol w="577850"/>
              </a:tblGrid>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50863">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8" name="表格 7"/>
          <p:cNvGraphicFramePr>
            <a:graphicFrameLocks noGrp="1"/>
          </p:cNvGraphicFramePr>
          <p:nvPr/>
        </p:nvGraphicFramePr>
        <p:xfrm>
          <a:off x="7053263" y="4292600"/>
          <a:ext cx="1790700" cy="1590675"/>
        </p:xfrm>
        <a:graphic>
          <a:graphicData uri="http://schemas.openxmlformats.org/drawingml/2006/table">
            <a:tbl>
              <a:tblPr/>
              <a:tblGrid>
                <a:gridCol w="596900"/>
                <a:gridCol w="596900"/>
                <a:gridCol w="596900"/>
              </a:tblGrid>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3</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8</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endParaRPr kumimoji="0" lang="zh-CN"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4</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7</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704020202020204" pitchFamily="34" charset="0"/>
                          <a:ea typeface="宋体"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704020202020204" pitchFamily="34" charset="0"/>
                          <a:ea typeface="宋体"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704020202020204" pitchFamily="34" charset="0"/>
                          <a:ea typeface="宋体"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704020202020204" pitchFamily="34" charset="0"/>
                          <a:ea typeface="宋体"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rPr>
                        <a:t>5</a:t>
                      </a:r>
                      <a:endParaRPr kumimoji="0" lang="en-US" altLang="zh-CN" sz="2400" b="0" i="0" u="none" strike="noStrike" cap="none" normalizeH="0" baseline="0">
                        <a:ln>
                          <a:noFill/>
                        </a:ln>
                        <a:solidFill>
                          <a:schemeClr val="accent2"/>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sp>
        <p:nvSpPr>
          <p:cNvPr id="9" name="AutoShape 55"/>
          <p:cNvSpPr>
            <a:spLocks noChangeArrowheads="1"/>
          </p:cNvSpPr>
          <p:nvPr/>
        </p:nvSpPr>
        <p:spPr bwMode="auto">
          <a:xfrm>
            <a:off x="5286375" y="4772025"/>
            <a:ext cx="1103313" cy="4492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bg1"/>
              </a:gs>
              <a:gs pos="50000">
                <a:srgbClr val="FFFF00"/>
              </a:gs>
              <a:gs pos="100000">
                <a:schemeClr val="bg1"/>
              </a:gs>
            </a:gsLst>
            <a:lin ang="5400000" scaled="1"/>
          </a:gradFill>
          <a:ln w="9525">
            <a:solidFill>
              <a:srgbClr val="FF6600"/>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704020202020204" pitchFamily="34" charset="0"/>
              <a:ea typeface="宋体" pitchFamily="2" charset="-122"/>
              <a:cs typeface="+mn-cs"/>
            </a:endParaRPr>
          </a:p>
        </p:txBody>
      </p:sp>
      <p:sp>
        <p:nvSpPr>
          <p:cNvPr id="10" name="Text Box 56"/>
          <p:cNvSpPr txBox="1"/>
          <p:nvPr/>
        </p:nvSpPr>
        <p:spPr>
          <a:xfrm>
            <a:off x="2795588" y="5995988"/>
            <a:ext cx="1939925" cy="457200"/>
          </a:xfrm>
          <a:prstGeom prst="rect">
            <a:avLst/>
          </a:prstGeom>
          <a:noFill/>
          <a:ln w="9525">
            <a:noFill/>
          </a:ln>
        </p:spPr>
        <p:txBody>
          <a:bodyPr>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zh-CN" altLang="en-US" sz="2400" dirty="0"/>
              <a:t>初始状态 </a:t>
            </a:r>
            <a:r>
              <a:rPr lang="en-US" altLang="zh-CN" sz="2400" i="1" dirty="0">
                <a:latin typeface="Times New Roman" panose="02020603050405020304" pitchFamily="18" charset="0"/>
              </a:rPr>
              <a:t>S</a:t>
            </a:r>
            <a:r>
              <a:rPr lang="en-US" altLang="zh-CN" sz="2400" baseline="-25000" dirty="0">
                <a:latin typeface="Times New Roman" panose="02020603050405020304" pitchFamily="18" charset="0"/>
              </a:rPr>
              <a:t>0</a:t>
            </a:r>
            <a:endParaRPr lang="en-US" altLang="zh-CN" sz="2400" baseline="-25000" dirty="0">
              <a:latin typeface="Times New Roman" panose="02020603050405020304" pitchFamily="18" charset="0"/>
            </a:endParaRPr>
          </a:p>
        </p:txBody>
      </p:sp>
      <p:sp>
        <p:nvSpPr>
          <p:cNvPr id="11" name="Text Box 57"/>
          <p:cNvSpPr txBox="1"/>
          <p:nvPr/>
        </p:nvSpPr>
        <p:spPr>
          <a:xfrm>
            <a:off x="7332663" y="5970588"/>
            <a:ext cx="1655762" cy="457200"/>
          </a:xfrm>
          <a:prstGeom prst="rect">
            <a:avLst/>
          </a:prstGeom>
          <a:noFill/>
          <a:ln w="9525">
            <a:noFill/>
          </a:ln>
        </p:spPr>
        <p:txBody>
          <a:bodyPr>
            <a:spAutoFit/>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
              </a:buBlip>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stStyle>
          <a:p>
            <a:pPr marL="0" lvl="0" indent="0" eaLnBrk="1" hangingPunct="1">
              <a:lnSpc>
                <a:spcPct val="100000"/>
              </a:lnSpc>
              <a:spcBef>
                <a:spcPct val="0"/>
              </a:spcBef>
              <a:buClrTx/>
              <a:buFontTx/>
              <a:buNone/>
            </a:pPr>
            <a:r>
              <a:rPr lang="zh-CN" altLang="en-US" sz="2400" dirty="0"/>
              <a:t>目标状态</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2" name="组合 41"/>
          <p:cNvGrpSpPr/>
          <p:nvPr/>
        </p:nvGrpSpPr>
        <p:grpSpPr>
          <a:xfrm>
            <a:off x="941705" y="5888990"/>
            <a:ext cx="9301480" cy="708660"/>
            <a:chOff x="2758" y="3151"/>
            <a:chExt cx="14648" cy="1116"/>
          </a:xfrm>
        </p:grpSpPr>
        <p:pic>
          <p:nvPicPr>
            <p:cNvPr id="43" name="图片 42"/>
            <p:cNvPicPr>
              <a:picLocks noChangeAspect="1"/>
            </p:cNvPicPr>
            <p:nvPr/>
          </p:nvPicPr>
          <p:blipFill>
            <a:blip r:embed="rId1"/>
            <a:stretch>
              <a:fillRect/>
            </a:stretch>
          </p:blipFill>
          <p:spPr>
            <a:xfrm>
              <a:off x="4801" y="3151"/>
              <a:ext cx="6460" cy="665"/>
            </a:xfrm>
            <a:prstGeom prst="rect">
              <a:avLst/>
            </a:prstGeom>
          </p:spPr>
        </p:pic>
        <p:sp>
          <p:nvSpPr>
            <p:cNvPr id="44" name="文本框 43"/>
            <p:cNvSpPr txBox="1"/>
            <p:nvPr/>
          </p:nvSpPr>
          <p:spPr>
            <a:xfrm>
              <a:off x="2758" y="3151"/>
              <a:ext cx="14649" cy="1115"/>
            </a:xfrm>
            <a:prstGeom prst="rect">
              <a:avLst/>
            </a:prstGeom>
            <a:noFill/>
          </p:spPr>
          <p:txBody>
            <a:bodyPr wrap="square" rtlCol="0">
              <a:noAutofit/>
            </a:bodyPr>
            <a:p>
              <a:pPr eaLnBrk="1" hangingPunct="1"/>
              <a:r>
                <a:rPr sz="2000" b="1" dirty="0">
                  <a:sym typeface="+mn-ea"/>
                </a:rPr>
                <a:t>同理可得:</a:t>
              </a:r>
              <a:endParaRPr sz="2000" b="1" dirty="0">
                <a:sym typeface="+mn-ea"/>
              </a:endParaRPr>
            </a:p>
            <a:p>
              <a:pPr eaLnBrk="1" hangingPunct="1"/>
              <a:r>
                <a:rPr sz="2000" b="1" dirty="0">
                  <a:sym typeface="+mn-ea"/>
                </a:rPr>
                <a:t>组合后得到的概率分配函数:</a:t>
              </a:r>
              <a:endParaRPr sz="2000" b="1" dirty="0">
                <a:sym typeface="+mn-ea"/>
              </a:endParaRPr>
            </a:p>
            <a:p>
              <a:pPr eaLnBrk="1" hangingPunct="1"/>
              <a:r>
                <a:rPr lang="en-US" altLang="zh-CN" sz="2000" b="1" dirty="0">
                  <a:latin typeface="宋体" pitchFamily="2" charset="-122"/>
                  <a:sym typeface="+mn-ea"/>
                </a:rPr>
                <a:t> </a:t>
              </a:r>
              <a:r>
                <a:rPr lang="en-US" altLang="zh-CN" sz="2000" b="1" dirty="0">
                  <a:latin typeface="宋体" pitchFamily="2" charset="-122"/>
                  <a:sym typeface="+mn-ea"/>
                </a:rPr>
                <a:t>                                                        </a:t>
              </a:r>
              <a:r>
                <a:rPr lang="zh-CN" altLang="en-US" sz="2000" b="1" dirty="0">
                  <a:sym typeface="+mn-ea"/>
                </a:rPr>
                <a:t> </a:t>
              </a:r>
              <a:endParaRPr sz="2000" b="1" dirty="0">
                <a:latin typeface="Times New Roman" panose="02020603050405020304" pitchFamily="18" charset="0"/>
                <a:sym typeface="+mn-ea"/>
              </a:endParaRPr>
            </a:p>
          </p:txBody>
        </p:sp>
        <p:pic>
          <p:nvPicPr>
            <p:cNvPr id="45" name="图片 44"/>
            <p:cNvPicPr>
              <a:picLocks noChangeAspect="1"/>
            </p:cNvPicPr>
            <p:nvPr/>
          </p:nvPicPr>
          <p:blipFill>
            <a:blip r:embed="rId2"/>
            <a:stretch>
              <a:fillRect/>
            </a:stretch>
          </p:blipFill>
          <p:spPr>
            <a:xfrm>
              <a:off x="7893" y="3755"/>
              <a:ext cx="9082" cy="512"/>
            </a:xfrm>
            <a:prstGeom prst="rect">
              <a:avLst/>
            </a:prstGeom>
          </p:spPr>
        </p:pic>
      </p:grpSp>
      <p:pic>
        <p:nvPicPr>
          <p:cNvPr id="28" name="图片 27"/>
          <p:cNvPicPr>
            <a:picLocks noChangeAspect="1"/>
          </p:cNvPicPr>
          <p:nvPr/>
        </p:nvPicPr>
        <p:blipFill>
          <a:blip r:embed="rId3"/>
          <a:srcRect r="7527" b="38277"/>
          <a:stretch>
            <a:fillRect/>
          </a:stretch>
        </p:blipFill>
        <p:spPr>
          <a:xfrm>
            <a:off x="3686175" y="4229735"/>
            <a:ext cx="4072255" cy="473075"/>
          </a:xfrm>
          <a:prstGeom prst="rect">
            <a:avLst/>
          </a:prstGeom>
        </p:spPr>
      </p:pic>
      <p:pic>
        <p:nvPicPr>
          <p:cNvPr id="29" name="图片 28"/>
          <p:cNvPicPr>
            <a:picLocks noChangeAspect="1"/>
          </p:cNvPicPr>
          <p:nvPr/>
        </p:nvPicPr>
        <p:blipFill>
          <a:blip r:embed="rId3"/>
          <a:srcRect t="50870" r="7527"/>
          <a:stretch>
            <a:fillRect/>
          </a:stretch>
        </p:blipFill>
        <p:spPr>
          <a:xfrm>
            <a:off x="7758430" y="4229735"/>
            <a:ext cx="4072255" cy="376555"/>
          </a:xfrm>
          <a:prstGeom prst="rect">
            <a:avLst/>
          </a:prstGeom>
        </p:spPr>
      </p:pic>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endParaRPr lang="zh-CN">
              <a:latin typeface="金山云技术体" charset="-122"/>
              <a:ea typeface="金山云技术体" charset="-122"/>
              <a:cs typeface="金山云技术体" charset="-122"/>
              <a:sym typeface="+mn-ea"/>
            </a:endParaRPr>
          </a:p>
        </p:txBody>
      </p:sp>
      <p:sp>
        <p:nvSpPr>
          <p:cNvPr id="9" name="文本框 8"/>
          <p:cNvSpPr txBox="1"/>
          <p:nvPr/>
        </p:nvSpPr>
        <p:spPr>
          <a:xfrm>
            <a:off x="575310" y="1321435"/>
            <a:ext cx="11040745" cy="2684780"/>
          </a:xfrm>
          <a:prstGeom prst="rect">
            <a:avLst/>
          </a:prstGeom>
          <a:noFill/>
        </p:spPr>
        <p:txBody>
          <a:bodyPr wrap="square" rtlCol="0">
            <a:noAutofit/>
          </a:bodyPr>
          <a:p>
            <a:pPr marL="457200" lvl="0" indent="-457200" algn="just" eaLnBrk="1" hangingPunct="1">
              <a:lnSpc>
                <a:spcPct val="150000"/>
              </a:lnSpc>
              <a:buClrTx/>
              <a:buSzTx/>
              <a:buFont typeface="+mj-lt"/>
              <a:buAutoNum type="arabicPeriod" startAt="6"/>
            </a:pPr>
            <a:r>
              <a:rPr sz="2000" b="1" dirty="0">
                <a:latin typeface="Times New Roman" panose="02020603050405020304" pitchFamily="18" charset="0"/>
                <a:sym typeface="+mn-ea"/>
              </a:rPr>
              <a:t>      和      是两个概率分配函数；则其正交和</a:t>
            </a:r>
            <a:endParaRPr sz="2000" b="1" dirty="0">
              <a:latin typeface="Times New Roman" panose="02020603050405020304" pitchFamily="18" charset="0"/>
              <a:sym typeface="+mn-ea"/>
            </a:endParaRPr>
          </a:p>
          <a:p>
            <a:pPr marL="457200" lvl="0" indent="-457200" algn="just" eaLnBrk="1" hangingPunct="1">
              <a:lnSpc>
                <a:spcPct val="150000"/>
              </a:lnSpc>
              <a:buClrTx/>
              <a:buSzTx/>
              <a:buFont typeface="+mj-lt"/>
              <a:buAutoNum type="arabicPeriod" startAt="6"/>
            </a:pPr>
            <a:endParaRPr sz="2000" b="1" dirty="0">
              <a:latin typeface="Times New Roman" panose="02020603050405020304" pitchFamily="18" charset="0"/>
              <a:sym typeface="+mn-ea"/>
            </a:endParaRPr>
          </a:p>
          <a:p>
            <a:pPr lvl="0" indent="457200" algn="just" eaLnBrk="1" hangingPunct="1">
              <a:lnSpc>
                <a:spcPct val="150000"/>
              </a:lnSpc>
              <a:buClrTx/>
              <a:buSzTx/>
              <a:buFont typeface="+mj-lt"/>
              <a:buNone/>
            </a:pPr>
            <a:r>
              <a:rPr lang="en-US" sz="2000" b="1" dirty="0">
                <a:latin typeface="Times New Roman" panose="02020603050405020304" pitchFamily="18" charset="0"/>
                <a:sym typeface="+mn-ea"/>
              </a:rPr>
              <a:t>                                                                           </a:t>
            </a:r>
            <a:r>
              <a:rPr lang="zh-CN" sz="2000" b="1" dirty="0">
                <a:latin typeface="Times New Roman" panose="02020603050405020304" pitchFamily="18" charset="0"/>
                <a:sym typeface="+mn-ea"/>
              </a:rPr>
              <a:t>其中：</a:t>
            </a:r>
            <a:endParaRPr lang="zh-CN" sz="2000" b="1" dirty="0">
              <a:latin typeface="Times New Roman" panose="02020603050405020304" pitchFamily="18" charset="0"/>
              <a:sym typeface="+mn-ea"/>
            </a:endParaRPr>
          </a:p>
          <a:p>
            <a:pPr lvl="0" indent="457200" algn="just" eaLnBrk="1" hangingPunct="1">
              <a:lnSpc>
                <a:spcPct val="150000"/>
              </a:lnSpc>
              <a:buClrTx/>
              <a:buSzTx/>
              <a:buFont typeface="+mj-lt"/>
              <a:buNone/>
            </a:pPr>
            <a:endParaRPr lang="zh-CN" sz="2000" b="1" dirty="0">
              <a:latin typeface="Times New Roman" panose="02020603050405020304" pitchFamily="18" charset="0"/>
              <a:sym typeface="+mn-ea"/>
            </a:endParaRPr>
          </a:p>
          <a:p>
            <a:pPr lvl="0" indent="457200" algn="just" eaLnBrk="1" hangingPunct="1">
              <a:lnSpc>
                <a:spcPct val="150000"/>
              </a:lnSpc>
              <a:buClrTx/>
              <a:buSzTx/>
              <a:buFont typeface="+mj-lt"/>
              <a:buNone/>
            </a:pPr>
            <a:r>
              <a:rPr sz="2000" b="1" dirty="0">
                <a:latin typeface="Times New Roman" panose="02020603050405020304" pitchFamily="18" charset="0"/>
                <a:sym typeface="+mn-ea"/>
              </a:rPr>
              <a:t>如果           ，则正交和 M也是一个概率分配函数；</a:t>
            </a:r>
            <a:endParaRPr sz="2000" b="1" dirty="0">
              <a:latin typeface="Times New Roman" panose="02020603050405020304" pitchFamily="18" charset="0"/>
              <a:sym typeface="+mn-ea"/>
            </a:endParaRPr>
          </a:p>
          <a:p>
            <a:pPr lvl="0" indent="457200" algn="just" eaLnBrk="1" hangingPunct="1">
              <a:lnSpc>
                <a:spcPct val="150000"/>
              </a:lnSpc>
              <a:buClrTx/>
              <a:buSzTx/>
              <a:buFont typeface="+mj-lt"/>
              <a:buNone/>
            </a:pPr>
            <a:r>
              <a:rPr sz="2000" b="1" dirty="0">
                <a:latin typeface="Times New Roman" panose="02020603050405020304" pitchFamily="18" charset="0"/>
                <a:sym typeface="+mn-ea"/>
              </a:rPr>
              <a:t>如果           ，则不存在正交和 M，即没有可能存在概率函数，称     与     矛盾。</a:t>
            </a:r>
            <a:endParaRPr sz="2000" b="1" dirty="0">
              <a:latin typeface="Times New Roman" panose="02020603050405020304" pitchFamily="18" charset="0"/>
              <a:sym typeface="+mn-ea"/>
            </a:endParaRPr>
          </a:p>
        </p:txBody>
      </p:sp>
      <p:graphicFrame>
        <p:nvGraphicFramePr>
          <p:cNvPr id="5" name="Object 4"/>
          <p:cNvGraphicFramePr>
            <a:graphicFrameLocks noChangeAspect="1"/>
          </p:cNvGraphicFramePr>
          <p:nvPr/>
        </p:nvGraphicFramePr>
        <p:xfrm>
          <a:off x="1109345" y="1394460"/>
          <a:ext cx="431800" cy="502920"/>
        </p:xfrm>
        <a:graphic>
          <a:graphicData uri="http://schemas.openxmlformats.org/presentationml/2006/ole">
            <mc:AlternateContent xmlns:mc="http://schemas.openxmlformats.org/markup-compatibility/2006">
              <mc:Choice xmlns:v="urn:schemas-microsoft-com:vml" Requires="v">
                <p:oleObj spid="_x0000_s6" name="" r:id="rId4" imgW="228600" imgH="215900" progId="Equation.3">
                  <p:embed/>
                </p:oleObj>
              </mc:Choice>
              <mc:Fallback>
                <p:oleObj name="" r:id="rId4" imgW="228600" imgH="215900" progId="Equation.3">
                  <p:embed/>
                  <p:pic>
                    <p:nvPicPr>
                      <p:cNvPr id="0" name="图片 3162"/>
                      <p:cNvPicPr/>
                      <p:nvPr/>
                    </p:nvPicPr>
                    <p:blipFill>
                      <a:blip r:embed="rId5"/>
                      <a:stretch>
                        <a:fillRect/>
                      </a:stretch>
                    </p:blipFill>
                    <p:spPr>
                      <a:xfrm>
                        <a:off x="1109345" y="1394460"/>
                        <a:ext cx="431800" cy="502920"/>
                      </a:xfrm>
                      <a:prstGeom prst="rect">
                        <a:avLst/>
                      </a:prstGeom>
                      <a:noFill/>
                      <a:ln w="38100">
                        <a:noFill/>
                        <a:miter/>
                      </a:ln>
                    </p:spPr>
                  </p:pic>
                </p:oleObj>
              </mc:Fallback>
            </mc:AlternateContent>
          </a:graphicData>
        </a:graphic>
      </p:graphicFrame>
      <p:graphicFrame>
        <p:nvGraphicFramePr>
          <p:cNvPr id="7" name="Object 6"/>
          <p:cNvGraphicFramePr>
            <a:graphicFrameLocks noChangeAspect="1"/>
          </p:cNvGraphicFramePr>
          <p:nvPr/>
        </p:nvGraphicFramePr>
        <p:xfrm>
          <a:off x="1736725" y="1392555"/>
          <a:ext cx="431800" cy="502920"/>
        </p:xfrm>
        <a:graphic>
          <a:graphicData uri="http://schemas.openxmlformats.org/presentationml/2006/ole">
            <mc:AlternateContent xmlns:mc="http://schemas.openxmlformats.org/markup-compatibility/2006">
              <mc:Choice xmlns:v="urn:schemas-microsoft-com:vml" Requires="v">
                <p:oleObj spid="_x0000_s8" name="" r:id="rId6" imgW="241300" imgH="215900" progId="Equation.3">
                  <p:embed/>
                </p:oleObj>
              </mc:Choice>
              <mc:Fallback>
                <p:oleObj name="" r:id="rId6" imgW="241300" imgH="215900" progId="Equation.3">
                  <p:embed/>
                  <p:pic>
                    <p:nvPicPr>
                      <p:cNvPr id="0" name="图片 3164"/>
                      <p:cNvPicPr/>
                      <p:nvPr/>
                    </p:nvPicPr>
                    <p:blipFill>
                      <a:blip r:embed="rId7"/>
                      <a:stretch>
                        <a:fillRect/>
                      </a:stretch>
                    </p:blipFill>
                    <p:spPr>
                      <a:xfrm>
                        <a:off x="1736725" y="1392555"/>
                        <a:ext cx="431800" cy="502920"/>
                      </a:xfrm>
                      <a:prstGeom prst="rect">
                        <a:avLst/>
                      </a:prstGeom>
                      <a:noFill/>
                      <a:ln w="38100">
                        <a:noFill/>
                        <a:miter/>
                      </a:ln>
                    </p:spPr>
                  </p:pic>
                </p:oleObj>
              </mc:Fallback>
            </mc:AlternateContent>
          </a:graphicData>
        </a:graphic>
      </p:graphicFrame>
      <p:graphicFrame>
        <p:nvGraphicFramePr>
          <p:cNvPr id="10" name="Object 8"/>
          <p:cNvGraphicFramePr>
            <a:graphicFrameLocks noChangeAspect="1"/>
          </p:cNvGraphicFramePr>
          <p:nvPr/>
        </p:nvGraphicFramePr>
        <p:xfrm>
          <a:off x="6092825" y="1400175"/>
          <a:ext cx="1665605" cy="504825"/>
        </p:xfrm>
        <a:graphic>
          <a:graphicData uri="http://schemas.openxmlformats.org/presentationml/2006/ole">
            <mc:AlternateContent xmlns:mc="http://schemas.openxmlformats.org/markup-compatibility/2006">
              <mc:Choice xmlns:v="urn:schemas-microsoft-com:vml" Requires="v">
                <p:oleObj spid="_x0000_s11" name="" r:id="rId8" imgW="837565" imgH="215900" progId="Equation.3">
                  <p:embed/>
                </p:oleObj>
              </mc:Choice>
              <mc:Fallback>
                <p:oleObj name="" r:id="rId8" imgW="837565" imgH="215900" progId="Equation.3">
                  <p:embed/>
                  <p:pic>
                    <p:nvPicPr>
                      <p:cNvPr id="0" name="图片 3160"/>
                      <p:cNvPicPr/>
                      <p:nvPr/>
                    </p:nvPicPr>
                    <p:blipFill>
                      <a:blip r:embed="rId9"/>
                      <a:stretch>
                        <a:fillRect/>
                      </a:stretch>
                    </p:blipFill>
                    <p:spPr>
                      <a:xfrm>
                        <a:off x="6092825" y="1400175"/>
                        <a:ext cx="1665605" cy="504825"/>
                      </a:xfrm>
                      <a:prstGeom prst="rect">
                        <a:avLst/>
                      </a:prstGeom>
                      <a:noFill/>
                      <a:ln w="38100">
                        <a:noFill/>
                        <a:miter/>
                      </a:ln>
                    </p:spPr>
                  </p:pic>
                </p:oleObj>
              </mc:Fallback>
            </mc:AlternateContent>
          </a:graphicData>
        </a:graphic>
      </p:graphicFrame>
      <p:graphicFrame>
        <p:nvGraphicFramePr>
          <p:cNvPr id="12" name="Object 9"/>
          <p:cNvGraphicFramePr>
            <a:graphicFrameLocks noChangeAspect="1"/>
          </p:cNvGraphicFramePr>
          <p:nvPr/>
        </p:nvGraphicFramePr>
        <p:xfrm>
          <a:off x="1109345" y="1941830"/>
          <a:ext cx="1857375" cy="473075"/>
        </p:xfrm>
        <a:graphic>
          <a:graphicData uri="http://schemas.openxmlformats.org/presentationml/2006/ole">
            <mc:AlternateContent xmlns:mc="http://schemas.openxmlformats.org/markup-compatibility/2006">
              <mc:Choice xmlns:v="urn:schemas-microsoft-com:vml" Requires="v">
                <p:oleObj spid="_x0000_s13" name="" r:id="rId10" imgW="647700" imgH="203200" progId="Equation.3">
                  <p:embed/>
                </p:oleObj>
              </mc:Choice>
              <mc:Fallback>
                <p:oleObj name="" r:id="rId10" imgW="647700" imgH="203200" progId="Equation.3">
                  <p:embed/>
                  <p:pic>
                    <p:nvPicPr>
                      <p:cNvPr id="0" name="图片 3163"/>
                      <p:cNvPicPr/>
                      <p:nvPr/>
                    </p:nvPicPr>
                    <p:blipFill>
                      <a:blip r:embed="rId11"/>
                      <a:stretch>
                        <a:fillRect/>
                      </a:stretch>
                    </p:blipFill>
                    <p:spPr>
                      <a:xfrm>
                        <a:off x="1109345" y="1941830"/>
                        <a:ext cx="1857375" cy="473075"/>
                      </a:xfrm>
                      <a:prstGeom prst="rect">
                        <a:avLst/>
                      </a:prstGeom>
                      <a:noFill/>
                      <a:ln w="38100">
                        <a:noFill/>
                        <a:miter/>
                      </a:ln>
                    </p:spPr>
                  </p:pic>
                </p:oleObj>
              </mc:Fallback>
            </mc:AlternateContent>
          </a:graphicData>
        </a:graphic>
      </p:graphicFrame>
      <p:graphicFrame>
        <p:nvGraphicFramePr>
          <p:cNvPr id="14" name="Object 15"/>
          <p:cNvGraphicFramePr>
            <a:graphicFrameLocks noChangeAspect="1"/>
          </p:cNvGraphicFramePr>
          <p:nvPr/>
        </p:nvGraphicFramePr>
        <p:xfrm>
          <a:off x="1109345" y="2361565"/>
          <a:ext cx="4743450" cy="762000"/>
        </p:xfrm>
        <a:graphic>
          <a:graphicData uri="http://schemas.openxmlformats.org/presentationml/2006/ole">
            <mc:AlternateContent xmlns:mc="http://schemas.openxmlformats.org/markup-compatibility/2006">
              <mc:Choice xmlns:v="urn:schemas-microsoft-com:vml" Requires="v">
                <p:oleObj spid="_x0000_s15" name="" r:id="rId12" imgW="1866265" imgH="355600" progId="Equation.DSMT4">
                  <p:embed/>
                </p:oleObj>
              </mc:Choice>
              <mc:Fallback>
                <p:oleObj name="" r:id="rId12" imgW="1866265" imgH="355600" progId="Equation.DSMT4">
                  <p:embed/>
                  <p:pic>
                    <p:nvPicPr>
                      <p:cNvPr id="0" name="图片 3159"/>
                      <p:cNvPicPr/>
                      <p:nvPr/>
                    </p:nvPicPr>
                    <p:blipFill>
                      <a:blip r:embed="rId13"/>
                      <a:stretch>
                        <a:fillRect/>
                      </a:stretch>
                    </p:blipFill>
                    <p:spPr>
                      <a:xfrm>
                        <a:off x="1109345" y="2361565"/>
                        <a:ext cx="4743450" cy="762000"/>
                      </a:xfrm>
                      <a:prstGeom prst="rect">
                        <a:avLst/>
                      </a:prstGeom>
                      <a:noFill/>
                      <a:ln w="38100">
                        <a:noFill/>
                        <a:miter/>
                      </a:ln>
                    </p:spPr>
                  </p:pic>
                </p:oleObj>
              </mc:Fallback>
            </mc:AlternateContent>
          </a:graphicData>
        </a:graphic>
      </p:graphicFrame>
      <p:graphicFrame>
        <p:nvGraphicFramePr>
          <p:cNvPr id="16" name="Object 16"/>
          <p:cNvGraphicFramePr>
            <a:graphicFrameLocks noChangeAspect="1"/>
          </p:cNvGraphicFramePr>
          <p:nvPr/>
        </p:nvGraphicFramePr>
        <p:xfrm>
          <a:off x="6456045" y="2366645"/>
          <a:ext cx="5638800" cy="711200"/>
        </p:xfrm>
        <a:graphic>
          <a:graphicData uri="http://schemas.openxmlformats.org/presentationml/2006/ole">
            <mc:AlternateContent xmlns:mc="http://schemas.openxmlformats.org/markup-compatibility/2006">
              <mc:Choice xmlns:v="urn:schemas-microsoft-com:vml" Requires="v">
                <p:oleObj spid="_x0000_s17" name="" r:id="rId14" imgW="2794000" imgH="355600" progId="Equation.DSMT4">
                  <p:embed/>
                </p:oleObj>
              </mc:Choice>
              <mc:Fallback>
                <p:oleObj name="" r:id="rId14" imgW="2794000" imgH="355600" progId="Equation.DSMT4">
                  <p:embed/>
                  <p:pic>
                    <p:nvPicPr>
                      <p:cNvPr id="0" name="图片 3165"/>
                      <p:cNvPicPr/>
                      <p:nvPr/>
                    </p:nvPicPr>
                    <p:blipFill>
                      <a:blip r:embed="rId15"/>
                      <a:stretch>
                        <a:fillRect/>
                      </a:stretch>
                    </p:blipFill>
                    <p:spPr>
                      <a:xfrm>
                        <a:off x="6456045" y="2366645"/>
                        <a:ext cx="5638800" cy="711200"/>
                      </a:xfrm>
                      <a:prstGeom prst="rect">
                        <a:avLst/>
                      </a:prstGeom>
                      <a:noFill/>
                      <a:ln w="38100">
                        <a:noFill/>
                        <a:miter/>
                      </a:ln>
                    </p:spPr>
                  </p:pic>
                </p:oleObj>
              </mc:Fallback>
            </mc:AlternateContent>
          </a:graphicData>
        </a:graphic>
      </p:graphicFrame>
      <p:graphicFrame>
        <p:nvGraphicFramePr>
          <p:cNvPr id="44048" name="Object 18"/>
          <p:cNvGraphicFramePr>
            <a:graphicFrameLocks noChangeAspect="1"/>
          </p:cNvGraphicFramePr>
          <p:nvPr/>
        </p:nvGraphicFramePr>
        <p:xfrm>
          <a:off x="1605280" y="3300095"/>
          <a:ext cx="718820" cy="278765"/>
        </p:xfrm>
        <a:graphic>
          <a:graphicData uri="http://schemas.openxmlformats.org/presentationml/2006/ole">
            <mc:AlternateContent xmlns:mc="http://schemas.openxmlformats.org/markup-compatibility/2006">
              <mc:Choice xmlns:v="urn:schemas-microsoft-com:vml" Requires="v">
                <p:oleObj spid="_x0000_s18449" name="" r:id="rId16" imgW="393065" imgH="177800" progId="Equation.3">
                  <p:embed/>
                </p:oleObj>
              </mc:Choice>
              <mc:Fallback>
                <p:oleObj name="" r:id="rId16" imgW="393065" imgH="177800" progId="Equation.3">
                  <p:embed/>
                  <p:pic>
                    <p:nvPicPr>
                      <p:cNvPr id="0" name="图片 3161"/>
                      <p:cNvPicPr/>
                      <p:nvPr/>
                    </p:nvPicPr>
                    <p:blipFill>
                      <a:blip r:embed="rId17"/>
                      <a:stretch>
                        <a:fillRect/>
                      </a:stretch>
                    </p:blipFill>
                    <p:spPr>
                      <a:xfrm>
                        <a:off x="1605280" y="3300095"/>
                        <a:ext cx="718820" cy="278765"/>
                      </a:xfrm>
                      <a:prstGeom prst="rect">
                        <a:avLst/>
                      </a:prstGeom>
                      <a:noFill/>
                      <a:ln w="38100">
                        <a:noFill/>
                        <a:miter/>
                      </a:ln>
                    </p:spPr>
                  </p:pic>
                </p:oleObj>
              </mc:Fallback>
            </mc:AlternateContent>
          </a:graphicData>
        </a:graphic>
      </p:graphicFrame>
      <p:graphicFrame>
        <p:nvGraphicFramePr>
          <p:cNvPr id="44049" name="Object 19"/>
          <p:cNvGraphicFramePr>
            <a:graphicFrameLocks noChangeAspect="1"/>
          </p:cNvGraphicFramePr>
          <p:nvPr/>
        </p:nvGraphicFramePr>
        <p:xfrm>
          <a:off x="1590040" y="3835400"/>
          <a:ext cx="775335" cy="260985"/>
        </p:xfrm>
        <a:graphic>
          <a:graphicData uri="http://schemas.openxmlformats.org/presentationml/2006/ole">
            <mc:AlternateContent xmlns:mc="http://schemas.openxmlformats.org/markup-compatibility/2006">
              <mc:Choice xmlns:v="urn:schemas-microsoft-com:vml" Requires="v">
                <p:oleObj spid="_x0000_s18450" name="" r:id="rId18" imgW="444500" imgH="190500" progId="Equation.DSMT4">
                  <p:embed/>
                </p:oleObj>
              </mc:Choice>
              <mc:Fallback>
                <p:oleObj name="" r:id="rId18" imgW="444500" imgH="190500" progId="Equation.DSMT4">
                  <p:embed/>
                  <p:pic>
                    <p:nvPicPr>
                      <p:cNvPr id="0" name="图片 3167"/>
                      <p:cNvPicPr/>
                      <p:nvPr/>
                    </p:nvPicPr>
                    <p:blipFill>
                      <a:blip r:embed="rId19"/>
                      <a:stretch>
                        <a:fillRect/>
                      </a:stretch>
                    </p:blipFill>
                    <p:spPr>
                      <a:xfrm>
                        <a:off x="1590040" y="3835400"/>
                        <a:ext cx="775335" cy="260985"/>
                      </a:xfrm>
                      <a:prstGeom prst="rect">
                        <a:avLst/>
                      </a:prstGeom>
                      <a:noFill/>
                      <a:ln w="38100">
                        <a:noFill/>
                        <a:miter/>
                      </a:ln>
                    </p:spPr>
                  </p:pic>
                </p:oleObj>
              </mc:Fallback>
            </mc:AlternateContent>
          </a:graphicData>
        </a:graphic>
      </p:graphicFrame>
      <p:graphicFrame>
        <p:nvGraphicFramePr>
          <p:cNvPr id="44050" name="Object 20"/>
          <p:cNvGraphicFramePr>
            <a:graphicFrameLocks noChangeAspect="1"/>
          </p:cNvGraphicFramePr>
          <p:nvPr/>
        </p:nvGraphicFramePr>
        <p:xfrm>
          <a:off x="8263255" y="3734435"/>
          <a:ext cx="319405" cy="376555"/>
        </p:xfrm>
        <a:graphic>
          <a:graphicData uri="http://schemas.openxmlformats.org/presentationml/2006/ole">
            <mc:AlternateContent xmlns:mc="http://schemas.openxmlformats.org/markup-compatibility/2006">
              <mc:Choice xmlns:v="urn:schemas-microsoft-com:vml" Requires="v">
                <p:oleObj spid="_x0000_s18451" name="" r:id="rId20" imgW="228600" imgH="215900" progId="Equation.3">
                  <p:embed/>
                </p:oleObj>
              </mc:Choice>
              <mc:Fallback>
                <p:oleObj name="" r:id="rId20" imgW="228600" imgH="215900" progId="Equation.3">
                  <p:embed/>
                  <p:pic>
                    <p:nvPicPr>
                      <p:cNvPr id="0" name="图片 3157"/>
                      <p:cNvPicPr/>
                      <p:nvPr/>
                    </p:nvPicPr>
                    <p:blipFill>
                      <a:blip r:embed="rId5"/>
                      <a:stretch>
                        <a:fillRect/>
                      </a:stretch>
                    </p:blipFill>
                    <p:spPr>
                      <a:xfrm>
                        <a:off x="8263255" y="3734435"/>
                        <a:ext cx="319405" cy="376555"/>
                      </a:xfrm>
                      <a:prstGeom prst="rect">
                        <a:avLst/>
                      </a:prstGeom>
                      <a:noFill/>
                      <a:ln w="38100">
                        <a:noFill/>
                        <a:miter/>
                      </a:ln>
                    </p:spPr>
                  </p:pic>
                </p:oleObj>
              </mc:Fallback>
            </mc:AlternateContent>
          </a:graphicData>
        </a:graphic>
      </p:graphicFrame>
      <p:graphicFrame>
        <p:nvGraphicFramePr>
          <p:cNvPr id="44051" name="Object 21"/>
          <p:cNvGraphicFramePr>
            <a:graphicFrameLocks noChangeAspect="1"/>
          </p:cNvGraphicFramePr>
          <p:nvPr/>
        </p:nvGraphicFramePr>
        <p:xfrm>
          <a:off x="8835390" y="3738245"/>
          <a:ext cx="316865" cy="372745"/>
        </p:xfrm>
        <a:graphic>
          <a:graphicData uri="http://schemas.openxmlformats.org/presentationml/2006/ole">
            <mc:AlternateContent xmlns:mc="http://schemas.openxmlformats.org/markup-compatibility/2006">
              <mc:Choice xmlns:v="urn:schemas-microsoft-com:vml" Requires="v">
                <p:oleObj spid="_x0000_s18452" name="" r:id="rId21" imgW="241300" imgH="215900" progId="Equation.3">
                  <p:embed/>
                </p:oleObj>
              </mc:Choice>
              <mc:Fallback>
                <p:oleObj name="" r:id="rId21" imgW="241300" imgH="215900" progId="Equation.3">
                  <p:embed/>
                  <p:pic>
                    <p:nvPicPr>
                      <p:cNvPr id="0" name="图片 3146"/>
                      <p:cNvPicPr/>
                      <p:nvPr/>
                    </p:nvPicPr>
                    <p:blipFill>
                      <a:blip r:embed="rId7"/>
                      <a:stretch>
                        <a:fillRect/>
                      </a:stretch>
                    </p:blipFill>
                    <p:spPr>
                      <a:xfrm>
                        <a:off x="8835390" y="3738245"/>
                        <a:ext cx="316865" cy="372745"/>
                      </a:xfrm>
                      <a:prstGeom prst="rect">
                        <a:avLst/>
                      </a:prstGeom>
                      <a:noFill/>
                      <a:ln w="38100">
                        <a:noFill/>
                        <a:miter/>
                      </a:ln>
                    </p:spPr>
                  </p:pic>
                </p:oleObj>
              </mc:Fallback>
            </mc:AlternateContent>
          </a:graphicData>
        </a:graphic>
      </p:graphicFrame>
      <p:sp>
        <p:nvSpPr>
          <p:cNvPr id="19" name="文本框 18"/>
          <p:cNvSpPr txBox="1"/>
          <p:nvPr/>
        </p:nvSpPr>
        <p:spPr>
          <a:xfrm>
            <a:off x="575310" y="4229735"/>
            <a:ext cx="11040745" cy="2684780"/>
          </a:xfrm>
          <a:prstGeom prst="rect">
            <a:avLst/>
          </a:prstGeom>
          <a:noFill/>
        </p:spPr>
        <p:txBody>
          <a:bodyPr wrap="square" rtlCol="0">
            <a:noAutofit/>
          </a:bodyPr>
          <a:p>
            <a:pPr eaLnBrk="1" hangingPunct="1"/>
            <a:r>
              <a:rPr lang="zh-CN" altLang="en-US" sz="2000" b="1" dirty="0">
                <a:latin typeface="Times New Roman" panose="02020603050405020304" pitchFamily="18" charset="0"/>
                <a:sym typeface="+mn-ea"/>
              </a:rPr>
              <a:t>🌰：</a:t>
            </a:r>
            <a:r>
              <a:rPr lang="zh-CN" altLang="en-US" sz="2000" b="1" dirty="0">
                <a:latin typeface="宋体" pitchFamily="2" charset="-122"/>
                <a:sym typeface="+mn-ea"/>
              </a:rPr>
              <a:t>设 </a:t>
            </a:r>
            <a:r>
              <a:rPr lang="en-US" altLang="zh-CN" sz="2000" b="1" i="1" dirty="0">
                <a:latin typeface="Times New Roman" panose="02020603050405020304" pitchFamily="18" charset="0"/>
                <a:sym typeface="+mn-ea"/>
              </a:rPr>
              <a:t>D </a:t>
            </a:r>
            <a:r>
              <a:rPr lang="en-US" altLang="zh-CN" sz="2000" b="1" dirty="0">
                <a:latin typeface="Times New Roman" panose="02020603050405020304" pitchFamily="18" charset="0"/>
                <a:sym typeface="+mn-ea"/>
              </a:rPr>
              <a:t>={</a:t>
            </a:r>
            <a:r>
              <a:rPr lang="zh-CN" altLang="en-US" sz="2000" b="1" dirty="0">
                <a:latin typeface="宋体" pitchFamily="2" charset="-122"/>
                <a:sym typeface="+mn-ea"/>
              </a:rPr>
              <a:t>黑，白</a:t>
            </a:r>
            <a:r>
              <a:rPr lang="en-US" altLang="zh-CN" sz="2000" b="1" dirty="0">
                <a:latin typeface="Times New Roman" panose="02020603050405020304" pitchFamily="18" charset="0"/>
                <a:sym typeface="+mn-ea"/>
              </a:rPr>
              <a:t>}</a:t>
            </a:r>
            <a:r>
              <a:rPr lang="zh-CN" altLang="en-US" sz="2000" b="1" dirty="0">
                <a:latin typeface="宋体" pitchFamily="2" charset="-122"/>
                <a:sym typeface="+mn-ea"/>
              </a:rPr>
              <a:t>，且设</a:t>
            </a:r>
            <a:r>
              <a:rPr lang="en-US" altLang="zh-CN" sz="2000" b="1" dirty="0">
                <a:latin typeface="宋体" pitchFamily="2" charset="-122"/>
                <a:sym typeface="+mn-ea"/>
              </a:rPr>
              <a:t>                                                                 ,                                                                 </a:t>
            </a:r>
            <a:r>
              <a:rPr lang="zh-CN" altLang="en-US" sz="2000" b="1" dirty="0">
                <a:sym typeface="+mn-ea"/>
              </a:rPr>
              <a:t> </a:t>
            </a:r>
            <a:endParaRPr sz="2000" b="1" dirty="0">
              <a:latin typeface="Times New Roman" panose="02020603050405020304" pitchFamily="18" charset="0"/>
              <a:sym typeface="+mn-ea"/>
            </a:endParaRPr>
          </a:p>
        </p:txBody>
      </p:sp>
      <p:pic>
        <p:nvPicPr>
          <p:cNvPr id="30" name="图片 29"/>
          <p:cNvPicPr>
            <a:picLocks noChangeAspect="1"/>
          </p:cNvPicPr>
          <p:nvPr/>
        </p:nvPicPr>
        <p:blipFill>
          <a:blip r:embed="rId22"/>
          <a:stretch>
            <a:fillRect/>
          </a:stretch>
        </p:blipFill>
        <p:spPr>
          <a:xfrm>
            <a:off x="1206500" y="4716780"/>
            <a:ext cx="4998085" cy="1118235"/>
          </a:xfrm>
          <a:prstGeom prst="rect">
            <a:avLst/>
          </a:prstGeom>
        </p:spPr>
      </p:pic>
      <p:pic>
        <p:nvPicPr>
          <p:cNvPr id="32" name="图片 31"/>
          <p:cNvPicPr>
            <a:picLocks noChangeAspect="1"/>
          </p:cNvPicPr>
          <p:nvPr/>
        </p:nvPicPr>
        <p:blipFill>
          <a:blip r:embed="rId23"/>
          <a:stretch>
            <a:fillRect/>
          </a:stretch>
        </p:blipFill>
        <p:spPr>
          <a:xfrm>
            <a:off x="6871335" y="4606290"/>
            <a:ext cx="4744085" cy="1442085"/>
          </a:xfrm>
          <a:prstGeom prst="rect">
            <a:avLst/>
          </a:prstGeom>
        </p:spPr>
      </p:pic>
      <p:sp>
        <p:nvSpPr>
          <p:cNvPr id="3" name="矩形 2"/>
          <p:cNvSpPr/>
          <p:nvPr/>
        </p:nvSpPr>
        <p:spPr>
          <a:xfrm>
            <a:off x="3655060" y="2845435"/>
            <a:ext cx="332105" cy="325120"/>
          </a:xfrm>
          <a:prstGeom prst="rect">
            <a:avLst/>
          </a:prstGeom>
          <a:solidFill>
            <a:schemeClr val="bg1"/>
          </a:solidFill>
          <a:ln w="12700" cap="flat"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A</a:t>
            </a:r>
            <a:endParaRPr lang="en-US" altLang="zh-CN">
              <a:solidFill>
                <a:schemeClr val="tx1"/>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r>
              <a:rPr lang="en-US" altLang="zh-CN">
                <a:latin typeface="金山云技术体" charset="-122"/>
                <a:ea typeface="金山云技术体" charset="-122"/>
                <a:cs typeface="金山云技术体" charset="-122"/>
                <a:sym typeface="+mn-ea"/>
              </a:rPr>
              <a:t>(</a:t>
            </a:r>
            <a:r>
              <a:rPr lang="zh-CN" altLang="en-US">
                <a:latin typeface="金山云技术体" charset="-122"/>
                <a:ea typeface="金山云技术体" charset="-122"/>
                <a:cs typeface="金山云技术体" charset="-122"/>
                <a:sym typeface="+mn-ea"/>
              </a:rPr>
              <a:t>例题</a:t>
            </a:r>
            <a:r>
              <a:rPr lang="en-US" altLang="zh-CN">
                <a:latin typeface="金山云技术体" charset="-122"/>
                <a:ea typeface="金山云技术体" charset="-122"/>
                <a:cs typeface="金山云技术体" charset="-122"/>
                <a:sym typeface="+mn-ea"/>
              </a:rPr>
              <a:t>1)</a:t>
            </a:r>
            <a:endParaRPr lang="en-US" altLang="zh-CN">
              <a:latin typeface="金山云技术体" charset="-122"/>
              <a:ea typeface="金山云技术体" charset="-122"/>
              <a:cs typeface="金山云技术体" charset="-122"/>
              <a:sym typeface="+mn-ea"/>
            </a:endParaRPr>
          </a:p>
        </p:txBody>
      </p:sp>
      <p:sp>
        <p:nvSpPr>
          <p:cNvPr id="21" name="文本框 20"/>
          <p:cNvSpPr txBox="1"/>
          <p:nvPr/>
        </p:nvSpPr>
        <p:spPr>
          <a:xfrm>
            <a:off x="647700" y="1294765"/>
            <a:ext cx="11040745" cy="1979930"/>
          </a:xfrm>
          <a:prstGeom prst="rect">
            <a:avLst/>
          </a:prstGeom>
          <a:noFill/>
        </p:spPr>
        <p:txBody>
          <a:bodyPr wrap="square" rtlCol="0">
            <a:noAutofit/>
          </a:bodyPr>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设有规则：</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 （1）如果 流鼻涕 则 感冒但非过敏性鼻炎（0.9）或 过敏性鼻炎但非感冒（0.1）。</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 （2）如果 眼发炎 则 感冒但非过敏性鼻炎（0.8）或 过敏性鼻炎但非感冒（0.05）。</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 有事实：</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  （1）小王流鼻涕（0.9）  （2）小王发眼炎（0.4）。</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    问：小王患的什么病?                                                           </a:t>
            </a:r>
            <a:r>
              <a:rPr lang="zh-CN" altLang="en-US" sz="2000" b="1" dirty="0">
                <a:solidFill>
                  <a:schemeClr val="tx1"/>
                </a:solidFill>
                <a:uFillTx/>
                <a:latin typeface="Times New Roman Bold" panose="02020603050405020304" charset="0"/>
                <a:ea typeface="Songti SC Bold" panose="02010800040101010101" charset="-122"/>
                <a:sym typeface="+mn-ea"/>
              </a:rPr>
              <a:t> </a:t>
            </a:r>
            <a:endParaRPr lang="zh-CN" altLang="en-US" sz="2000" b="1" dirty="0">
              <a:solidFill>
                <a:schemeClr val="tx1"/>
              </a:solidFill>
              <a:uFillTx/>
              <a:latin typeface="Times New Roman Bold" panose="02020603050405020304" charset="0"/>
              <a:ea typeface="Songti SC Bold" panose="02010800040101010101" charset="-122"/>
              <a:sym typeface="+mn-ea"/>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r>
              <a:rPr lang="en-US" altLang="zh-CN">
                <a:latin typeface="金山云技术体" charset="-122"/>
                <a:ea typeface="金山云技术体" charset="-122"/>
                <a:cs typeface="金山云技术体" charset="-122"/>
                <a:sym typeface="+mn-ea"/>
              </a:rPr>
              <a:t>(</a:t>
            </a:r>
            <a:r>
              <a:rPr lang="zh-CN" altLang="en-US">
                <a:latin typeface="金山云技术体" charset="-122"/>
                <a:ea typeface="金山云技术体" charset="-122"/>
                <a:cs typeface="金山云技术体" charset="-122"/>
                <a:sym typeface="+mn-ea"/>
              </a:rPr>
              <a:t>例题</a:t>
            </a:r>
            <a:r>
              <a:rPr lang="en-US" altLang="zh-CN">
                <a:latin typeface="金山云技术体" charset="-122"/>
                <a:ea typeface="金山云技术体" charset="-122"/>
                <a:cs typeface="金山云技术体" charset="-122"/>
                <a:sym typeface="+mn-ea"/>
              </a:rPr>
              <a:t>1)</a:t>
            </a:r>
            <a:endParaRPr lang="en-US" altLang="zh-CN">
              <a:latin typeface="金山云技术体" charset="-122"/>
              <a:ea typeface="金山云技术体" charset="-122"/>
              <a:cs typeface="金山云技术体" charset="-122"/>
              <a:sym typeface="+mn-ea"/>
            </a:endParaRPr>
          </a:p>
        </p:txBody>
      </p:sp>
      <p:grpSp>
        <p:nvGrpSpPr>
          <p:cNvPr id="11" name="组合 10"/>
          <p:cNvGrpSpPr/>
          <p:nvPr/>
        </p:nvGrpSpPr>
        <p:grpSpPr>
          <a:xfrm>
            <a:off x="283845" y="3033395"/>
            <a:ext cx="3890010" cy="1979930"/>
            <a:chOff x="1020" y="2992"/>
            <a:chExt cx="6126" cy="3118"/>
          </a:xfrm>
        </p:grpSpPr>
        <p:sp>
          <p:nvSpPr>
            <p:cNvPr id="6" name="文本框 5"/>
            <p:cNvSpPr txBox="1"/>
            <p:nvPr/>
          </p:nvSpPr>
          <p:spPr>
            <a:xfrm>
              <a:off x="1020" y="2992"/>
              <a:ext cx="6126" cy="3118"/>
            </a:xfrm>
            <a:prstGeom prst="rect">
              <a:avLst/>
            </a:prstGeom>
            <a:noFill/>
          </p:spPr>
          <p:txBody>
            <a:bodyPr wrap="square" rtlCol="0">
              <a:noAutofit/>
            </a:bodyPr>
            <a:p>
              <a:pPr eaLnBrk="1" hangingPunct="1"/>
              <a:r>
                <a:rPr lang="en-US" altLang="zh-CN" sz="2000" b="1" dirty="0">
                  <a:solidFill>
                    <a:srgbClr val="FF0000"/>
                  </a:solidFill>
                  <a:uFillTx/>
                  <a:latin typeface="Times New Roman Bold" panose="02020603050405020304" charset="0"/>
                  <a:ea typeface="Songti SC Bold" panose="02010800040101010101" charset="-122"/>
                  <a:sym typeface="+mn-ea"/>
                </a:rPr>
                <a:t>取样本空间</a:t>
              </a:r>
              <a:r>
                <a:rPr lang="en-US" altLang="zh-CN" sz="2000" b="1" dirty="0">
                  <a:solidFill>
                    <a:schemeClr val="tx1"/>
                  </a:solidFill>
                  <a:uFillTx/>
                  <a:latin typeface="Times New Roman Bold" panose="02020603050405020304" charset="0"/>
                  <a:ea typeface="Songti SC Bold" panose="02010800040101010101" charset="-122"/>
                  <a:sym typeface="+mn-ea"/>
                </a:rPr>
                <a:t>：</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   表示“感冒但非过敏性鼻炎”，</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   表示“过敏性鼻炎但非感冒”，</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   表示“其他情况”。</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rgbClr val="FF0000"/>
                  </a:solidFill>
                  <a:uFillTx/>
                  <a:latin typeface="Times New Roman Bold" panose="02020603050405020304" charset="0"/>
                  <a:ea typeface="Songti SC Bold" panose="02010800040101010101" charset="-122"/>
                  <a:sym typeface="+mn-ea"/>
                </a:rPr>
                <a:t>取下面的基本概率分配函数</a:t>
              </a:r>
              <a:r>
                <a:rPr lang="en-US" altLang="zh-CN" sz="2000" b="1" dirty="0">
                  <a:solidFill>
                    <a:schemeClr val="tx1"/>
                  </a:solidFill>
                  <a:uFillTx/>
                  <a:latin typeface="Times New Roman Bold" panose="02020603050405020304" charset="0"/>
                  <a:ea typeface="Songti SC Bold" panose="02010800040101010101" charset="-122"/>
                  <a:sym typeface="+mn-ea"/>
                </a:rPr>
                <a:t>：</a:t>
              </a:r>
              <a:endParaRPr lang="en-US" altLang="zh-CN" sz="2000" b="1" dirty="0">
                <a:solidFill>
                  <a:schemeClr val="tx1"/>
                </a:solidFill>
                <a:uFillTx/>
                <a:latin typeface="Times New Roman Bold" panose="02020603050405020304" charset="0"/>
                <a:ea typeface="Songti SC Bold" panose="02010800040101010101" charset="-122"/>
                <a:sym typeface="+mn-ea"/>
              </a:endParaRPr>
            </a:p>
          </p:txBody>
        </p:sp>
        <p:grpSp>
          <p:nvGrpSpPr>
            <p:cNvPr id="36" name="组合 35"/>
            <p:cNvGrpSpPr/>
            <p:nvPr/>
          </p:nvGrpSpPr>
          <p:grpSpPr>
            <a:xfrm>
              <a:off x="1112" y="2992"/>
              <a:ext cx="5261" cy="2008"/>
              <a:chOff x="1312" y="5157"/>
              <a:chExt cx="5261" cy="2008"/>
            </a:xfrm>
          </p:grpSpPr>
          <p:pic>
            <p:nvPicPr>
              <p:cNvPr id="7" name="图片 6"/>
              <p:cNvPicPr>
                <a:picLocks noChangeAspect="1"/>
              </p:cNvPicPr>
              <p:nvPr/>
            </p:nvPicPr>
            <p:blipFill>
              <a:blip r:embed="rId1"/>
              <a:stretch>
                <a:fillRect/>
              </a:stretch>
            </p:blipFill>
            <p:spPr>
              <a:xfrm>
                <a:off x="1312" y="5679"/>
                <a:ext cx="424" cy="1487"/>
              </a:xfrm>
              <a:prstGeom prst="rect">
                <a:avLst/>
              </a:prstGeom>
            </p:spPr>
          </p:pic>
          <p:graphicFrame>
            <p:nvGraphicFramePr>
              <p:cNvPr id="8" name="Object 5"/>
              <p:cNvGraphicFramePr>
                <a:graphicFrameLocks noChangeAspect="1"/>
              </p:cNvGraphicFramePr>
              <p:nvPr/>
            </p:nvGraphicFramePr>
            <p:xfrm>
              <a:off x="3573" y="5157"/>
              <a:ext cx="3000" cy="720"/>
            </p:xfrm>
            <a:graphic>
              <a:graphicData uri="http://schemas.openxmlformats.org/presentationml/2006/ole">
                <mc:AlternateContent xmlns:mc="http://schemas.openxmlformats.org/markup-compatibility/2006">
                  <mc:Choice xmlns:v="urn:schemas-microsoft-com:vml" Requires="v">
                    <p:oleObj spid="_x0000_s9" name="" r:id="rId2" imgW="951865" imgH="228600" progId="Equation.3">
                      <p:embed/>
                    </p:oleObj>
                  </mc:Choice>
                  <mc:Fallback>
                    <p:oleObj name="" r:id="rId2" imgW="951865" imgH="228600" progId="Equation.3">
                      <p:embed/>
                      <p:pic>
                        <p:nvPicPr>
                          <p:cNvPr id="0" name="图片 3175"/>
                          <p:cNvPicPr/>
                          <p:nvPr/>
                        </p:nvPicPr>
                        <p:blipFill>
                          <a:blip r:embed="rId3"/>
                          <a:stretch>
                            <a:fillRect/>
                          </a:stretch>
                        </p:blipFill>
                        <p:spPr>
                          <a:xfrm>
                            <a:off x="3573" y="5157"/>
                            <a:ext cx="3000" cy="720"/>
                          </a:xfrm>
                          <a:prstGeom prst="rect">
                            <a:avLst/>
                          </a:prstGeom>
                          <a:noFill/>
                          <a:ln w="38100">
                            <a:noFill/>
                            <a:miter/>
                          </a:ln>
                        </p:spPr>
                      </p:pic>
                    </p:oleObj>
                  </mc:Fallback>
                </mc:AlternateContent>
              </a:graphicData>
            </a:graphic>
          </p:graphicFrame>
        </p:grpSp>
      </p:grpSp>
      <p:pic>
        <p:nvPicPr>
          <p:cNvPr id="29" name="图片 28"/>
          <p:cNvPicPr>
            <a:picLocks noChangeAspect="1"/>
          </p:cNvPicPr>
          <p:nvPr/>
        </p:nvPicPr>
        <p:blipFill>
          <a:blip r:embed="rId4"/>
          <a:stretch>
            <a:fillRect/>
          </a:stretch>
        </p:blipFill>
        <p:spPr>
          <a:xfrm>
            <a:off x="283845" y="4625975"/>
            <a:ext cx="5413375" cy="1922780"/>
          </a:xfrm>
          <a:prstGeom prst="rect">
            <a:avLst/>
          </a:prstGeom>
        </p:spPr>
      </p:pic>
      <p:pic>
        <p:nvPicPr>
          <p:cNvPr id="10" name="图片 9"/>
          <p:cNvPicPr>
            <a:picLocks noChangeAspect="1"/>
          </p:cNvPicPr>
          <p:nvPr/>
        </p:nvPicPr>
        <p:blipFill>
          <a:blip r:embed="rId5"/>
          <a:stretch>
            <a:fillRect/>
          </a:stretch>
        </p:blipFill>
        <p:spPr>
          <a:xfrm>
            <a:off x="83820" y="1584325"/>
            <a:ext cx="6447790" cy="1296670"/>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5697220" y="3109595"/>
                <a:ext cx="6448425" cy="3347720"/>
              </a:xfrm>
              <a:prstGeom prst="rect">
                <a:avLst/>
              </a:prstGeom>
              <a:noFill/>
            </p:spPr>
            <p:txBody>
              <a:bodyPr wrap="square" rtlCol="0" anchor="t">
                <a:noAutofit/>
              </a:bodyPr>
              <a:p>
                <a:pPr>
                  <a:lnSpc>
                    <a:spcPct val="150000"/>
                  </a:lnSpc>
                </a:pPr>
                <a:r>
                  <a:rPr lang="zh-CN" altLang="en-US" sz="1600" smtClean="0">
                    <a:solidFill>
                      <a:schemeClr val="tx1"/>
                    </a:solidFill>
                    <a:latin typeface="Times New Roman" panose="02020603050405020304" pitchFamily="18" charset="0"/>
                    <a:ea typeface="宋体-简" panose="02010800040101010101" charset="-122"/>
                    <a:cs typeface="方正姚体"/>
                    <a:sym typeface="+mn-ea"/>
                  </a:rPr>
                  <a:t>已知基本概率数</a:t>
                </a:r>
                <a:endParaRPr lang="en-US" altLang="zh-CN" sz="1600" smtClean="0">
                  <a:solidFill>
                    <a:schemeClr val="tx1"/>
                  </a:solidFill>
                  <a:latin typeface="Times New Roman" panose="02020603050405020304" pitchFamily="18" charset="0"/>
                  <a:ea typeface="宋体-简" panose="02010800040101010101" charset="-122"/>
                  <a:cs typeface="方正姚体"/>
                </a:endParaRPr>
              </a:p>
              <a:p>
                <a:pPr>
                  <a:lnSpc>
                    <a:spcPct val="150000"/>
                  </a:lnSpc>
                </a:pPr>
                <a:r>
                  <a:rPr lang="zh-CN" altLang="en-US" sz="1600" smtClean="0">
                    <a:solidFill>
                      <a:schemeClr val="tx1"/>
                    </a:solidFill>
                    <a:latin typeface="Times New Roman" panose="02020603050405020304" pitchFamily="18" charset="0"/>
                    <a:ea typeface="宋体-简" panose="02010800040101010101" charset="-122"/>
                    <a:cs typeface="方正姚体"/>
                    <a:sym typeface="+mn-ea"/>
                  </a:rPr>
                  <a:t>对于第一条规则：</a:t>
                </a:r>
                <a:endParaRPr lang="en-US" altLang="zh-CN" sz="1600" smtClean="0">
                  <a:solidFill>
                    <a:schemeClr val="tx1"/>
                  </a:solidFill>
                  <a:latin typeface="Times New Roman" panose="02020603050405020304" pitchFamily="18" charset="0"/>
                  <a:ea typeface="宋体-简" panose="02010800040101010101" charset="-122"/>
                  <a:cs typeface="方正姚体"/>
                </a:endParaRPr>
              </a:p>
              <a:p>
                <a:pPr>
                  <a:lnSpc>
                    <a:spcPct val="150000"/>
                  </a:lnSpc>
                </a:pPr>
                <a14:m>
                  <m:oMath xmlns:m="http://schemas.openxmlformats.org/officeDocument/2006/math">
                    <m:sSub>
                      <m:sSubPr>
                        <m:ctrlPr>
                          <a:rPr lang="en-US" altLang="zh-CN" sz="1600" i="1" smtClean="0">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smtClean="0">
                            <a:solidFill>
                              <a:schemeClr val="tx1"/>
                            </a:solidFill>
                            <a:latin typeface="DejaVu Math TeX Gyre" panose="02000503000000000000" charset="0"/>
                            <a:ea typeface="宋体-简" panose="02010800040101010101" charset="-122"/>
                            <a:cs typeface="DejaVu Math TeX Gyre" panose="02000503000000000000" charset="0"/>
                          </a:rPr>
                          <m:t>𝑚</m:t>
                        </m:r>
                      </m:e>
                      <m:sub>
                        <m:r>
                          <a:rPr lang="en-US" altLang="zh-CN" sz="1600" i="0" smtClean="0">
                            <a:solidFill>
                              <a:schemeClr val="tx1"/>
                            </a:solidFill>
                            <a:latin typeface="DejaVu Math TeX Gyre" panose="02000503000000000000" charset="0"/>
                            <a:ea typeface="宋体" charset="0"/>
                            <a:cs typeface="DejaVu Math TeX Gyre" panose="02000503000000000000" charset="0"/>
                          </a:rPr>
                          <m:t>1</m:t>
                        </m:r>
                      </m:sub>
                    </m:sSub>
                  </m:oMath>
                </a14:m>
                <a:r>
                  <a:rPr lang="en-US" altLang="zh-CN" sz="1600" smtClean="0">
                    <a:solidFill>
                      <a:schemeClr val="tx1"/>
                    </a:solidFill>
                    <a:latin typeface="Times New Roman" panose="02020603050405020304" pitchFamily="18" charset="0"/>
                    <a:ea typeface="宋体-简" panose="02010800040101010101" charset="-122"/>
                    <a:cs typeface="方正姚体"/>
                    <a:sym typeface="+mn-ea"/>
                  </a:rPr>
                  <a:t>({</a:t>
                </a:r>
                <a14:m>
                  <m:oMath xmlns:m="http://schemas.openxmlformats.org/officeDocument/2006/math">
                    <m:r>
                      <a:rPr lang="en-US" altLang="zh-CN" sz="1600" smtClean="0">
                        <a:solidFill>
                          <a:schemeClr val="tx1"/>
                        </a:solidFill>
                        <a:latin typeface="DejaVu Math TeX Gyre" panose="02000503000000000000" charset="0"/>
                        <a:ea typeface="宋体" charset="0"/>
                        <a:cs typeface="DejaVu Math TeX Gyre" panose="02000503000000000000" charset="0"/>
                      </a:rPr>
                      <m:t>∅</m:t>
                    </m:r>
                  </m:oMath>
                </a14:m>
                <a:r>
                  <a:rPr lang="en-US" altLang="zh-CN" sz="1600" smtClean="0">
                    <a:solidFill>
                      <a:schemeClr val="tx1"/>
                    </a:solidFill>
                    <a:latin typeface="Times New Roman" panose="02020603050405020304" pitchFamily="18" charset="0"/>
                    <a:ea typeface="宋体-简" panose="02010800040101010101" charset="-122"/>
                    <a:cs typeface="方正姚体"/>
                    <a:sym typeface="+mn-ea"/>
                  </a:rPr>
                  <a:t>}, </a:t>
                </a:r>
                <a:r>
                  <a:rPr lang="en-US" altLang="zh-CN" sz="1600" smtClean="0">
                    <a:solidFill>
                      <a:schemeClr val="accent6"/>
                    </a:solidFill>
                    <a:highlight>
                      <a:srgbClr val="FFFF00"/>
                    </a:highlight>
                    <a:latin typeface="Times New Roman" panose="02020603050405020304" pitchFamily="18" charset="0"/>
                    <a:ea typeface="宋体-简" panose="02010800040101010101" charset="-122"/>
                    <a:cs typeface="方正姚体"/>
                    <a:sym typeface="+mn-ea"/>
                  </a:rPr>
                  <a:t>{</a:t>
                </a:r>
                <a14:m>
                  <m:oMath xmlns:m="http://schemas.openxmlformats.org/officeDocument/2006/math">
                    <m:sSub>
                      <m:sSubPr>
                        <m:ctrlPr>
                          <a:rPr lang="en-US" altLang="zh-CN" sz="1600" i="1" smtClean="0">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ctrlPr>
                      </m:sSubPr>
                      <m:e>
                        <m:r>
                          <a:rPr lang="en-US" altLang="zh-CN" sz="1600" i="1" smtClean="0">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t>ℎ</m:t>
                        </m:r>
                      </m:e>
                      <m:sub>
                        <m:r>
                          <a:rPr lang="en-US" altLang="zh-CN" sz="1600" i="0" smtClean="0">
                            <a:solidFill>
                              <a:schemeClr val="accent6"/>
                            </a:solidFill>
                            <a:highlight>
                              <a:srgbClr val="FFFF00"/>
                            </a:highlight>
                            <a:latin typeface="DejaVu Math TeX Gyre" panose="02000503000000000000" charset="0"/>
                            <a:ea typeface="宋体" charset="0"/>
                            <a:cs typeface="DejaVu Math TeX Gyre" panose="02000503000000000000" charset="0"/>
                          </a:rPr>
                          <m:t>1</m:t>
                        </m:r>
                      </m:sub>
                    </m:sSub>
                  </m:oMath>
                </a14:m>
                <a:r>
                  <a:rPr lang="en-US" altLang="zh-CN" sz="1600" smtClean="0">
                    <a:solidFill>
                      <a:schemeClr val="accent6"/>
                    </a:solidFill>
                    <a:highlight>
                      <a:srgbClr val="FFFF00"/>
                    </a:highlight>
                    <a:latin typeface="Times New Roman" panose="02020603050405020304" pitchFamily="18" charset="0"/>
                    <a:ea typeface="宋体-简" panose="02010800040101010101" charset="-122"/>
                    <a:cs typeface="方正姚体"/>
                    <a:sym typeface="+mn-ea"/>
                  </a:rPr>
                  <a:t>}, </a:t>
                </a:r>
                <a:r>
                  <a:rPr lang="en-US" altLang="zh-CN" sz="1600">
                    <a:solidFill>
                      <a:schemeClr val="accent6"/>
                    </a:solidFill>
                    <a:highlight>
                      <a:srgbClr val="FFFF00"/>
                    </a:highlight>
                    <a:latin typeface="Times New Roman" panose="02020603050405020304" pitchFamily="18" charset="0"/>
                    <a:ea typeface="宋体-简" panose="02010800040101010101" charset="-122"/>
                    <a:cs typeface="方正姚体"/>
                    <a:sym typeface="+mn-ea"/>
                  </a:rPr>
                  <a:t>{</a:t>
                </a:r>
                <a14:m>
                  <m:oMath xmlns:m="http://schemas.openxmlformats.org/officeDocument/2006/math">
                    <m:sSub>
                      <m:sSubPr>
                        <m:ctrlP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t>ℎ</m:t>
                        </m:r>
                      </m:e>
                      <m:sub>
                        <m:r>
                          <a:rPr lang="en-US" altLang="zh-CN" sz="1600" b="0" i="0" smtClean="0">
                            <a:solidFill>
                              <a:schemeClr val="accent6"/>
                            </a:solidFill>
                            <a:highlight>
                              <a:srgbClr val="FFFF00"/>
                            </a:highlight>
                            <a:latin typeface="DejaVu Math TeX Gyre" panose="02000503000000000000" charset="0"/>
                            <a:ea typeface="宋体" charset="0"/>
                            <a:cs typeface="DejaVu Math TeX Gyre" panose="02000503000000000000" charset="0"/>
                          </a:rPr>
                          <m:t>2</m:t>
                        </m:r>
                      </m:sub>
                    </m:sSub>
                  </m:oMath>
                </a14:m>
                <a:r>
                  <a:rPr lang="en-US" altLang="zh-CN" sz="1600">
                    <a:solidFill>
                      <a:schemeClr val="accent6"/>
                    </a:solidFill>
                    <a:highlight>
                      <a:srgbClr val="FFFF00"/>
                    </a:highlight>
                    <a:latin typeface="Times New Roman" panose="02020603050405020304" pitchFamily="18" charset="0"/>
                    <a:ea typeface="宋体-简" panose="02010800040101010101" charset="-122"/>
                    <a:cs typeface="方正姚体"/>
                    <a:sym typeface="+mn-ea"/>
                  </a:rPr>
                  <a:t>},</a:t>
                </a:r>
                <a:r>
                  <a:rPr lang="en-US" altLang="zh-CN" sz="1600" smtClean="0">
                    <a:solidFill>
                      <a:schemeClr val="tx1"/>
                    </a:solidFill>
                    <a:latin typeface="Times New Roman" panose="02020603050405020304" pitchFamily="18" charset="0"/>
                    <a:ea typeface="宋体-简" panose="02010800040101010101" charset="-122"/>
                    <a:cs typeface="方正姚体"/>
                    <a:sym typeface="+mn-ea"/>
                  </a:rPr>
                  <a:t> </a:t>
                </a:r>
                <a:r>
                  <a:rPr lang="en-US" altLang="zh-CN" sz="1600">
                    <a:solidFill>
                      <a:schemeClr val="tx1"/>
                    </a:solidFill>
                    <a:latin typeface="Times New Roman" panose="02020603050405020304" pitchFamily="18" charset="0"/>
                    <a:ea typeface="宋体-简" panose="02010800040101010101" charset="-122"/>
                    <a:cs typeface="方正姚体"/>
                    <a:sym typeface="+mn-ea"/>
                  </a:rPr>
                  <a:t>{</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b="0" i="0" smtClean="0">
                            <a:solidFill>
                              <a:schemeClr val="tx1"/>
                            </a:solidFill>
                            <a:latin typeface="DejaVu Math TeX Gyre" panose="02000503000000000000" charset="0"/>
                            <a:ea typeface="宋体" charset="0"/>
                            <a:cs typeface="DejaVu Math TeX Gyre" panose="02000503000000000000" charset="0"/>
                          </a:rPr>
                          <m:t>3</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tx1"/>
                            </a:solidFill>
                            <a:latin typeface="DejaVu Math TeX Gyre" panose="02000503000000000000" charset="0"/>
                            <a:ea typeface="宋体" charset="0"/>
                            <a:cs typeface="DejaVu Math TeX Gyre" panose="02000503000000000000" charset="0"/>
                          </a:rPr>
                          <m:t>1</m:t>
                        </m:r>
                      </m:sub>
                    </m:sSub>
                  </m:oMath>
                </a14:m>
                <a:r>
                  <a:rPr lang="en-US" altLang="zh-CN" sz="1600" smtClean="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tx1"/>
                            </a:solidFill>
                            <a:latin typeface="DejaVu Math TeX Gyre" panose="02000503000000000000" charset="0"/>
                            <a:ea typeface="宋体" charset="0"/>
                            <a:cs typeface="DejaVu Math TeX Gyre" panose="02000503000000000000" charset="0"/>
                          </a:rPr>
                          <m:t>2</m:t>
                        </m:r>
                      </m:sub>
                    </m:sSub>
                  </m:oMath>
                </a14:m>
                <a:r>
                  <a:rPr lang="en-US" altLang="zh-CN" sz="1600" smtClean="0">
                    <a:solidFill>
                      <a:schemeClr val="tx1"/>
                    </a:solidFill>
                    <a:latin typeface="Times New Roman" panose="02020603050405020304" pitchFamily="18" charset="0"/>
                    <a:ea typeface="宋体-简" panose="02010800040101010101" charset="-122"/>
                    <a:cs typeface="方正姚体"/>
                    <a:sym typeface="+mn-ea"/>
                  </a:rPr>
                  <a:t>}, </a:t>
                </a:r>
                <a:r>
                  <a:rPr lang="en-US" altLang="zh-CN" sz="1600">
                    <a:solidFill>
                      <a:schemeClr val="tx1"/>
                    </a:solidFill>
                    <a:latin typeface="Times New Roman" panose="02020603050405020304" pitchFamily="18" charset="0"/>
                    <a:ea typeface="宋体-简" panose="02010800040101010101" charset="-122"/>
                    <a:cs typeface="方正姚体"/>
                    <a:sym typeface="+mn-ea"/>
                  </a:rPr>
                  <a:t>{</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tx1"/>
                            </a:solidFill>
                            <a:latin typeface="DejaVu Math TeX Gyre" panose="02000503000000000000" charset="0"/>
                            <a:ea typeface="宋体" charset="0"/>
                            <a:cs typeface="DejaVu Math TeX Gyre" panose="02000503000000000000" charset="0"/>
                          </a:rPr>
                          <m:t>1</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b="0" i="1" smtClean="0">
                            <a:solidFill>
                              <a:schemeClr val="tx1"/>
                            </a:solidFill>
                            <a:latin typeface="DejaVu Math TeX Gyre" panose="02000503000000000000" charset="0"/>
                            <a:ea typeface="宋体" charset="0"/>
                            <a:cs typeface="DejaVu Math TeX Gyre" panose="02000503000000000000" charset="0"/>
                          </a:rPr>
                          <m:t>3</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b="0" i="0" smtClean="0">
                            <a:solidFill>
                              <a:schemeClr val="tx1"/>
                            </a:solidFill>
                            <a:latin typeface="DejaVu Math TeX Gyre" panose="02000503000000000000" charset="0"/>
                            <a:ea typeface="宋体" charset="0"/>
                            <a:cs typeface="DejaVu Math TeX Gyre" panose="02000503000000000000" charset="0"/>
                          </a:rPr>
                          <m:t>2</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b="0" i="0" smtClean="0">
                            <a:solidFill>
                              <a:schemeClr val="tx1"/>
                            </a:solidFill>
                            <a:latin typeface="DejaVu Math TeX Gyre" panose="02000503000000000000" charset="0"/>
                            <a:ea typeface="宋体" charset="0"/>
                            <a:cs typeface="DejaVu Math TeX Gyre" panose="02000503000000000000" charset="0"/>
                          </a:rPr>
                          <m:t>3</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r>
                  <a:rPr lang="en-US" altLang="zh-CN" sz="1600" smtClean="0">
                    <a:solidFill>
                      <a:schemeClr val="accent6"/>
                    </a:solidFill>
                    <a:highlight>
                      <a:srgbClr val="FFFF00"/>
                    </a:highlight>
                    <a:latin typeface="Times New Roman" panose="02020603050405020304" pitchFamily="18" charset="0"/>
                    <a:ea typeface="宋体-简" panose="02010800040101010101" charset="-122"/>
                    <a:cs typeface="方正姚体"/>
                    <a:sym typeface="+mn-ea"/>
                  </a:rPr>
                  <a:t>{</a:t>
                </a:r>
                <a14:m>
                  <m:oMath xmlns:m="http://schemas.openxmlformats.org/officeDocument/2006/math">
                    <m:sSub>
                      <m:sSubPr>
                        <m:ctrlP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accent6"/>
                            </a:solidFill>
                            <a:highlight>
                              <a:srgbClr val="FFFF00"/>
                            </a:highlight>
                            <a:latin typeface="DejaVu Math TeX Gyre" panose="02000503000000000000" charset="0"/>
                            <a:ea typeface="宋体" charset="0"/>
                            <a:cs typeface="DejaVu Math TeX Gyre" panose="02000503000000000000" charset="0"/>
                          </a:rPr>
                          <m:t>1</m:t>
                        </m:r>
                      </m:sub>
                    </m:sSub>
                  </m:oMath>
                </a14:m>
                <a:r>
                  <a:rPr lang="en-US" altLang="zh-CN" sz="1600">
                    <a:solidFill>
                      <a:schemeClr val="accent6"/>
                    </a:solidFill>
                    <a:highlight>
                      <a:srgbClr val="FFFF00"/>
                    </a:highlight>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accent6"/>
                            </a:solidFill>
                            <a:highlight>
                              <a:srgbClr val="FFFF00"/>
                            </a:highlight>
                            <a:latin typeface="DejaVu Math TeX Gyre" panose="02000503000000000000" charset="0"/>
                            <a:ea typeface="宋体" charset="0"/>
                            <a:cs typeface="DejaVu Math TeX Gyre" panose="02000503000000000000" charset="0"/>
                          </a:rPr>
                          <m:t>2</m:t>
                        </m:r>
                      </m:sub>
                    </m:sSub>
                  </m:oMath>
                </a14:m>
                <a:r>
                  <a:rPr lang="en-US" altLang="zh-CN" sz="1600">
                    <a:solidFill>
                      <a:schemeClr val="accent6"/>
                    </a:solidFill>
                    <a:highlight>
                      <a:srgbClr val="FFFF00"/>
                    </a:highlight>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accent6"/>
                            </a:solidFill>
                            <a:highlight>
                              <a:srgbClr val="FFFF00"/>
                            </a:highlight>
                            <a:latin typeface="DejaVu Math TeX Gyre" panose="02000503000000000000" charset="0"/>
                            <a:ea typeface="宋体" charset="0"/>
                            <a:cs typeface="DejaVu Math TeX Gyre" panose="02000503000000000000" charset="0"/>
                          </a:rPr>
                          <m:t>3</m:t>
                        </m:r>
                      </m:sub>
                    </m:sSub>
                  </m:oMath>
                </a14:m>
                <a:r>
                  <a:rPr lang="en-US" altLang="zh-CN" sz="1600" smtClean="0">
                    <a:solidFill>
                      <a:schemeClr val="accent6"/>
                    </a:solidFill>
                    <a:highlight>
                      <a:srgbClr val="FFFF00"/>
                    </a:highlight>
                    <a:latin typeface="Times New Roman" panose="02020603050405020304" pitchFamily="18" charset="0"/>
                    <a:ea typeface="宋体-简" panose="02010800040101010101" charset="-122"/>
                    <a:cs typeface="方正姚体"/>
                    <a:sym typeface="+mn-ea"/>
                  </a:rPr>
                  <a:t>}</a:t>
                </a:r>
                <a:r>
                  <a:rPr lang="en-US" altLang="zh-CN" sz="1600" smtClean="0">
                    <a:solidFill>
                      <a:schemeClr val="tx1"/>
                    </a:solidFill>
                    <a:latin typeface="Times New Roman" panose="02020603050405020304" pitchFamily="18" charset="0"/>
                    <a:ea typeface="宋体-简" panose="02010800040101010101" charset="-122"/>
                    <a:cs typeface="方正姚体"/>
                    <a:sym typeface="+mn-ea"/>
                  </a:rPr>
                  <a:t> )</a:t>
                </a:r>
                <a:endParaRPr lang="en-US" altLang="zh-CN" sz="1600" smtClean="0">
                  <a:solidFill>
                    <a:schemeClr val="tx1"/>
                  </a:solidFill>
                  <a:latin typeface="Times New Roman" panose="02020603050405020304" pitchFamily="18" charset="0"/>
                  <a:ea typeface="宋体-简" panose="02010800040101010101" charset="-122"/>
                  <a:cs typeface="方正姚体"/>
                </a:endParaRPr>
              </a:p>
              <a:p>
                <a:pPr>
                  <a:lnSpc>
                    <a:spcPct val="150000"/>
                  </a:lnSpc>
                </a:pPr>
                <a:r>
                  <a:rPr lang="en-US" altLang="zh-CN" sz="1600" smtClean="0">
                    <a:solidFill>
                      <a:schemeClr val="tx1"/>
                    </a:solidFill>
                    <a:latin typeface="Times New Roman" panose="02020603050405020304" pitchFamily="18" charset="0"/>
                    <a:ea typeface="宋体-简" panose="02010800040101010101" charset="-122"/>
                    <a:cs typeface="方正姚体"/>
                    <a:sym typeface="+mn-ea"/>
                  </a:rPr>
                  <a:t>= (0, </a:t>
                </a:r>
                <a:r>
                  <a:rPr lang="en-US" altLang="zh-CN" sz="1600" smtClean="0">
                    <a:solidFill>
                      <a:schemeClr val="accent6"/>
                    </a:solidFill>
                    <a:highlight>
                      <a:srgbClr val="FFFF00"/>
                    </a:highlight>
                    <a:latin typeface="Times New Roman" panose="02020603050405020304" pitchFamily="18" charset="0"/>
                    <a:ea typeface="宋体-简" panose="02010800040101010101" charset="-122"/>
                    <a:cs typeface="方正姚体"/>
                    <a:sym typeface="+mn-ea"/>
                  </a:rPr>
                  <a:t>0.81, 0.09,</a:t>
                </a:r>
                <a:r>
                  <a:rPr lang="en-US" altLang="zh-CN" sz="1600" smtClean="0">
                    <a:solidFill>
                      <a:schemeClr val="tx1"/>
                    </a:solidFill>
                    <a:latin typeface="Times New Roman" panose="02020603050405020304" pitchFamily="18" charset="0"/>
                    <a:ea typeface="宋体-简" panose="02010800040101010101" charset="-122"/>
                    <a:cs typeface="方正姚体"/>
                    <a:sym typeface="+mn-ea"/>
                  </a:rPr>
                  <a:t> 0, 0, 0, 0, </a:t>
                </a:r>
                <a:r>
                  <a:rPr lang="en-US" altLang="zh-CN" sz="1600" smtClean="0">
                    <a:solidFill>
                      <a:schemeClr val="accent6"/>
                    </a:solidFill>
                    <a:highlight>
                      <a:srgbClr val="FFFF00"/>
                    </a:highlight>
                    <a:latin typeface="Times New Roman" panose="02020603050405020304" pitchFamily="18" charset="0"/>
                    <a:ea typeface="宋体-简" panose="02010800040101010101" charset="-122"/>
                    <a:cs typeface="方正姚体"/>
                    <a:sym typeface="+mn-ea"/>
                  </a:rPr>
                  <a:t>0.1</a:t>
                </a:r>
                <a:r>
                  <a:rPr lang="en-US" altLang="zh-CN" sz="1600" smtClean="0">
                    <a:solidFill>
                      <a:schemeClr val="tx1"/>
                    </a:solidFill>
                    <a:latin typeface="Times New Roman" panose="02020603050405020304" pitchFamily="18" charset="0"/>
                    <a:ea typeface="宋体-简" panose="02010800040101010101" charset="-122"/>
                    <a:cs typeface="方正姚体"/>
                    <a:sym typeface="+mn-ea"/>
                  </a:rPr>
                  <a:t>)</a:t>
                </a:r>
                <a:endParaRPr lang="en-US" altLang="zh-CN" sz="1600" smtClean="0">
                  <a:solidFill>
                    <a:schemeClr val="tx1"/>
                  </a:solidFill>
                  <a:latin typeface="Times New Roman" panose="02020603050405020304" pitchFamily="18" charset="0"/>
                  <a:ea typeface="宋体-简" panose="02010800040101010101" charset="-122"/>
                  <a:cs typeface="方正姚体"/>
                </a:endParaRPr>
              </a:p>
              <a:p>
                <a:pPr>
                  <a:lnSpc>
                    <a:spcPct val="150000"/>
                  </a:lnSpc>
                </a:pPr>
                <a:endParaRPr lang="en-US" altLang="zh-CN" sz="1600" smtClean="0">
                  <a:solidFill>
                    <a:schemeClr val="tx1"/>
                  </a:solidFill>
                  <a:latin typeface="Times New Roman" panose="02020603050405020304" pitchFamily="18" charset="0"/>
                  <a:ea typeface="宋体-简" panose="02010800040101010101" charset="-122"/>
                  <a:cs typeface="方正姚体"/>
                </a:endParaRPr>
              </a:p>
              <a:p>
                <a:pPr>
                  <a:lnSpc>
                    <a:spcPct val="150000"/>
                  </a:lnSpc>
                </a:pPr>
                <a:r>
                  <a:rPr lang="zh-CN" altLang="en-US" sz="1600" smtClean="0">
                    <a:solidFill>
                      <a:schemeClr val="tx1"/>
                    </a:solidFill>
                    <a:latin typeface="Times New Roman" panose="02020603050405020304" pitchFamily="18" charset="0"/>
                    <a:ea typeface="宋体-简" panose="02010800040101010101" charset="-122"/>
                    <a:cs typeface="方正姚体"/>
                    <a:sym typeface="+mn-ea"/>
                  </a:rPr>
                  <a:t>对</a:t>
                </a:r>
                <a:r>
                  <a:rPr lang="zh-CN" altLang="en-US" sz="1600">
                    <a:solidFill>
                      <a:schemeClr val="tx1"/>
                    </a:solidFill>
                    <a:latin typeface="Times New Roman" panose="02020603050405020304" pitchFamily="18" charset="0"/>
                    <a:ea typeface="宋体-简" panose="02010800040101010101" charset="-122"/>
                    <a:cs typeface="方正姚体"/>
                    <a:sym typeface="+mn-ea"/>
                  </a:rPr>
                  <a:t>于</a:t>
                </a:r>
                <a:r>
                  <a:rPr lang="zh-CN" altLang="en-US" sz="1600" smtClean="0">
                    <a:solidFill>
                      <a:schemeClr val="tx1"/>
                    </a:solidFill>
                    <a:latin typeface="Times New Roman" panose="02020603050405020304" pitchFamily="18" charset="0"/>
                    <a:ea typeface="宋体-简" panose="02010800040101010101" charset="-122"/>
                    <a:cs typeface="方正姚体"/>
                    <a:sym typeface="+mn-ea"/>
                  </a:rPr>
                  <a:t>第</a:t>
                </a:r>
                <a:r>
                  <a:rPr lang="zh-CN" altLang="en-US" sz="1600">
                    <a:solidFill>
                      <a:schemeClr val="tx1"/>
                    </a:solidFill>
                    <a:latin typeface="Times New Roman" panose="02020603050405020304" pitchFamily="18" charset="0"/>
                    <a:ea typeface="宋体-简" panose="02010800040101010101" charset="-122"/>
                    <a:cs typeface="方正姚体"/>
                    <a:sym typeface="+mn-ea"/>
                  </a:rPr>
                  <a:t>二</a:t>
                </a:r>
                <a:r>
                  <a:rPr lang="zh-CN" altLang="en-US" sz="1600" smtClean="0">
                    <a:solidFill>
                      <a:schemeClr val="tx1"/>
                    </a:solidFill>
                    <a:latin typeface="Times New Roman" panose="02020603050405020304" pitchFamily="18" charset="0"/>
                    <a:ea typeface="宋体-简" panose="02010800040101010101" charset="-122"/>
                    <a:cs typeface="方正姚体"/>
                    <a:sym typeface="+mn-ea"/>
                  </a:rPr>
                  <a:t>条</a:t>
                </a:r>
                <a:r>
                  <a:rPr lang="zh-CN" altLang="en-US" sz="1600">
                    <a:solidFill>
                      <a:schemeClr val="tx1"/>
                    </a:solidFill>
                    <a:latin typeface="Times New Roman" panose="02020603050405020304" pitchFamily="18" charset="0"/>
                    <a:ea typeface="宋体-简" panose="02010800040101010101" charset="-122"/>
                    <a:cs typeface="方正姚体"/>
                    <a:sym typeface="+mn-ea"/>
                  </a:rPr>
                  <a:t>规则：</a:t>
                </a:r>
                <a:endParaRPr lang="en-US" altLang="zh-CN" sz="1600">
                  <a:solidFill>
                    <a:schemeClr val="tx1"/>
                  </a:solidFill>
                  <a:latin typeface="Times New Roman" panose="02020603050405020304" pitchFamily="18" charset="0"/>
                  <a:ea typeface="宋体-简" panose="02010800040101010101" charset="-122"/>
                  <a:cs typeface="方正姚体"/>
                </a:endParaRPr>
              </a:p>
              <a:p>
                <a:pPr>
                  <a:lnSpc>
                    <a:spcPct val="150000"/>
                  </a:lnSpc>
                </a:pP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𝑚</m:t>
                        </m:r>
                      </m:e>
                      <m:sub>
                        <m:r>
                          <a:rPr lang="en-US" altLang="zh-CN" sz="1600" b="0" i="0" smtClean="0">
                            <a:solidFill>
                              <a:schemeClr val="tx1"/>
                            </a:solidFill>
                            <a:latin typeface="DejaVu Math TeX Gyre" panose="02000503000000000000" charset="0"/>
                            <a:ea typeface="宋体" charset="0"/>
                            <a:cs typeface="DejaVu Math TeX Gyre" panose="02000503000000000000" charset="0"/>
                          </a:rPr>
                          <m:t>2</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a:t>
                </a:r>
                <a14:m>
                  <m:oMath xmlns:m="http://schemas.openxmlformats.org/officeDocument/2006/math">
                    <m:r>
                      <a:rPr lang="en-US" altLang="zh-CN" sz="1600">
                        <a:solidFill>
                          <a:schemeClr val="tx1"/>
                        </a:solidFill>
                        <a:latin typeface="DejaVu Math TeX Gyre" panose="02000503000000000000" charset="0"/>
                        <a:ea typeface="宋体" charset="0"/>
                        <a:cs typeface="DejaVu Math TeX Gyre" panose="02000503000000000000" charset="0"/>
                      </a:rPr>
                      <m:t>∅</m:t>
                    </m:r>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r>
                  <a:rPr lang="en-US" altLang="zh-CN" sz="1600">
                    <a:solidFill>
                      <a:schemeClr val="accent6"/>
                    </a:solidFill>
                    <a:highlight>
                      <a:srgbClr val="FFFF00"/>
                    </a:highlight>
                    <a:latin typeface="Times New Roman" panose="02020603050405020304" pitchFamily="18" charset="0"/>
                    <a:ea typeface="宋体-简" panose="02010800040101010101" charset="-122"/>
                    <a:cs typeface="方正姚体"/>
                    <a:sym typeface="+mn-ea"/>
                  </a:rPr>
                  <a:t>{</a:t>
                </a:r>
                <a14:m>
                  <m:oMath xmlns:m="http://schemas.openxmlformats.org/officeDocument/2006/math">
                    <m:sSub>
                      <m:sSubPr>
                        <m:ctrlP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accent6"/>
                            </a:solidFill>
                            <a:highlight>
                              <a:srgbClr val="FFFF00"/>
                            </a:highlight>
                            <a:latin typeface="DejaVu Math TeX Gyre" panose="02000503000000000000" charset="0"/>
                            <a:ea typeface="宋体" charset="0"/>
                            <a:cs typeface="DejaVu Math TeX Gyre" panose="02000503000000000000" charset="0"/>
                          </a:rPr>
                          <m:t>1</m:t>
                        </m:r>
                      </m:sub>
                    </m:sSub>
                  </m:oMath>
                </a14:m>
                <a:r>
                  <a:rPr lang="en-US" altLang="zh-CN" sz="1600">
                    <a:solidFill>
                      <a:schemeClr val="accent6"/>
                    </a:solidFill>
                    <a:highlight>
                      <a:srgbClr val="FFFF00"/>
                    </a:highlight>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accent6"/>
                            </a:solidFill>
                            <a:highlight>
                              <a:srgbClr val="FFFF00"/>
                            </a:highlight>
                            <a:latin typeface="DejaVu Math TeX Gyre" panose="02000503000000000000" charset="0"/>
                            <a:ea typeface="宋体" charset="0"/>
                            <a:cs typeface="DejaVu Math TeX Gyre" panose="02000503000000000000" charset="0"/>
                          </a:rPr>
                          <m:t>2</m:t>
                        </m:r>
                      </m:sub>
                    </m:sSub>
                  </m:oMath>
                </a14:m>
                <a:r>
                  <a:rPr lang="en-US" altLang="zh-CN" sz="1600">
                    <a:solidFill>
                      <a:schemeClr val="accent6"/>
                    </a:solidFill>
                    <a:highlight>
                      <a:srgbClr val="FFFF00"/>
                    </a:highlight>
                    <a:latin typeface="Times New Roman" panose="02020603050405020304" pitchFamily="18" charset="0"/>
                    <a:ea typeface="宋体-简" panose="02010800040101010101" charset="-122"/>
                    <a:cs typeface="方正姚体"/>
                    <a:sym typeface="+mn-ea"/>
                  </a:rPr>
                  <a:t>}</a:t>
                </a:r>
                <a:r>
                  <a:rPr lang="en-US" altLang="zh-CN" sz="160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tx1"/>
                            </a:solidFill>
                            <a:latin typeface="DejaVu Math TeX Gyre" panose="02000503000000000000" charset="0"/>
                            <a:ea typeface="宋体" charset="0"/>
                            <a:cs typeface="DejaVu Math TeX Gyre" panose="02000503000000000000" charset="0"/>
                          </a:rPr>
                          <m:t>3</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tx1"/>
                            </a:solidFill>
                            <a:latin typeface="DejaVu Math TeX Gyre" panose="02000503000000000000" charset="0"/>
                            <a:ea typeface="宋体" charset="0"/>
                            <a:cs typeface="DejaVu Math TeX Gyre" panose="02000503000000000000" charset="0"/>
                          </a:rPr>
                          <m:t>1</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tx1"/>
                            </a:solidFill>
                            <a:latin typeface="DejaVu Math TeX Gyre" panose="02000503000000000000" charset="0"/>
                            <a:ea typeface="宋体" charset="0"/>
                            <a:cs typeface="DejaVu Math TeX Gyre" panose="02000503000000000000" charset="0"/>
                          </a:rPr>
                          <m:t>2</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tx1"/>
                            </a:solidFill>
                            <a:latin typeface="DejaVu Math TeX Gyre" panose="02000503000000000000" charset="0"/>
                            <a:ea typeface="宋体" charset="0"/>
                            <a:cs typeface="DejaVu Math TeX Gyre" panose="02000503000000000000" charset="0"/>
                          </a:rPr>
                          <m:t>1</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i="1">
                            <a:solidFill>
                              <a:schemeClr val="tx1"/>
                            </a:solidFill>
                            <a:latin typeface="DejaVu Math TeX Gyre" panose="02000503000000000000" charset="0"/>
                            <a:ea typeface="宋体" charset="0"/>
                            <a:cs typeface="DejaVu Math TeX Gyre" panose="02000503000000000000" charset="0"/>
                          </a:rPr>
                          <m:t>3</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tx1"/>
                            </a:solidFill>
                            <a:latin typeface="DejaVu Math TeX Gyre" panose="02000503000000000000" charset="0"/>
                            <a:ea typeface="宋体" charset="0"/>
                            <a:cs typeface="DejaVu Math TeX Gyre" panose="02000503000000000000" charset="0"/>
                          </a:rPr>
                          <m:t>2</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tx1"/>
                            </a:solidFill>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tx1"/>
                            </a:solidFill>
                            <a:latin typeface="DejaVu Math TeX Gyre" panose="02000503000000000000" charset="0"/>
                            <a:ea typeface="宋体" charset="0"/>
                            <a:cs typeface="DejaVu Math TeX Gyre" panose="02000503000000000000" charset="0"/>
                          </a:rPr>
                          <m:t>3</m:t>
                        </m:r>
                      </m:sub>
                    </m:sSub>
                  </m:oMath>
                </a14:m>
                <a:r>
                  <a:rPr lang="en-US" altLang="zh-CN" sz="1600">
                    <a:solidFill>
                      <a:schemeClr val="tx1"/>
                    </a:solidFill>
                    <a:latin typeface="Times New Roman" panose="02020603050405020304" pitchFamily="18" charset="0"/>
                    <a:ea typeface="宋体-简" panose="02010800040101010101" charset="-122"/>
                    <a:cs typeface="方正姚体"/>
                    <a:sym typeface="+mn-ea"/>
                  </a:rPr>
                  <a:t>}, </a:t>
                </a:r>
                <a:r>
                  <a:rPr lang="en-US" altLang="zh-CN" sz="1600">
                    <a:solidFill>
                      <a:schemeClr val="accent6"/>
                    </a:solidFill>
                    <a:highlight>
                      <a:srgbClr val="FFFF00"/>
                    </a:highlight>
                    <a:latin typeface="Times New Roman" panose="02020603050405020304" pitchFamily="18" charset="0"/>
                    <a:ea typeface="宋体-简" panose="02010800040101010101" charset="-122"/>
                    <a:cs typeface="方正姚体"/>
                    <a:sym typeface="+mn-ea"/>
                  </a:rPr>
                  <a:t>{</a:t>
                </a:r>
                <a14:m>
                  <m:oMath xmlns:m="http://schemas.openxmlformats.org/officeDocument/2006/math">
                    <m:sSub>
                      <m:sSubPr>
                        <m:ctrlP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accent6"/>
                            </a:solidFill>
                            <a:highlight>
                              <a:srgbClr val="FFFF00"/>
                            </a:highlight>
                            <a:latin typeface="DejaVu Math TeX Gyre" panose="02000503000000000000" charset="0"/>
                            <a:ea typeface="宋体" charset="0"/>
                            <a:cs typeface="DejaVu Math TeX Gyre" panose="02000503000000000000" charset="0"/>
                          </a:rPr>
                          <m:t>1</m:t>
                        </m:r>
                      </m:sub>
                    </m:sSub>
                  </m:oMath>
                </a14:m>
                <a:r>
                  <a:rPr lang="en-US" altLang="zh-CN" sz="1600">
                    <a:solidFill>
                      <a:schemeClr val="accent6"/>
                    </a:solidFill>
                    <a:highlight>
                      <a:srgbClr val="FFFF00"/>
                    </a:highlight>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accent6"/>
                            </a:solidFill>
                            <a:highlight>
                              <a:srgbClr val="FFFF00"/>
                            </a:highlight>
                            <a:latin typeface="DejaVu Math TeX Gyre" panose="02000503000000000000" charset="0"/>
                            <a:ea typeface="宋体" charset="0"/>
                            <a:cs typeface="DejaVu Math TeX Gyre" panose="02000503000000000000" charset="0"/>
                          </a:rPr>
                          <m:t>2</m:t>
                        </m:r>
                      </m:sub>
                    </m:sSub>
                  </m:oMath>
                </a14:m>
                <a:r>
                  <a:rPr lang="en-US" altLang="zh-CN" sz="1600">
                    <a:solidFill>
                      <a:schemeClr val="accent6"/>
                    </a:solidFill>
                    <a:highlight>
                      <a:srgbClr val="FFFF00"/>
                    </a:highlight>
                    <a:latin typeface="Times New Roman" panose="02020603050405020304" pitchFamily="18" charset="0"/>
                    <a:ea typeface="宋体-简" panose="02010800040101010101" charset="-122"/>
                    <a:cs typeface="方正姚体"/>
                    <a:sym typeface="+mn-ea"/>
                  </a:rPr>
                  <a:t>, </a:t>
                </a:r>
                <a14:m>
                  <m:oMath xmlns:m="http://schemas.openxmlformats.org/officeDocument/2006/math">
                    <m:sSub>
                      <m:sSubPr>
                        <m:ctrlP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ctrlPr>
                      </m:sSubPr>
                      <m:e>
                        <m:r>
                          <a:rPr lang="en-US" altLang="zh-CN" sz="1600" i="1">
                            <a:solidFill>
                              <a:schemeClr val="accent6"/>
                            </a:solidFill>
                            <a:highlight>
                              <a:srgbClr val="FFFF00"/>
                            </a:highlight>
                            <a:latin typeface="DejaVu Math TeX Gyre" panose="02000503000000000000" charset="0"/>
                            <a:ea typeface="宋体-简" panose="02010800040101010101" charset="-122"/>
                            <a:cs typeface="DejaVu Math TeX Gyre" panose="02000503000000000000" charset="0"/>
                          </a:rPr>
                          <m:t>ℎ</m:t>
                        </m:r>
                      </m:e>
                      <m:sub>
                        <m:r>
                          <a:rPr lang="en-US" altLang="zh-CN" sz="1600">
                            <a:solidFill>
                              <a:schemeClr val="accent6"/>
                            </a:solidFill>
                            <a:highlight>
                              <a:srgbClr val="FFFF00"/>
                            </a:highlight>
                            <a:latin typeface="DejaVu Math TeX Gyre" panose="02000503000000000000" charset="0"/>
                            <a:ea typeface="宋体" charset="0"/>
                            <a:cs typeface="DejaVu Math TeX Gyre" panose="02000503000000000000" charset="0"/>
                          </a:rPr>
                          <m:t>3</m:t>
                        </m:r>
                      </m:sub>
                    </m:sSub>
                  </m:oMath>
                </a14:m>
                <a:r>
                  <a:rPr lang="en-US" altLang="zh-CN" sz="1600">
                    <a:solidFill>
                      <a:schemeClr val="accent6"/>
                    </a:solidFill>
                    <a:highlight>
                      <a:srgbClr val="FFFF00"/>
                    </a:highlight>
                    <a:latin typeface="Times New Roman" panose="02020603050405020304" pitchFamily="18" charset="0"/>
                    <a:ea typeface="宋体-简" panose="02010800040101010101" charset="-122"/>
                    <a:cs typeface="方正姚体"/>
                    <a:sym typeface="+mn-ea"/>
                  </a:rPr>
                  <a:t>}</a:t>
                </a:r>
                <a:r>
                  <a:rPr lang="en-US" altLang="zh-CN" sz="1600">
                    <a:solidFill>
                      <a:schemeClr val="tx1"/>
                    </a:solidFill>
                    <a:latin typeface="Times New Roman" panose="02020603050405020304" pitchFamily="18" charset="0"/>
                    <a:ea typeface="宋体-简" panose="02010800040101010101" charset="-122"/>
                    <a:cs typeface="方正姚体"/>
                    <a:sym typeface="+mn-ea"/>
                  </a:rPr>
                  <a:t> )</a:t>
                </a:r>
                <a:endParaRPr lang="en-US" altLang="zh-CN" sz="1600">
                  <a:solidFill>
                    <a:schemeClr val="tx1"/>
                  </a:solidFill>
                  <a:latin typeface="Times New Roman" panose="02020603050405020304" pitchFamily="18" charset="0"/>
                  <a:ea typeface="宋体-简" panose="02010800040101010101" charset="-122"/>
                  <a:cs typeface="方正姚体"/>
                </a:endParaRPr>
              </a:p>
              <a:p>
                <a:pPr>
                  <a:lnSpc>
                    <a:spcPct val="150000"/>
                  </a:lnSpc>
                </a:pPr>
                <a:r>
                  <a:rPr lang="en-US" altLang="zh-CN" sz="1600">
                    <a:solidFill>
                      <a:schemeClr val="tx1"/>
                    </a:solidFill>
                    <a:latin typeface="Times New Roman" panose="02020603050405020304" pitchFamily="18" charset="0"/>
                    <a:ea typeface="宋体-简" panose="02010800040101010101" charset="-122"/>
                    <a:cs typeface="方正姚体"/>
                    <a:sym typeface="+mn-ea"/>
                  </a:rPr>
                  <a:t>= (0, </a:t>
                </a:r>
                <a:r>
                  <a:rPr lang="en-US" altLang="zh-CN" sz="1600" smtClean="0">
                    <a:solidFill>
                      <a:schemeClr val="accent6"/>
                    </a:solidFill>
                    <a:highlight>
                      <a:srgbClr val="FFFF00"/>
                    </a:highlight>
                    <a:latin typeface="Times New Roman" panose="02020603050405020304" pitchFamily="18" charset="0"/>
                    <a:ea typeface="宋体-简" panose="02010800040101010101" charset="-122"/>
                    <a:cs typeface="方正姚体"/>
                    <a:sym typeface="+mn-ea"/>
                  </a:rPr>
                  <a:t>0.32, 0.02,</a:t>
                </a:r>
                <a:r>
                  <a:rPr lang="en-US" altLang="zh-CN" sz="1600" smtClean="0">
                    <a:solidFill>
                      <a:schemeClr val="tx1"/>
                    </a:solidFill>
                    <a:latin typeface="Times New Roman" panose="02020603050405020304" pitchFamily="18" charset="0"/>
                    <a:ea typeface="宋体-简" panose="02010800040101010101" charset="-122"/>
                    <a:cs typeface="方正姚体"/>
                    <a:sym typeface="+mn-ea"/>
                  </a:rPr>
                  <a:t> </a:t>
                </a:r>
                <a:r>
                  <a:rPr lang="en-US" altLang="zh-CN" sz="1600">
                    <a:solidFill>
                      <a:schemeClr val="tx1"/>
                    </a:solidFill>
                    <a:latin typeface="Times New Roman" panose="02020603050405020304" pitchFamily="18" charset="0"/>
                    <a:ea typeface="宋体-简" panose="02010800040101010101" charset="-122"/>
                    <a:cs typeface="方正姚体"/>
                    <a:sym typeface="+mn-ea"/>
                  </a:rPr>
                  <a:t>0, 0, 0, 0, </a:t>
                </a:r>
                <a:r>
                  <a:rPr lang="en-US" altLang="zh-CN" sz="1600" smtClean="0">
                    <a:solidFill>
                      <a:schemeClr val="accent6"/>
                    </a:solidFill>
                    <a:highlight>
                      <a:srgbClr val="FFFF00"/>
                    </a:highlight>
                    <a:latin typeface="Times New Roman" panose="02020603050405020304" pitchFamily="18" charset="0"/>
                    <a:ea typeface="宋体-简" panose="02010800040101010101" charset="-122"/>
                    <a:cs typeface="方正姚体"/>
                    <a:sym typeface="+mn-ea"/>
                  </a:rPr>
                  <a:t>0.66</a:t>
                </a:r>
                <a:r>
                  <a:rPr lang="en-US" altLang="zh-CN" sz="1600" smtClean="0">
                    <a:solidFill>
                      <a:schemeClr val="accent6"/>
                    </a:solidFill>
                    <a:latin typeface="Times New Roman" panose="02020603050405020304" pitchFamily="18" charset="0"/>
                    <a:ea typeface="宋体-简" panose="02010800040101010101" charset="-122"/>
                    <a:cs typeface="方正姚体"/>
                    <a:sym typeface="+mn-ea"/>
                  </a:rPr>
                  <a:t>)</a:t>
                </a:r>
                <a:endParaRPr lang="en-US" altLang="zh-CN" sz="1600" smtClean="0">
                  <a:solidFill>
                    <a:schemeClr val="accent6"/>
                  </a:solidFill>
                  <a:latin typeface="Times New Roman" panose="02020603050405020304" pitchFamily="18" charset="0"/>
                  <a:ea typeface="宋体-简" panose="02010800040101010101" charset="-122"/>
                  <a:cs typeface="方正姚体"/>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5697220" y="3109595"/>
                <a:ext cx="6448425" cy="334772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r>
              <a:rPr lang="en-US" altLang="zh-CN">
                <a:latin typeface="金山云技术体" charset="-122"/>
                <a:ea typeface="金山云技术体" charset="-122"/>
                <a:cs typeface="金山云技术体" charset="-122"/>
                <a:sym typeface="+mn-ea"/>
              </a:rPr>
              <a:t>(</a:t>
            </a:r>
            <a:r>
              <a:rPr lang="zh-CN" altLang="en-US">
                <a:latin typeface="金山云技术体" charset="-122"/>
                <a:ea typeface="金山云技术体" charset="-122"/>
                <a:cs typeface="金山云技术体" charset="-122"/>
                <a:sym typeface="+mn-ea"/>
              </a:rPr>
              <a:t>例题</a:t>
            </a:r>
            <a:r>
              <a:rPr lang="en-US" altLang="zh-CN">
                <a:latin typeface="金山云技术体" charset="-122"/>
                <a:ea typeface="金山云技术体" charset="-122"/>
                <a:cs typeface="金山云技术体" charset="-122"/>
                <a:sym typeface="+mn-ea"/>
              </a:rPr>
              <a:t>1)</a:t>
            </a:r>
            <a:endParaRPr lang="en-US" altLang="zh-CN">
              <a:latin typeface="金山云技术体" charset="-122"/>
              <a:ea typeface="金山云技术体" charset="-122"/>
              <a:cs typeface="金山云技术体" charset="-122"/>
              <a:sym typeface="+mn-ea"/>
            </a:endParaRPr>
          </a:p>
        </p:txBody>
      </p:sp>
      <p:pic>
        <p:nvPicPr>
          <p:cNvPr id="5" name="图片 4"/>
          <p:cNvPicPr>
            <a:picLocks noChangeAspect="1"/>
          </p:cNvPicPr>
          <p:nvPr/>
        </p:nvPicPr>
        <p:blipFill>
          <a:blip r:embed="rId1"/>
          <a:stretch>
            <a:fillRect/>
          </a:stretch>
        </p:blipFill>
        <p:spPr>
          <a:xfrm>
            <a:off x="5796915" y="3229610"/>
            <a:ext cx="6286500" cy="1079500"/>
          </a:xfrm>
          <a:prstGeom prst="rect">
            <a:avLst/>
          </a:prstGeom>
        </p:spPr>
      </p:pic>
      <p:grpSp>
        <p:nvGrpSpPr>
          <p:cNvPr id="11" name="组合 10"/>
          <p:cNvGrpSpPr/>
          <p:nvPr/>
        </p:nvGrpSpPr>
        <p:grpSpPr>
          <a:xfrm>
            <a:off x="283845" y="3033395"/>
            <a:ext cx="3890010" cy="1979930"/>
            <a:chOff x="1020" y="2992"/>
            <a:chExt cx="6126" cy="3118"/>
          </a:xfrm>
        </p:grpSpPr>
        <p:sp>
          <p:nvSpPr>
            <p:cNvPr id="6" name="文本框 5"/>
            <p:cNvSpPr txBox="1"/>
            <p:nvPr/>
          </p:nvSpPr>
          <p:spPr>
            <a:xfrm>
              <a:off x="1020" y="2992"/>
              <a:ext cx="6126" cy="3118"/>
            </a:xfrm>
            <a:prstGeom prst="rect">
              <a:avLst/>
            </a:prstGeom>
            <a:noFill/>
          </p:spPr>
          <p:txBody>
            <a:bodyPr wrap="square" rtlCol="0">
              <a:noAutofit/>
            </a:bodyPr>
            <a:p>
              <a:pPr eaLnBrk="1" hangingPunct="1"/>
              <a:r>
                <a:rPr lang="en-US" altLang="zh-CN" sz="2000" b="1" dirty="0">
                  <a:solidFill>
                    <a:srgbClr val="FF0000"/>
                  </a:solidFill>
                  <a:uFillTx/>
                  <a:latin typeface="Times New Roman Bold" panose="02020603050405020304" charset="0"/>
                  <a:ea typeface="Songti SC Bold" panose="02010800040101010101" charset="-122"/>
                  <a:sym typeface="+mn-ea"/>
                </a:rPr>
                <a:t>取样本空间</a:t>
              </a:r>
              <a:r>
                <a:rPr lang="en-US" altLang="zh-CN" sz="2000" b="1" dirty="0">
                  <a:solidFill>
                    <a:schemeClr val="tx1"/>
                  </a:solidFill>
                  <a:uFillTx/>
                  <a:latin typeface="Times New Roman Bold" panose="02020603050405020304" charset="0"/>
                  <a:ea typeface="Songti SC Bold" panose="02010800040101010101" charset="-122"/>
                  <a:sym typeface="+mn-ea"/>
                </a:rPr>
                <a:t>：</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   表示“感冒但非过敏性鼻炎”，</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   表示“过敏性鼻炎但非感冒”，</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   表示“其他情况”。</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rgbClr val="FF0000"/>
                  </a:solidFill>
                  <a:uFillTx/>
                  <a:latin typeface="Times New Roman Bold" panose="02020603050405020304" charset="0"/>
                  <a:ea typeface="Songti SC Bold" panose="02010800040101010101" charset="-122"/>
                  <a:sym typeface="+mn-ea"/>
                </a:rPr>
                <a:t>取下面的基本概率分配函数</a:t>
              </a:r>
              <a:r>
                <a:rPr lang="en-US" altLang="zh-CN" sz="2000" b="1" dirty="0">
                  <a:solidFill>
                    <a:schemeClr val="tx1"/>
                  </a:solidFill>
                  <a:uFillTx/>
                  <a:latin typeface="Times New Roman Bold" panose="02020603050405020304" charset="0"/>
                  <a:ea typeface="Songti SC Bold" panose="02010800040101010101" charset="-122"/>
                  <a:sym typeface="+mn-ea"/>
                </a:rPr>
                <a:t>：</a:t>
              </a:r>
              <a:endParaRPr lang="en-US" altLang="zh-CN" sz="2000" b="1" dirty="0">
                <a:solidFill>
                  <a:schemeClr val="tx1"/>
                </a:solidFill>
                <a:uFillTx/>
                <a:latin typeface="Times New Roman Bold" panose="02020603050405020304" charset="0"/>
                <a:ea typeface="Songti SC Bold" panose="02010800040101010101" charset="-122"/>
                <a:sym typeface="+mn-ea"/>
              </a:endParaRPr>
            </a:p>
          </p:txBody>
        </p:sp>
        <p:grpSp>
          <p:nvGrpSpPr>
            <p:cNvPr id="36" name="组合 35"/>
            <p:cNvGrpSpPr/>
            <p:nvPr/>
          </p:nvGrpSpPr>
          <p:grpSpPr>
            <a:xfrm>
              <a:off x="1112" y="2992"/>
              <a:ext cx="5261" cy="2008"/>
              <a:chOff x="1312" y="5157"/>
              <a:chExt cx="5261" cy="2008"/>
            </a:xfrm>
          </p:grpSpPr>
          <p:pic>
            <p:nvPicPr>
              <p:cNvPr id="7" name="图片 6"/>
              <p:cNvPicPr>
                <a:picLocks noChangeAspect="1"/>
              </p:cNvPicPr>
              <p:nvPr/>
            </p:nvPicPr>
            <p:blipFill>
              <a:blip r:embed="rId2"/>
              <a:stretch>
                <a:fillRect/>
              </a:stretch>
            </p:blipFill>
            <p:spPr>
              <a:xfrm>
                <a:off x="1312" y="5679"/>
                <a:ext cx="424" cy="1487"/>
              </a:xfrm>
              <a:prstGeom prst="rect">
                <a:avLst/>
              </a:prstGeom>
            </p:spPr>
          </p:pic>
          <p:graphicFrame>
            <p:nvGraphicFramePr>
              <p:cNvPr id="8" name="Object 5"/>
              <p:cNvGraphicFramePr>
                <a:graphicFrameLocks noChangeAspect="1"/>
              </p:cNvGraphicFramePr>
              <p:nvPr/>
            </p:nvGraphicFramePr>
            <p:xfrm>
              <a:off x="3573" y="5157"/>
              <a:ext cx="3000" cy="720"/>
            </p:xfrm>
            <a:graphic>
              <a:graphicData uri="http://schemas.openxmlformats.org/presentationml/2006/ole">
                <mc:AlternateContent xmlns:mc="http://schemas.openxmlformats.org/markup-compatibility/2006">
                  <mc:Choice xmlns:v="urn:schemas-microsoft-com:vml" Requires="v">
                    <p:oleObj spid="_x0000_s9" name="" r:id="rId3" imgW="951865" imgH="228600" progId="Equation.3">
                      <p:embed/>
                    </p:oleObj>
                  </mc:Choice>
                  <mc:Fallback>
                    <p:oleObj name="" r:id="rId3" imgW="951865" imgH="228600" progId="Equation.3">
                      <p:embed/>
                      <p:pic>
                        <p:nvPicPr>
                          <p:cNvPr id="0" name="图片 3175"/>
                          <p:cNvPicPr/>
                          <p:nvPr/>
                        </p:nvPicPr>
                        <p:blipFill>
                          <a:blip r:embed="rId4"/>
                          <a:stretch>
                            <a:fillRect/>
                          </a:stretch>
                        </p:blipFill>
                        <p:spPr>
                          <a:xfrm>
                            <a:off x="3573" y="5157"/>
                            <a:ext cx="3000" cy="720"/>
                          </a:xfrm>
                          <a:prstGeom prst="rect">
                            <a:avLst/>
                          </a:prstGeom>
                          <a:noFill/>
                          <a:ln w="38100">
                            <a:noFill/>
                            <a:miter/>
                          </a:ln>
                        </p:spPr>
                      </p:pic>
                    </p:oleObj>
                  </mc:Fallback>
                </mc:AlternateContent>
              </a:graphicData>
            </a:graphic>
          </p:graphicFrame>
        </p:grpSp>
      </p:grpSp>
      <p:pic>
        <p:nvPicPr>
          <p:cNvPr id="29" name="图片 28"/>
          <p:cNvPicPr>
            <a:picLocks noChangeAspect="1"/>
          </p:cNvPicPr>
          <p:nvPr/>
        </p:nvPicPr>
        <p:blipFill>
          <a:blip r:embed="rId5"/>
          <a:stretch>
            <a:fillRect/>
          </a:stretch>
        </p:blipFill>
        <p:spPr>
          <a:xfrm>
            <a:off x="283845" y="4625975"/>
            <a:ext cx="5413375" cy="1922780"/>
          </a:xfrm>
          <a:prstGeom prst="rect">
            <a:avLst/>
          </a:prstGeom>
        </p:spPr>
      </p:pic>
      <p:pic>
        <p:nvPicPr>
          <p:cNvPr id="10" name="图片 9"/>
          <p:cNvPicPr>
            <a:picLocks noChangeAspect="1"/>
          </p:cNvPicPr>
          <p:nvPr/>
        </p:nvPicPr>
        <p:blipFill>
          <a:blip r:embed="rId6"/>
          <a:stretch>
            <a:fillRect/>
          </a:stretch>
        </p:blipFill>
        <p:spPr>
          <a:xfrm>
            <a:off x="73025" y="1584325"/>
            <a:ext cx="6447790" cy="1296670"/>
          </a:xfrm>
          <a:prstGeom prst="rect">
            <a:avLst/>
          </a:prstGeom>
        </p:spPr>
      </p:pic>
      <p:sp>
        <p:nvSpPr>
          <p:cNvPr id="31" name="文本框 30"/>
          <p:cNvSpPr txBox="1"/>
          <p:nvPr/>
        </p:nvSpPr>
        <p:spPr>
          <a:xfrm>
            <a:off x="6442710" y="258445"/>
            <a:ext cx="3425190" cy="518795"/>
          </a:xfrm>
          <a:prstGeom prst="rect">
            <a:avLst/>
          </a:prstGeom>
          <a:noFill/>
        </p:spPr>
        <p:txBody>
          <a:bodyPr wrap="square" rtlCol="0">
            <a:noAutofit/>
          </a:bodyPr>
          <a:p>
            <a:pPr eaLnBrk="1" hangingPunct="1"/>
            <a:r>
              <a:rPr lang="en-US" altLang="zh-CN" sz="2000" b="1" dirty="0">
                <a:solidFill>
                  <a:srgbClr val="FF0000"/>
                </a:solidFill>
                <a:uFillTx/>
                <a:latin typeface="Times New Roman Bold" panose="02020603050405020304" charset="0"/>
                <a:ea typeface="Songti SC Bold" panose="02010800040101010101" charset="-122"/>
                <a:sym typeface="+mn-ea"/>
              </a:rPr>
              <a:t>将两个概率分配函数组合： </a:t>
            </a:r>
            <a:endParaRPr lang="en-US" altLang="zh-CN" sz="2000" b="1" dirty="0">
              <a:solidFill>
                <a:srgbClr val="FF0000"/>
              </a:solidFill>
              <a:uFillTx/>
              <a:latin typeface="Times New Roman Bold" panose="02020603050405020304" charset="0"/>
              <a:ea typeface="Songti SC Bold" panose="02010800040101010101" charset="-122"/>
              <a:sym typeface="+mn-ea"/>
            </a:endParaRPr>
          </a:p>
        </p:txBody>
      </p:sp>
      <p:pic>
        <p:nvPicPr>
          <p:cNvPr id="32" name="图片 31"/>
          <p:cNvPicPr>
            <a:picLocks noChangeAspect="1"/>
          </p:cNvPicPr>
          <p:nvPr/>
        </p:nvPicPr>
        <p:blipFill>
          <a:blip r:embed="rId7"/>
          <a:stretch>
            <a:fillRect/>
          </a:stretch>
        </p:blipFill>
        <p:spPr>
          <a:xfrm>
            <a:off x="6442710" y="679450"/>
            <a:ext cx="5435600" cy="1041400"/>
          </a:xfrm>
          <a:prstGeom prst="rect">
            <a:avLst/>
          </a:prstGeom>
        </p:spPr>
      </p:pic>
      <p:pic>
        <p:nvPicPr>
          <p:cNvPr id="33" name="图片 32"/>
          <p:cNvPicPr>
            <a:picLocks noChangeAspect="1"/>
          </p:cNvPicPr>
          <p:nvPr/>
        </p:nvPicPr>
        <p:blipFill>
          <a:blip r:embed="rId8"/>
          <a:stretch>
            <a:fillRect/>
          </a:stretch>
        </p:blipFill>
        <p:spPr>
          <a:xfrm>
            <a:off x="5796915" y="2303780"/>
            <a:ext cx="6159500" cy="1028700"/>
          </a:xfrm>
          <a:prstGeom prst="rect">
            <a:avLst/>
          </a:prstGeom>
        </p:spPr>
      </p:pic>
      <p:pic>
        <p:nvPicPr>
          <p:cNvPr id="12" name="图片 11"/>
          <p:cNvPicPr>
            <a:picLocks noChangeAspect="1"/>
          </p:cNvPicPr>
          <p:nvPr/>
        </p:nvPicPr>
        <p:blipFill>
          <a:blip r:embed="rId9"/>
          <a:stretch>
            <a:fillRect/>
          </a:stretch>
        </p:blipFill>
        <p:spPr>
          <a:xfrm>
            <a:off x="5796915" y="4299585"/>
            <a:ext cx="6159500" cy="345440"/>
          </a:xfrm>
          <a:prstGeom prst="rect">
            <a:avLst/>
          </a:prstGeom>
        </p:spPr>
      </p:pic>
      <p:sp>
        <p:nvSpPr>
          <p:cNvPr id="13" name="文本框 12"/>
          <p:cNvSpPr txBox="1"/>
          <p:nvPr/>
        </p:nvSpPr>
        <p:spPr>
          <a:xfrm>
            <a:off x="5796915" y="4645025"/>
            <a:ext cx="3425190" cy="518795"/>
          </a:xfrm>
          <a:prstGeom prst="rect">
            <a:avLst/>
          </a:prstGeom>
          <a:noFill/>
        </p:spPr>
        <p:txBody>
          <a:bodyPr wrap="square" rtlCol="0">
            <a:noAutofit/>
          </a:bodyPr>
          <a:p>
            <a:pPr eaLnBrk="1" hangingPunct="1"/>
            <a:r>
              <a:rPr lang="zh-CN" altLang="en-US" sz="2000" b="1" dirty="0">
                <a:solidFill>
                  <a:srgbClr val="FF0000"/>
                </a:solidFill>
                <a:uFillTx/>
                <a:latin typeface="Times New Roman Bold" panose="02020603050405020304" charset="0"/>
                <a:ea typeface="Songti SC Bold" panose="02010800040101010101" charset="-122"/>
                <a:sym typeface="+mn-ea"/>
              </a:rPr>
              <a:t>信任函数</a:t>
            </a:r>
            <a:endParaRPr lang="zh-CN" altLang="en-US" sz="2000" b="1" dirty="0">
              <a:solidFill>
                <a:srgbClr val="FF0000"/>
              </a:solidFill>
              <a:uFillTx/>
              <a:latin typeface="Times New Roman Bold" panose="02020603050405020304" charset="0"/>
              <a:ea typeface="Songti SC Bold" panose="02010800040101010101" charset="-122"/>
              <a:sym typeface="+mn-ea"/>
            </a:endParaRPr>
          </a:p>
        </p:txBody>
      </p:sp>
      <p:pic>
        <p:nvPicPr>
          <p:cNvPr id="14" name="图片 13"/>
          <p:cNvPicPr>
            <a:picLocks noChangeAspect="1"/>
          </p:cNvPicPr>
          <p:nvPr/>
        </p:nvPicPr>
        <p:blipFill>
          <a:blip r:embed="rId10"/>
          <a:stretch>
            <a:fillRect/>
          </a:stretch>
        </p:blipFill>
        <p:spPr>
          <a:xfrm>
            <a:off x="6914515" y="4683125"/>
            <a:ext cx="5277485" cy="345440"/>
          </a:xfrm>
          <a:prstGeom prst="rect">
            <a:avLst/>
          </a:prstGeom>
        </p:spPr>
      </p:pic>
      <p:sp>
        <p:nvSpPr>
          <p:cNvPr id="15" name="文本框 14"/>
          <p:cNvSpPr txBox="1"/>
          <p:nvPr/>
        </p:nvSpPr>
        <p:spPr>
          <a:xfrm>
            <a:off x="5796915" y="4987290"/>
            <a:ext cx="3425190" cy="518795"/>
          </a:xfrm>
          <a:prstGeom prst="rect">
            <a:avLst/>
          </a:prstGeom>
          <a:noFill/>
        </p:spPr>
        <p:txBody>
          <a:bodyPr wrap="square" rtlCol="0">
            <a:noAutofit/>
          </a:bodyPr>
          <a:p>
            <a:pPr eaLnBrk="1" hangingPunct="1"/>
            <a:r>
              <a:rPr lang="zh-CN" altLang="en-US" sz="2000" b="1" dirty="0">
                <a:solidFill>
                  <a:srgbClr val="FF0000"/>
                </a:solidFill>
                <a:uFillTx/>
                <a:latin typeface="Times New Roman Bold" panose="02020603050405020304" charset="0"/>
                <a:ea typeface="Songti SC Bold" panose="02010800040101010101" charset="-122"/>
                <a:sym typeface="+mn-ea"/>
              </a:rPr>
              <a:t>似然函数：</a:t>
            </a:r>
            <a:r>
              <a:rPr lang="zh-CN" altLang="en-US" sz="2000" b="1" dirty="0">
                <a:solidFill>
                  <a:schemeClr val="tx1"/>
                </a:solidFill>
                <a:uFillTx/>
                <a:latin typeface="Times New Roman Bold" panose="02020603050405020304" charset="0"/>
                <a:ea typeface="Songti SC Bold" panose="02010800040101010101" charset="-122"/>
                <a:sym typeface="+mn-ea"/>
              </a:rPr>
              <a:t> </a:t>
            </a:r>
            <a:endParaRPr lang="zh-CN" altLang="en-US" sz="2000" b="1" dirty="0">
              <a:solidFill>
                <a:schemeClr val="tx1"/>
              </a:solidFill>
              <a:uFillTx/>
              <a:latin typeface="Times New Roman Bold" panose="02020603050405020304" charset="0"/>
              <a:ea typeface="Songti SC Bold" panose="02010800040101010101" charset="-122"/>
              <a:sym typeface="+mn-ea"/>
            </a:endParaRPr>
          </a:p>
        </p:txBody>
      </p:sp>
      <p:pic>
        <p:nvPicPr>
          <p:cNvPr id="16" name="图片 15"/>
          <p:cNvPicPr>
            <a:picLocks noChangeAspect="1"/>
          </p:cNvPicPr>
          <p:nvPr/>
        </p:nvPicPr>
        <p:blipFill>
          <a:blip r:embed="rId11"/>
          <a:stretch>
            <a:fillRect/>
          </a:stretch>
        </p:blipFill>
        <p:spPr>
          <a:xfrm>
            <a:off x="7165975" y="5066665"/>
            <a:ext cx="4145915" cy="582295"/>
          </a:xfrm>
          <a:prstGeom prst="rect">
            <a:avLst/>
          </a:prstGeom>
        </p:spPr>
      </p:pic>
      <p:pic>
        <p:nvPicPr>
          <p:cNvPr id="17" name="图片 16"/>
          <p:cNvPicPr>
            <a:picLocks noChangeAspect="1"/>
          </p:cNvPicPr>
          <p:nvPr/>
        </p:nvPicPr>
        <p:blipFill>
          <a:blip r:embed="rId12"/>
          <a:stretch>
            <a:fillRect/>
          </a:stretch>
        </p:blipFill>
        <p:spPr>
          <a:xfrm>
            <a:off x="7165975" y="5666105"/>
            <a:ext cx="4265295" cy="651510"/>
          </a:xfrm>
          <a:prstGeom prst="rect">
            <a:avLst/>
          </a:prstGeom>
        </p:spPr>
      </p:pic>
      <p:sp>
        <p:nvSpPr>
          <p:cNvPr id="18" name="文本框 17"/>
          <p:cNvSpPr txBox="1"/>
          <p:nvPr/>
        </p:nvSpPr>
        <p:spPr>
          <a:xfrm>
            <a:off x="5923915" y="6317615"/>
            <a:ext cx="4973320" cy="518795"/>
          </a:xfrm>
          <a:prstGeom prst="rect">
            <a:avLst/>
          </a:prstGeom>
          <a:noFill/>
        </p:spPr>
        <p:txBody>
          <a:bodyPr wrap="square" rtlCol="0">
            <a:noAutofit/>
          </a:bodyPr>
          <a:p>
            <a:pPr eaLnBrk="1" hangingPunct="1"/>
            <a:r>
              <a:rPr lang="zh-CN" altLang="en-US" sz="2000" b="1" dirty="0">
                <a:solidFill>
                  <a:srgbClr val="FF0000"/>
                </a:solidFill>
                <a:uFillTx/>
                <a:latin typeface="Times New Roman Bold" panose="02020603050405020304" charset="0"/>
                <a:ea typeface="Songti SC Bold" panose="02010800040101010101" charset="-122"/>
                <a:sym typeface="+mn-ea"/>
              </a:rPr>
              <a:t>结论</a:t>
            </a:r>
            <a:r>
              <a:rPr lang="zh-CN" altLang="en-US" sz="2000" b="1" dirty="0">
                <a:solidFill>
                  <a:schemeClr val="tx1"/>
                </a:solidFill>
                <a:uFillTx/>
                <a:latin typeface="Times New Roman Bold" panose="02020603050405020304" charset="0"/>
                <a:ea typeface="Songti SC Bold" panose="02010800040101010101" charset="-122"/>
                <a:sym typeface="+mn-ea"/>
              </a:rPr>
              <a:t>：小王可能是感冒了而不是鼻炎。 </a:t>
            </a:r>
            <a:endParaRPr lang="zh-CN" altLang="en-US" sz="2000" b="1" dirty="0">
              <a:solidFill>
                <a:schemeClr val="tx1"/>
              </a:solidFill>
              <a:uFillTx/>
              <a:latin typeface="Times New Roman Bold" panose="02020603050405020304" charset="0"/>
              <a:ea typeface="Songti SC Bold" panose="02010800040101010101" charset="-122"/>
              <a:sym typeface="+mn-ea"/>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r>
              <a:rPr lang="en-US" altLang="zh-CN">
                <a:latin typeface="金山云技术体" charset="-122"/>
                <a:ea typeface="金山云技术体" charset="-122"/>
                <a:cs typeface="金山云技术体" charset="-122"/>
                <a:sym typeface="+mn-ea"/>
              </a:rPr>
              <a:t>(</a:t>
            </a:r>
            <a:r>
              <a:rPr lang="zh-CN" altLang="en-US">
                <a:latin typeface="金山云技术体" charset="-122"/>
                <a:ea typeface="金山云技术体" charset="-122"/>
                <a:cs typeface="金山云技术体" charset="-122"/>
                <a:sym typeface="+mn-ea"/>
              </a:rPr>
              <a:t>例题</a:t>
            </a:r>
            <a:r>
              <a:rPr lang="en-US" altLang="zh-CN">
                <a:latin typeface="金山云技术体" charset="-122"/>
                <a:ea typeface="金山云技术体" charset="-122"/>
                <a:cs typeface="金山云技术体" charset="-122"/>
                <a:sym typeface="+mn-ea"/>
              </a:rPr>
              <a:t>2)</a:t>
            </a:r>
            <a:endParaRPr lang="en-US" altLang="zh-CN">
              <a:latin typeface="金山云技术体" charset="-122"/>
              <a:ea typeface="金山云技术体" charset="-122"/>
              <a:cs typeface="金山云技术体" charset="-122"/>
              <a:sym typeface="+mn-ea"/>
            </a:endParaRPr>
          </a:p>
        </p:txBody>
      </p:sp>
      <p:grpSp>
        <p:nvGrpSpPr>
          <p:cNvPr id="11" name="组合 10"/>
          <p:cNvGrpSpPr/>
          <p:nvPr/>
        </p:nvGrpSpPr>
        <p:grpSpPr>
          <a:xfrm>
            <a:off x="283845" y="3033395"/>
            <a:ext cx="3890010" cy="1979930"/>
            <a:chOff x="1020" y="2992"/>
            <a:chExt cx="6126" cy="3118"/>
          </a:xfrm>
        </p:grpSpPr>
        <p:sp>
          <p:nvSpPr>
            <p:cNvPr id="6" name="文本框 5"/>
            <p:cNvSpPr txBox="1"/>
            <p:nvPr/>
          </p:nvSpPr>
          <p:spPr>
            <a:xfrm>
              <a:off x="1020" y="2992"/>
              <a:ext cx="6126" cy="3118"/>
            </a:xfrm>
            <a:prstGeom prst="rect">
              <a:avLst/>
            </a:prstGeom>
            <a:noFill/>
          </p:spPr>
          <p:txBody>
            <a:bodyPr wrap="square" rtlCol="0">
              <a:noAutofit/>
            </a:bodyPr>
            <a:p>
              <a:pPr eaLnBrk="1" hangingPunct="1"/>
              <a:r>
                <a:rPr lang="en-US" altLang="zh-CN" sz="2000" b="1" dirty="0">
                  <a:solidFill>
                    <a:srgbClr val="FF0000"/>
                  </a:solidFill>
                  <a:uFillTx/>
                  <a:latin typeface="Times New Roman Bold" panose="02020603050405020304" charset="0"/>
                  <a:ea typeface="Songti SC Bold" panose="02010800040101010101" charset="-122"/>
                  <a:sym typeface="+mn-ea"/>
                </a:rPr>
                <a:t>取样本空间</a:t>
              </a:r>
              <a:r>
                <a:rPr lang="en-US" altLang="zh-CN" sz="2000" b="1" dirty="0">
                  <a:solidFill>
                    <a:schemeClr val="tx1"/>
                  </a:solidFill>
                  <a:uFillTx/>
                  <a:latin typeface="Times New Roman Bold" panose="02020603050405020304" charset="0"/>
                  <a:ea typeface="Songti SC Bold" panose="02010800040101010101" charset="-122"/>
                  <a:sym typeface="+mn-ea"/>
                </a:rPr>
                <a:t>：</a:t>
              </a:r>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endParaRPr lang="en-US" altLang="zh-CN" sz="2000" b="1" dirty="0">
                <a:solidFill>
                  <a:schemeClr val="tx1"/>
                </a:solidFill>
                <a:uFillTx/>
                <a:latin typeface="Times New Roman Bold" panose="02020603050405020304" charset="0"/>
                <a:ea typeface="Songti SC Bold" panose="02010800040101010101" charset="-122"/>
                <a:sym typeface="+mn-ea"/>
              </a:endParaRPr>
            </a:p>
            <a:p>
              <a:pPr eaLnBrk="1" hangingPunct="1"/>
              <a:r>
                <a:rPr lang="en-US" altLang="zh-CN" sz="2000" b="1" dirty="0">
                  <a:solidFill>
                    <a:srgbClr val="FF0000"/>
                  </a:solidFill>
                  <a:uFillTx/>
                  <a:latin typeface="Times New Roman Bold" panose="02020603050405020304" charset="0"/>
                  <a:ea typeface="Songti SC Bold" panose="02010800040101010101" charset="-122"/>
                  <a:sym typeface="+mn-ea"/>
                </a:rPr>
                <a:t>取下面的基本概率分配函数</a:t>
              </a:r>
              <a:r>
                <a:rPr lang="en-US" altLang="zh-CN" sz="2000" b="1" dirty="0">
                  <a:solidFill>
                    <a:schemeClr val="tx1"/>
                  </a:solidFill>
                  <a:uFillTx/>
                  <a:latin typeface="Times New Roman Bold" panose="02020603050405020304" charset="0"/>
                  <a:ea typeface="Songti SC Bold" panose="02010800040101010101" charset="-122"/>
                  <a:sym typeface="+mn-ea"/>
                </a:rPr>
                <a:t>：</a:t>
              </a:r>
              <a:endParaRPr lang="en-US" altLang="zh-CN" sz="2000" b="1" dirty="0">
                <a:solidFill>
                  <a:schemeClr val="tx1"/>
                </a:solidFill>
                <a:uFillTx/>
                <a:latin typeface="Times New Roman Bold" panose="02020603050405020304" charset="0"/>
                <a:ea typeface="Songti SC Bold" panose="02010800040101010101" charset="-122"/>
                <a:sym typeface="+mn-ea"/>
              </a:endParaRPr>
            </a:p>
          </p:txBody>
        </p:sp>
        <p:grpSp>
          <p:nvGrpSpPr>
            <p:cNvPr id="36" name="组合 35"/>
            <p:cNvGrpSpPr/>
            <p:nvPr/>
          </p:nvGrpSpPr>
          <p:grpSpPr>
            <a:xfrm>
              <a:off x="1112" y="2992"/>
              <a:ext cx="5261" cy="2008"/>
              <a:chOff x="1312" y="5157"/>
              <a:chExt cx="5261" cy="2008"/>
            </a:xfrm>
          </p:grpSpPr>
          <p:pic>
            <p:nvPicPr>
              <p:cNvPr id="7" name="图片 6"/>
              <p:cNvPicPr>
                <a:picLocks noChangeAspect="1"/>
              </p:cNvPicPr>
              <p:nvPr/>
            </p:nvPicPr>
            <p:blipFill>
              <a:blip r:embed="rId1"/>
              <a:stretch>
                <a:fillRect/>
              </a:stretch>
            </p:blipFill>
            <p:spPr>
              <a:xfrm>
                <a:off x="1312" y="5679"/>
                <a:ext cx="424" cy="1487"/>
              </a:xfrm>
              <a:prstGeom prst="rect">
                <a:avLst/>
              </a:prstGeom>
            </p:spPr>
          </p:pic>
          <p:graphicFrame>
            <p:nvGraphicFramePr>
              <p:cNvPr id="8" name="Object 5"/>
              <p:cNvGraphicFramePr>
                <a:graphicFrameLocks noChangeAspect="1"/>
              </p:cNvGraphicFramePr>
              <p:nvPr/>
            </p:nvGraphicFramePr>
            <p:xfrm>
              <a:off x="3573" y="5157"/>
              <a:ext cx="3000" cy="720"/>
            </p:xfrm>
            <a:graphic>
              <a:graphicData uri="http://schemas.openxmlformats.org/presentationml/2006/ole">
                <mc:AlternateContent xmlns:mc="http://schemas.openxmlformats.org/markup-compatibility/2006">
                  <mc:Choice xmlns:v="urn:schemas-microsoft-com:vml" Requires="v">
                    <p:oleObj spid="_x0000_s9" name="" r:id="rId2" imgW="951865" imgH="228600" progId="Equation.3">
                      <p:embed/>
                    </p:oleObj>
                  </mc:Choice>
                  <mc:Fallback>
                    <p:oleObj name="" r:id="rId2" imgW="951865" imgH="228600" progId="Equation.3">
                      <p:embed/>
                      <p:pic>
                        <p:nvPicPr>
                          <p:cNvPr id="0" name="图片 3175"/>
                          <p:cNvPicPr/>
                          <p:nvPr/>
                        </p:nvPicPr>
                        <p:blipFill>
                          <a:blip r:embed="rId3"/>
                          <a:stretch>
                            <a:fillRect/>
                          </a:stretch>
                        </p:blipFill>
                        <p:spPr>
                          <a:xfrm>
                            <a:off x="3573" y="5157"/>
                            <a:ext cx="3000" cy="720"/>
                          </a:xfrm>
                          <a:prstGeom prst="rect">
                            <a:avLst/>
                          </a:prstGeom>
                          <a:noFill/>
                          <a:ln w="38100">
                            <a:noFill/>
                            <a:miter/>
                          </a:ln>
                        </p:spPr>
                      </p:pic>
                    </p:oleObj>
                  </mc:Fallback>
                </mc:AlternateContent>
              </a:graphicData>
            </a:graphic>
          </p:graphicFrame>
        </p:grpSp>
      </p:grpSp>
      <p:sp>
        <p:nvSpPr>
          <p:cNvPr id="31" name="文本框 30"/>
          <p:cNvSpPr txBox="1"/>
          <p:nvPr/>
        </p:nvSpPr>
        <p:spPr>
          <a:xfrm>
            <a:off x="6442710" y="258445"/>
            <a:ext cx="3425190" cy="518795"/>
          </a:xfrm>
          <a:prstGeom prst="rect">
            <a:avLst/>
          </a:prstGeom>
          <a:noFill/>
        </p:spPr>
        <p:txBody>
          <a:bodyPr wrap="square" rtlCol="0">
            <a:noAutofit/>
          </a:bodyPr>
          <a:p>
            <a:pPr eaLnBrk="1" hangingPunct="1"/>
            <a:r>
              <a:rPr lang="en-US" altLang="zh-CN" sz="2000" b="1" dirty="0">
                <a:solidFill>
                  <a:srgbClr val="FF0000"/>
                </a:solidFill>
                <a:uFillTx/>
                <a:latin typeface="Times New Roman Bold" panose="02020603050405020304" charset="0"/>
                <a:ea typeface="Songti SC Bold" panose="02010800040101010101" charset="-122"/>
                <a:sym typeface="+mn-ea"/>
              </a:rPr>
              <a:t>将两个概率分配函数组合： </a:t>
            </a:r>
            <a:endParaRPr lang="en-US" altLang="zh-CN" sz="2000" b="1" dirty="0">
              <a:solidFill>
                <a:srgbClr val="FF0000"/>
              </a:solidFill>
              <a:uFillTx/>
              <a:latin typeface="Times New Roman Bold" panose="02020603050405020304" charset="0"/>
              <a:ea typeface="Songti SC Bold" panose="02010800040101010101" charset="-122"/>
              <a:sym typeface="+mn-ea"/>
            </a:endParaRPr>
          </a:p>
        </p:txBody>
      </p:sp>
      <p:sp>
        <p:nvSpPr>
          <p:cNvPr id="13" name="文本框 12"/>
          <p:cNvSpPr txBox="1"/>
          <p:nvPr/>
        </p:nvSpPr>
        <p:spPr>
          <a:xfrm>
            <a:off x="5796915" y="4645025"/>
            <a:ext cx="3425190" cy="518795"/>
          </a:xfrm>
          <a:prstGeom prst="rect">
            <a:avLst/>
          </a:prstGeom>
          <a:noFill/>
        </p:spPr>
        <p:txBody>
          <a:bodyPr wrap="square" rtlCol="0">
            <a:noAutofit/>
          </a:bodyPr>
          <a:p>
            <a:pPr eaLnBrk="1" hangingPunct="1"/>
            <a:r>
              <a:rPr lang="zh-CN" altLang="en-US" sz="2000" b="1" dirty="0">
                <a:solidFill>
                  <a:srgbClr val="FF0000"/>
                </a:solidFill>
                <a:uFillTx/>
                <a:latin typeface="Times New Roman Bold" panose="02020603050405020304" charset="0"/>
                <a:ea typeface="Songti SC Bold" panose="02010800040101010101" charset="-122"/>
                <a:sym typeface="+mn-ea"/>
              </a:rPr>
              <a:t>信任函数</a:t>
            </a:r>
            <a:endParaRPr lang="zh-CN" altLang="en-US" sz="2000" b="1" dirty="0">
              <a:solidFill>
                <a:srgbClr val="FF0000"/>
              </a:solidFill>
              <a:uFillTx/>
              <a:latin typeface="Times New Roman Bold" panose="02020603050405020304" charset="0"/>
              <a:ea typeface="Songti SC Bold" panose="02010800040101010101" charset="-122"/>
              <a:sym typeface="+mn-ea"/>
            </a:endParaRPr>
          </a:p>
        </p:txBody>
      </p:sp>
      <p:sp>
        <p:nvSpPr>
          <p:cNvPr id="15" name="文本框 14"/>
          <p:cNvSpPr txBox="1"/>
          <p:nvPr/>
        </p:nvSpPr>
        <p:spPr>
          <a:xfrm>
            <a:off x="5796915" y="4987290"/>
            <a:ext cx="3425190" cy="518795"/>
          </a:xfrm>
          <a:prstGeom prst="rect">
            <a:avLst/>
          </a:prstGeom>
          <a:noFill/>
        </p:spPr>
        <p:txBody>
          <a:bodyPr wrap="square" rtlCol="0">
            <a:noAutofit/>
          </a:bodyPr>
          <a:p>
            <a:pPr eaLnBrk="1" hangingPunct="1"/>
            <a:r>
              <a:rPr lang="zh-CN" altLang="en-US" sz="2000" b="1" dirty="0">
                <a:solidFill>
                  <a:srgbClr val="FF0000"/>
                </a:solidFill>
                <a:uFillTx/>
                <a:latin typeface="Times New Roman Bold" panose="02020603050405020304" charset="0"/>
                <a:ea typeface="Songti SC Bold" panose="02010800040101010101" charset="-122"/>
                <a:sym typeface="+mn-ea"/>
              </a:rPr>
              <a:t>似然函数：</a:t>
            </a:r>
            <a:r>
              <a:rPr lang="zh-CN" altLang="en-US" sz="2000" b="1" dirty="0">
                <a:solidFill>
                  <a:schemeClr val="tx1"/>
                </a:solidFill>
                <a:uFillTx/>
                <a:latin typeface="Times New Roman Bold" panose="02020603050405020304" charset="0"/>
                <a:ea typeface="Songti SC Bold" panose="02010800040101010101" charset="-122"/>
                <a:sym typeface="+mn-ea"/>
              </a:rPr>
              <a:t> </a:t>
            </a:r>
            <a:endParaRPr lang="zh-CN" altLang="en-US" sz="2000" b="1" dirty="0">
              <a:solidFill>
                <a:schemeClr val="tx1"/>
              </a:solidFill>
              <a:uFillTx/>
              <a:latin typeface="Times New Roman Bold" panose="02020603050405020304" charset="0"/>
              <a:ea typeface="Songti SC Bold" panose="02010800040101010101" charset="-122"/>
              <a:sym typeface="+mn-ea"/>
            </a:endParaRPr>
          </a:p>
        </p:txBody>
      </p:sp>
      <p:sp>
        <p:nvSpPr>
          <p:cNvPr id="18" name="文本框 17"/>
          <p:cNvSpPr txBox="1"/>
          <p:nvPr/>
        </p:nvSpPr>
        <p:spPr>
          <a:xfrm>
            <a:off x="5923915" y="6317615"/>
            <a:ext cx="4973320" cy="518795"/>
          </a:xfrm>
          <a:prstGeom prst="rect">
            <a:avLst/>
          </a:prstGeom>
          <a:noFill/>
        </p:spPr>
        <p:txBody>
          <a:bodyPr wrap="square" rtlCol="0">
            <a:noAutofit/>
          </a:bodyPr>
          <a:p>
            <a:pPr eaLnBrk="1" hangingPunct="1"/>
            <a:r>
              <a:rPr lang="zh-CN" altLang="en-US" sz="2000" b="1" dirty="0">
                <a:solidFill>
                  <a:srgbClr val="FF0000"/>
                </a:solidFill>
                <a:uFillTx/>
                <a:latin typeface="Times New Roman Bold" panose="02020603050405020304" charset="0"/>
                <a:ea typeface="Songti SC Bold" panose="02010800040101010101" charset="-122"/>
                <a:sym typeface="+mn-ea"/>
              </a:rPr>
              <a:t>结论</a:t>
            </a:r>
            <a:r>
              <a:rPr lang="zh-CN" altLang="en-US" sz="2000" b="1" dirty="0">
                <a:solidFill>
                  <a:schemeClr val="tx1"/>
                </a:solidFill>
                <a:uFillTx/>
                <a:latin typeface="Times New Roman Bold" panose="02020603050405020304" charset="0"/>
                <a:ea typeface="Songti SC Bold" panose="02010800040101010101" charset="-122"/>
                <a:sym typeface="+mn-ea"/>
              </a:rPr>
              <a:t>： </a:t>
            </a:r>
            <a:endParaRPr lang="zh-CN" altLang="en-US" sz="2000" b="1" dirty="0">
              <a:solidFill>
                <a:schemeClr val="tx1"/>
              </a:solidFill>
              <a:uFillTx/>
              <a:latin typeface="Times New Roman Bold" panose="02020603050405020304" charset="0"/>
              <a:ea typeface="Songti SC Bold" panose="02010800040101010101" charset="-122"/>
              <a:sym typeface="+mn-ea"/>
            </a:endParaRPr>
          </a:p>
        </p:txBody>
      </p:sp>
      <p:pic>
        <p:nvPicPr>
          <p:cNvPr id="4" name="图片 3"/>
          <p:cNvPicPr>
            <a:picLocks noChangeAspect="1"/>
          </p:cNvPicPr>
          <p:nvPr/>
        </p:nvPicPr>
        <p:blipFill>
          <a:blip r:embed="rId4"/>
          <a:stretch>
            <a:fillRect/>
          </a:stretch>
        </p:blipFill>
        <p:spPr>
          <a:xfrm>
            <a:off x="448310" y="1584325"/>
            <a:ext cx="5694045" cy="1136015"/>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r>
              <a:rPr lang="en-US" altLang="zh-CN">
                <a:latin typeface="金山云技术体" charset="-122"/>
                <a:ea typeface="金山云技术体" charset="-122"/>
                <a:cs typeface="金山云技术体" charset="-122"/>
                <a:sym typeface="+mn-ea"/>
              </a:rPr>
              <a:t>(</a:t>
            </a:r>
            <a:r>
              <a:rPr lang="zh-CN" altLang="en-US">
                <a:latin typeface="金山云技术体" charset="-122"/>
                <a:ea typeface="金山云技术体" charset="-122"/>
                <a:cs typeface="金山云技术体" charset="-122"/>
                <a:sym typeface="+mn-ea"/>
              </a:rPr>
              <a:t>真题</a:t>
            </a:r>
            <a:r>
              <a:rPr lang="en-US" altLang="zh-CN">
                <a:latin typeface="金山云技术体" charset="-122"/>
                <a:ea typeface="金山云技术体" charset="-122"/>
                <a:cs typeface="金山云技术体" charset="-122"/>
                <a:sym typeface="+mn-ea"/>
              </a:rPr>
              <a:t>1)</a:t>
            </a:r>
            <a:endParaRPr lang="en-US" altLang="zh-CN">
              <a:latin typeface="金山云技术体" charset="-122"/>
              <a:ea typeface="金山云技术体" charset="-122"/>
              <a:cs typeface="金山云技术体" charset="-122"/>
              <a:sym typeface="+mn-ea"/>
            </a:endParaRPr>
          </a:p>
        </p:txBody>
      </p:sp>
      <p:sp>
        <p:nvSpPr>
          <p:cNvPr id="21" name="文本框 20"/>
          <p:cNvSpPr txBox="1"/>
          <p:nvPr/>
        </p:nvSpPr>
        <p:spPr>
          <a:xfrm>
            <a:off x="647700" y="1294765"/>
            <a:ext cx="10990580" cy="1650365"/>
          </a:xfrm>
          <a:prstGeom prst="rect">
            <a:avLst/>
          </a:prstGeom>
          <a:noFill/>
        </p:spPr>
        <p:txBody>
          <a:bodyPr wrap="square" rtlCol="0">
            <a:noAutofit/>
          </a:bodyPr>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某人去</a:t>
            </a:r>
            <a:r>
              <a:rPr lang="zh-CN" altLang="en-US" sz="2000" b="1" dirty="0">
                <a:solidFill>
                  <a:schemeClr val="tx1"/>
                </a:solidFill>
                <a:uFillTx/>
                <a:latin typeface="Times New Roman Bold" panose="02020603050405020304" charset="0"/>
                <a:ea typeface="Songti SC Bold" panose="02010800040101010101" charset="-122"/>
                <a:sym typeface="+mn-ea"/>
              </a:rPr>
              <a:t>医院</a:t>
            </a:r>
            <a:r>
              <a:rPr lang="en-US" altLang="zh-CN" sz="2000" b="1" dirty="0">
                <a:solidFill>
                  <a:schemeClr val="tx1"/>
                </a:solidFill>
                <a:uFillTx/>
                <a:latin typeface="Times New Roman Bold" panose="02020603050405020304" charset="0"/>
                <a:ea typeface="Songti SC Bold" panose="02010800040101010101" charset="-122"/>
                <a:sym typeface="+mn-ea"/>
              </a:rPr>
              <a:t>看病，</a:t>
            </a:r>
            <a:r>
              <a:rPr lang="zh-CN" altLang="en-US" sz="2000" b="1" dirty="0">
                <a:solidFill>
                  <a:schemeClr val="tx1"/>
                </a:solidFill>
                <a:uFillTx/>
                <a:latin typeface="Times New Roman Bold" panose="02020603050405020304" charset="0"/>
                <a:ea typeface="Songti SC Bold" panose="02010800040101010101" charset="-122"/>
                <a:sym typeface="+mn-ea"/>
              </a:rPr>
              <a:t>医生</a:t>
            </a:r>
            <a:r>
              <a:rPr lang="en-US" altLang="zh-CN" sz="2000" b="1" dirty="0">
                <a:solidFill>
                  <a:schemeClr val="tx1"/>
                </a:solidFill>
                <a:uFillTx/>
                <a:latin typeface="Times New Roman Bold" panose="02020603050405020304" charset="0"/>
                <a:ea typeface="Songti SC Bold" panose="02010800040101010101" charset="-122"/>
                <a:sym typeface="+mn-ea"/>
              </a:rPr>
              <a:t>根据</a:t>
            </a:r>
            <a:r>
              <a:rPr lang="zh-CN" altLang="en-US" sz="2000" b="1" dirty="0">
                <a:solidFill>
                  <a:schemeClr val="tx1"/>
                </a:solidFill>
                <a:uFillTx/>
                <a:latin typeface="Times New Roman Bold" panose="02020603050405020304" charset="0"/>
                <a:ea typeface="Songti SC Bold" panose="02010800040101010101" charset="-122"/>
                <a:sym typeface="+mn-ea"/>
              </a:rPr>
              <a:t>症状判断可能为感冒、肺炎、鼻炎。</a:t>
            </a:r>
            <a:r>
              <a:rPr lang="en-US" altLang="zh-CN" sz="2000" b="1" dirty="0">
                <a:solidFill>
                  <a:schemeClr val="tx1"/>
                </a:solidFill>
                <a:uFillTx/>
                <a:latin typeface="Times New Roman Bold" panose="02020603050405020304" charset="0"/>
                <a:ea typeface="Songti SC Bold" panose="02010800040101010101" charset="-122"/>
                <a:sym typeface="+mn-ea"/>
              </a:rPr>
              <a:t>2</a:t>
            </a:r>
            <a:r>
              <a:rPr lang="zh-CN" altLang="en-US" sz="2000" b="1" dirty="0">
                <a:solidFill>
                  <a:schemeClr val="tx1"/>
                </a:solidFill>
                <a:uFillTx/>
                <a:latin typeface="Times New Roman Bold" panose="02020603050405020304" charset="0"/>
                <a:ea typeface="Songti SC Bold" panose="02010800040101010101" charset="-122"/>
                <a:sym typeface="+mn-ea"/>
              </a:rPr>
              <a:t>个医生给出了</a:t>
            </a:r>
            <a:r>
              <a:rPr lang="en-US" altLang="zh-CN" sz="2000" b="1" dirty="0">
                <a:solidFill>
                  <a:schemeClr val="tx1"/>
                </a:solidFill>
                <a:uFillTx/>
                <a:latin typeface="Times New Roman Bold" panose="02020603050405020304" charset="0"/>
                <a:ea typeface="Songti SC Bold" panose="02010800040101010101" charset="-122"/>
                <a:sym typeface="+mn-ea"/>
              </a:rPr>
              <a:t>2</a:t>
            </a:r>
            <a:r>
              <a:rPr lang="zh-CN" altLang="en-US" sz="2000" b="1" dirty="0">
                <a:solidFill>
                  <a:schemeClr val="tx1"/>
                </a:solidFill>
                <a:uFillTx/>
                <a:latin typeface="Times New Roman Bold" panose="02020603050405020304" charset="0"/>
                <a:ea typeface="Songti SC Bold" panose="02010800040101010101" charset="-122"/>
                <a:sym typeface="+mn-ea"/>
              </a:rPr>
              <a:t>个证据，利用证据推理病人得的什么病</a:t>
            </a:r>
            <a:r>
              <a:rPr lang="zh-CN" altLang="en-US" sz="2000" b="1" dirty="0">
                <a:solidFill>
                  <a:schemeClr val="tx1"/>
                </a:solidFill>
                <a:uFillTx/>
                <a:latin typeface="Times New Roman Bold" panose="02020603050405020304" charset="0"/>
                <a:ea typeface="Songti SC Bold" panose="02010800040101010101" charset="-122"/>
                <a:sym typeface="+mn-ea"/>
              </a:rPr>
              <a:t>🦠</a:t>
            </a:r>
            <a:endParaRPr lang="zh-CN" altLang="en-US" sz="2000" b="1" dirty="0">
              <a:solidFill>
                <a:schemeClr val="tx1"/>
              </a:solidFill>
              <a:uFillTx/>
              <a:latin typeface="Times New Roman Bold" panose="02020603050405020304" charset="0"/>
              <a:ea typeface="Songti SC Bold" panose="02010800040101010101" charset="-122"/>
              <a:sym typeface="+mn-ea"/>
            </a:endParaRPr>
          </a:p>
          <a:p>
            <a:pPr eaLnBrk="1" hangingPunct="1"/>
            <a:endParaRPr lang="zh-CN" altLang="en-US" sz="2000" b="1" dirty="0">
              <a:solidFill>
                <a:schemeClr val="tx1"/>
              </a:solidFill>
              <a:uFillTx/>
              <a:latin typeface="Times New Roman Bold" panose="02020603050405020304" charset="0"/>
              <a:ea typeface="Songti SC Bold" panose="02010800040101010101" charset="-122"/>
              <a:sym typeface="+mn-ea"/>
            </a:endParaRPr>
          </a:p>
        </p:txBody>
      </p:sp>
      <p:graphicFrame>
        <p:nvGraphicFramePr>
          <p:cNvPr id="3" name="表格 2"/>
          <p:cNvGraphicFramePr/>
          <p:nvPr/>
        </p:nvGraphicFramePr>
        <p:xfrm>
          <a:off x="736600" y="2057400"/>
          <a:ext cx="4114800" cy="2155825"/>
        </p:xfrm>
        <a:graphic>
          <a:graphicData uri="http://schemas.openxmlformats.org/drawingml/2006/table">
            <a:tbl>
              <a:tblPr firstRow="1" bandRow="1">
                <a:tableStyleId>{5C22544A-7EE6-4342-B048-85BDC9FD1C3A}</a:tableStyleId>
              </a:tblPr>
              <a:tblGrid>
                <a:gridCol w="1485900"/>
                <a:gridCol w="1231900"/>
                <a:gridCol w="1397000"/>
              </a:tblGrid>
              <a:tr h="381000">
                <a:tc>
                  <a:txBody>
                    <a:bodyPr/>
                    <a:p>
                      <a:pPr algn="ctr">
                        <a:buNone/>
                      </a:pPr>
                      <a:r>
                        <a:rPr lang="en-US" altLang="zh-CN" sz="1800">
                          <a:sym typeface="+mn-ea"/>
                        </a:rPr>
                        <a:t>           </a:t>
                      </a:r>
                      <a:r>
                        <a:rPr lang="zh-CN" altLang="en-US" sz="1800">
                          <a:sym typeface="+mn-ea"/>
                        </a:rPr>
                        <a:t>医生</a:t>
                      </a:r>
                      <a:endParaRPr lang="en-US" altLang="zh-CN" sz="1800"/>
                    </a:p>
                    <a:p>
                      <a:pPr algn="l">
                        <a:buNone/>
                      </a:pPr>
                      <a:r>
                        <a:rPr lang="zh-CN" altLang="en-US"/>
                        <a:t>疾病</a:t>
                      </a:r>
                      <a:r>
                        <a:rPr lang="en-US" altLang="zh-CN"/>
                        <a:t>   </a:t>
                      </a:r>
                      <a:endParaRPr lang="en-US" altLang="zh-CN">
                        <a:solidFill>
                          <a:schemeClr val="bg1"/>
                        </a:solidFill>
                      </a:endParaRPr>
                    </a:p>
                  </a:txBody>
                  <a:tcPr anchor="ctr" anchorCtr="0">
                    <a:lnTlToBr w="12700">
                      <a:solidFill>
                        <a:schemeClr val="tx1"/>
                      </a:solidFill>
                      <a:prstDash val="solid"/>
                    </a:lnTlToBr>
                  </a:tcPr>
                </a:tc>
                <a:tc>
                  <a:txBody>
                    <a:bodyPr/>
                    <a:p>
                      <a:pPr algn="ctr">
                        <a:buNone/>
                      </a:pPr>
                      <a:r>
                        <a:rPr lang="zh-CN" altLang="en-US"/>
                        <a:t>医生</a:t>
                      </a:r>
                      <a:r>
                        <a:rPr lang="zh-CN" altLang="en-US"/>
                        <a:t>甲</a:t>
                      </a:r>
                      <a:endParaRPr lang="zh-CN" altLang="en-US"/>
                    </a:p>
                  </a:txBody>
                  <a:tcPr anchor="ctr" anchorCtr="0"/>
                </a:tc>
                <a:tc>
                  <a:txBody>
                    <a:bodyPr/>
                    <a:p>
                      <a:pPr algn="ctr">
                        <a:buNone/>
                      </a:pPr>
                      <a:r>
                        <a:rPr lang="zh-CN" altLang="en-US"/>
                        <a:t>医生</a:t>
                      </a:r>
                      <a:r>
                        <a:rPr lang="zh-CN" altLang="en-US"/>
                        <a:t>乙</a:t>
                      </a:r>
                      <a:endParaRPr lang="zh-CN" altLang="en-US"/>
                    </a:p>
                  </a:txBody>
                  <a:tcPr anchor="ctr" anchorCtr="0"/>
                </a:tc>
              </a:tr>
              <a:tr h="381000">
                <a:tc>
                  <a:txBody>
                    <a:bodyPr/>
                    <a:p>
                      <a:pPr algn="ctr">
                        <a:buNone/>
                      </a:pPr>
                      <a:r>
                        <a:rPr lang="zh-CN" altLang="en-US"/>
                        <a:t>感冒</a:t>
                      </a:r>
                      <a:endParaRPr lang="zh-CN" altLang="en-US"/>
                    </a:p>
                  </a:txBody>
                  <a:tcPr anchor="ctr" anchorCtr="0"/>
                </a:tc>
                <a:tc>
                  <a:txBody>
                    <a:bodyPr/>
                    <a:p>
                      <a:pPr algn="ctr">
                        <a:buNone/>
                      </a:pPr>
                      <a:r>
                        <a:rPr lang="en-US" altLang="zh-CN"/>
                        <a:t>0.1</a:t>
                      </a:r>
                      <a:endParaRPr lang="en-US" altLang="zh-CN"/>
                    </a:p>
                  </a:txBody>
                  <a:tcPr anchor="ctr" anchorCtr="0"/>
                </a:tc>
                <a:tc>
                  <a:txBody>
                    <a:bodyPr/>
                    <a:p>
                      <a:pPr algn="ctr">
                        <a:buNone/>
                      </a:pPr>
                      <a:r>
                        <a:rPr lang="en-US" altLang="zh-CN"/>
                        <a:t>0</a:t>
                      </a:r>
                      <a:endParaRPr lang="en-US" altLang="zh-CN"/>
                    </a:p>
                  </a:txBody>
                  <a:tcPr anchor="ctr" anchorCtr="0"/>
                </a:tc>
              </a:tr>
              <a:tr h="372745">
                <a:tc>
                  <a:txBody>
                    <a:bodyPr/>
                    <a:p>
                      <a:pPr algn="ctr">
                        <a:buNone/>
                      </a:pPr>
                      <a:r>
                        <a:rPr lang="zh-CN" altLang="en-US"/>
                        <a:t>肺炎</a:t>
                      </a:r>
                      <a:endParaRPr lang="zh-CN" altLang="en-US"/>
                    </a:p>
                  </a:txBody>
                  <a:tcPr anchor="ctr" anchorCtr="0"/>
                </a:tc>
                <a:tc>
                  <a:txBody>
                    <a:bodyPr/>
                    <a:p>
                      <a:pPr algn="ctr">
                        <a:buNone/>
                      </a:pPr>
                      <a:r>
                        <a:rPr lang="en-US" altLang="zh-CN"/>
                        <a:t>0.7</a:t>
                      </a:r>
                      <a:endParaRPr lang="en-US" altLang="zh-CN"/>
                    </a:p>
                  </a:txBody>
                  <a:tcPr anchor="ctr" anchorCtr="0"/>
                </a:tc>
                <a:tc>
                  <a:txBody>
                    <a:bodyPr/>
                    <a:p>
                      <a:pPr algn="ctr">
                        <a:buNone/>
                      </a:pPr>
                      <a:r>
                        <a:rPr lang="en-US" altLang="zh-CN"/>
                        <a:t>0.8</a:t>
                      </a:r>
                      <a:endParaRPr lang="en-US" altLang="zh-CN"/>
                    </a:p>
                  </a:txBody>
                  <a:tcPr anchor="ctr" anchorCtr="0"/>
                </a:tc>
              </a:tr>
              <a:tr h="381000">
                <a:tc>
                  <a:txBody>
                    <a:bodyPr/>
                    <a:p>
                      <a:pPr algn="ctr">
                        <a:buNone/>
                      </a:pPr>
                      <a:r>
                        <a:rPr lang="zh-CN" altLang="en-US"/>
                        <a:t>鼻炎</a:t>
                      </a:r>
                      <a:endParaRPr lang="zh-CN" altLang="en-US"/>
                    </a:p>
                  </a:txBody>
                  <a:tcPr anchor="ctr" anchorCtr="0"/>
                </a:tc>
                <a:tc>
                  <a:txBody>
                    <a:bodyPr/>
                    <a:p>
                      <a:pPr algn="ctr">
                        <a:buNone/>
                      </a:pPr>
                      <a:r>
                        <a:rPr lang="en-US" altLang="zh-CN"/>
                        <a:t>0.1</a:t>
                      </a:r>
                      <a:endParaRPr lang="en-US" altLang="zh-CN"/>
                    </a:p>
                  </a:txBody>
                  <a:tcPr anchor="ctr" anchorCtr="0"/>
                </a:tc>
                <a:tc>
                  <a:txBody>
                    <a:bodyPr/>
                    <a:p>
                      <a:pPr algn="ctr">
                        <a:buNone/>
                      </a:pPr>
                      <a:r>
                        <a:rPr lang="en-US" altLang="zh-CN"/>
                        <a:t>0.1</a:t>
                      </a:r>
                      <a:endParaRPr lang="en-US" altLang="zh-CN"/>
                    </a:p>
                  </a:txBody>
                  <a:tcPr anchor="ctr" anchorCtr="0"/>
                </a:tc>
              </a:tr>
              <a:tr h="381000">
                <a:tc>
                  <a:txBody>
                    <a:bodyPr/>
                    <a:p>
                      <a:pPr algn="ctr">
                        <a:buNone/>
                      </a:pPr>
                      <a:r>
                        <a:rPr lang="en-US" altLang="zh-CN"/>
                        <a:t>D</a:t>
                      </a:r>
                      <a:endParaRPr lang="en-US" altLang="zh-CN"/>
                    </a:p>
                  </a:txBody>
                  <a:tcPr anchor="ctr" anchorCtr="0"/>
                </a:tc>
                <a:tc>
                  <a:txBody>
                    <a:bodyPr/>
                    <a:p>
                      <a:pPr algn="ctr">
                        <a:buNone/>
                      </a:pPr>
                      <a:r>
                        <a:rPr lang="en-US" altLang="zh-CN"/>
                        <a:t>0.1</a:t>
                      </a:r>
                      <a:endParaRPr lang="en-US" altLang="zh-CN"/>
                    </a:p>
                  </a:txBody>
                  <a:tcPr anchor="ctr" anchorCtr="0"/>
                </a:tc>
                <a:tc>
                  <a:txBody>
                    <a:bodyPr/>
                    <a:p>
                      <a:pPr algn="ctr">
                        <a:buNone/>
                      </a:pPr>
                      <a:r>
                        <a:rPr lang="en-US" altLang="zh-CN"/>
                        <a:t>0.1</a:t>
                      </a:r>
                      <a:endParaRPr lang="en-US" altLang="zh-CN"/>
                    </a:p>
                  </a:txBody>
                  <a:tcPr anchor="ctr" anchorCtr="0"/>
                </a:tc>
              </a:tr>
            </a:tbl>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证据理论</a:t>
            </a:r>
            <a:r>
              <a:rPr lang="en-US" altLang="zh-CN">
                <a:latin typeface="金山云技术体" charset="-122"/>
                <a:ea typeface="金山云技术体" charset="-122"/>
                <a:cs typeface="金山云技术体" charset="-122"/>
                <a:sym typeface="+mn-ea"/>
              </a:rPr>
              <a:t>(</a:t>
            </a:r>
            <a:r>
              <a:rPr lang="zh-CN" altLang="en-US">
                <a:latin typeface="金山云技术体" charset="-122"/>
                <a:ea typeface="金山云技术体" charset="-122"/>
                <a:cs typeface="金山云技术体" charset="-122"/>
                <a:sym typeface="+mn-ea"/>
              </a:rPr>
              <a:t>真题</a:t>
            </a:r>
            <a:r>
              <a:rPr lang="en-US" altLang="zh-CN">
                <a:latin typeface="金山云技术体" charset="-122"/>
                <a:ea typeface="金山云技术体" charset="-122"/>
                <a:cs typeface="金山云技术体" charset="-122"/>
                <a:sym typeface="+mn-ea"/>
              </a:rPr>
              <a:t>1)</a:t>
            </a:r>
            <a:endParaRPr lang="en-US" altLang="zh-CN">
              <a:latin typeface="金山云技术体" charset="-122"/>
              <a:ea typeface="金山云技术体" charset="-122"/>
              <a:cs typeface="金山云技术体" charset="-122"/>
              <a:sym typeface="+mn-ea"/>
            </a:endParaRPr>
          </a:p>
        </p:txBody>
      </p:sp>
      <p:sp>
        <p:nvSpPr>
          <p:cNvPr id="21" name="文本框 20"/>
          <p:cNvSpPr txBox="1"/>
          <p:nvPr/>
        </p:nvSpPr>
        <p:spPr>
          <a:xfrm>
            <a:off x="647700" y="1294765"/>
            <a:ext cx="10990580" cy="1650365"/>
          </a:xfrm>
          <a:prstGeom prst="rect">
            <a:avLst/>
          </a:prstGeom>
          <a:noFill/>
        </p:spPr>
        <p:txBody>
          <a:bodyPr wrap="square" rtlCol="0">
            <a:noAutofit/>
          </a:bodyPr>
          <a:p>
            <a:pPr eaLnBrk="1" hangingPunct="1"/>
            <a:r>
              <a:rPr lang="en-US" altLang="zh-CN" sz="2000" b="1" dirty="0">
                <a:solidFill>
                  <a:schemeClr val="tx1"/>
                </a:solidFill>
                <a:uFillTx/>
                <a:latin typeface="Times New Roman Bold" panose="02020603050405020304" charset="0"/>
                <a:ea typeface="Songti SC Bold" panose="02010800040101010101" charset="-122"/>
                <a:sym typeface="+mn-ea"/>
              </a:rPr>
              <a:t>某人去</a:t>
            </a:r>
            <a:r>
              <a:rPr lang="zh-CN" altLang="en-US" sz="2000" b="1" dirty="0">
                <a:solidFill>
                  <a:schemeClr val="tx1"/>
                </a:solidFill>
                <a:uFillTx/>
                <a:latin typeface="Times New Roman Bold" panose="02020603050405020304" charset="0"/>
                <a:ea typeface="Songti SC Bold" panose="02010800040101010101" charset="-122"/>
                <a:sym typeface="+mn-ea"/>
              </a:rPr>
              <a:t>医院</a:t>
            </a:r>
            <a:r>
              <a:rPr lang="en-US" altLang="zh-CN" sz="2000" b="1" dirty="0">
                <a:solidFill>
                  <a:schemeClr val="tx1"/>
                </a:solidFill>
                <a:uFillTx/>
                <a:latin typeface="Times New Roman Bold" panose="02020603050405020304" charset="0"/>
                <a:ea typeface="Songti SC Bold" panose="02010800040101010101" charset="-122"/>
                <a:sym typeface="+mn-ea"/>
              </a:rPr>
              <a:t>看病，</a:t>
            </a:r>
            <a:r>
              <a:rPr lang="zh-CN" altLang="en-US" sz="2000" b="1" dirty="0">
                <a:solidFill>
                  <a:schemeClr val="tx1"/>
                </a:solidFill>
                <a:uFillTx/>
                <a:latin typeface="Times New Roman Bold" panose="02020603050405020304" charset="0"/>
                <a:ea typeface="Songti SC Bold" panose="02010800040101010101" charset="-122"/>
                <a:sym typeface="+mn-ea"/>
              </a:rPr>
              <a:t>医生</a:t>
            </a:r>
            <a:r>
              <a:rPr lang="en-US" altLang="zh-CN" sz="2000" b="1" dirty="0">
                <a:solidFill>
                  <a:schemeClr val="tx1"/>
                </a:solidFill>
                <a:uFillTx/>
                <a:latin typeface="Times New Roman Bold" panose="02020603050405020304" charset="0"/>
                <a:ea typeface="Songti SC Bold" panose="02010800040101010101" charset="-122"/>
                <a:sym typeface="+mn-ea"/>
              </a:rPr>
              <a:t>根据</a:t>
            </a:r>
            <a:r>
              <a:rPr lang="zh-CN" altLang="en-US" sz="2000" b="1" dirty="0">
                <a:solidFill>
                  <a:schemeClr val="tx1"/>
                </a:solidFill>
                <a:uFillTx/>
                <a:latin typeface="Times New Roman Bold" panose="02020603050405020304" charset="0"/>
                <a:ea typeface="Songti SC Bold" panose="02010800040101010101" charset="-122"/>
                <a:sym typeface="+mn-ea"/>
              </a:rPr>
              <a:t>症状判断可能为感冒、肺炎、鼻炎。</a:t>
            </a:r>
            <a:r>
              <a:rPr lang="en-US" altLang="zh-CN" sz="2000" b="1" dirty="0">
                <a:solidFill>
                  <a:schemeClr val="tx1"/>
                </a:solidFill>
                <a:uFillTx/>
                <a:latin typeface="Times New Roman Bold" panose="02020603050405020304" charset="0"/>
                <a:ea typeface="Songti SC Bold" panose="02010800040101010101" charset="-122"/>
                <a:sym typeface="+mn-ea"/>
              </a:rPr>
              <a:t>2</a:t>
            </a:r>
            <a:r>
              <a:rPr lang="zh-CN" altLang="en-US" sz="2000" b="1" dirty="0">
                <a:solidFill>
                  <a:schemeClr val="tx1"/>
                </a:solidFill>
                <a:uFillTx/>
                <a:latin typeface="Times New Roman Bold" panose="02020603050405020304" charset="0"/>
                <a:ea typeface="Songti SC Bold" panose="02010800040101010101" charset="-122"/>
                <a:sym typeface="+mn-ea"/>
              </a:rPr>
              <a:t>个医生给出了</a:t>
            </a:r>
            <a:r>
              <a:rPr lang="en-US" altLang="zh-CN" sz="2000" b="1" dirty="0">
                <a:solidFill>
                  <a:schemeClr val="tx1"/>
                </a:solidFill>
                <a:uFillTx/>
                <a:latin typeface="Times New Roman Bold" panose="02020603050405020304" charset="0"/>
                <a:ea typeface="Songti SC Bold" panose="02010800040101010101" charset="-122"/>
                <a:sym typeface="+mn-ea"/>
              </a:rPr>
              <a:t>2</a:t>
            </a:r>
            <a:r>
              <a:rPr lang="zh-CN" altLang="en-US" sz="2000" b="1" dirty="0">
                <a:solidFill>
                  <a:schemeClr val="tx1"/>
                </a:solidFill>
                <a:uFillTx/>
                <a:latin typeface="Times New Roman Bold" panose="02020603050405020304" charset="0"/>
                <a:ea typeface="Songti SC Bold" panose="02010800040101010101" charset="-122"/>
                <a:sym typeface="+mn-ea"/>
              </a:rPr>
              <a:t>个证据，利用证据推理病人得的什么病</a:t>
            </a:r>
            <a:r>
              <a:rPr lang="zh-CN" altLang="en-US" sz="2000" b="1" dirty="0">
                <a:solidFill>
                  <a:schemeClr val="tx1"/>
                </a:solidFill>
                <a:uFillTx/>
                <a:latin typeface="Times New Roman Bold" panose="02020603050405020304" charset="0"/>
                <a:ea typeface="Songti SC Bold" panose="02010800040101010101" charset="-122"/>
                <a:sym typeface="+mn-ea"/>
              </a:rPr>
              <a:t>🦠</a:t>
            </a:r>
            <a:endParaRPr lang="zh-CN" altLang="en-US" sz="2000" b="1" dirty="0">
              <a:solidFill>
                <a:schemeClr val="tx1"/>
              </a:solidFill>
              <a:uFillTx/>
              <a:latin typeface="Times New Roman Bold" panose="02020603050405020304" charset="0"/>
              <a:ea typeface="Songti SC Bold" panose="02010800040101010101" charset="-122"/>
              <a:sym typeface="+mn-ea"/>
            </a:endParaRPr>
          </a:p>
          <a:p>
            <a:pPr eaLnBrk="1" hangingPunct="1"/>
            <a:endParaRPr lang="zh-CN" altLang="en-US" sz="2000" b="1" dirty="0">
              <a:solidFill>
                <a:schemeClr val="tx1"/>
              </a:solidFill>
              <a:uFillTx/>
              <a:latin typeface="Times New Roman Bold" panose="02020603050405020304" charset="0"/>
              <a:ea typeface="Songti SC Bold" panose="02010800040101010101" charset="-122"/>
              <a:sym typeface="+mn-ea"/>
            </a:endParaRPr>
          </a:p>
        </p:txBody>
      </p:sp>
      <p:graphicFrame>
        <p:nvGraphicFramePr>
          <p:cNvPr id="3" name="表格 2"/>
          <p:cNvGraphicFramePr/>
          <p:nvPr/>
        </p:nvGraphicFramePr>
        <p:xfrm>
          <a:off x="736600" y="2057400"/>
          <a:ext cx="4114800" cy="2155825"/>
        </p:xfrm>
        <a:graphic>
          <a:graphicData uri="http://schemas.openxmlformats.org/drawingml/2006/table">
            <a:tbl>
              <a:tblPr firstRow="1" bandRow="1">
                <a:tableStyleId>{5C22544A-7EE6-4342-B048-85BDC9FD1C3A}</a:tableStyleId>
              </a:tblPr>
              <a:tblGrid>
                <a:gridCol w="1485900"/>
                <a:gridCol w="1231900"/>
                <a:gridCol w="1397000"/>
              </a:tblGrid>
              <a:tr h="381000">
                <a:tc>
                  <a:txBody>
                    <a:bodyPr/>
                    <a:p>
                      <a:pPr algn="ctr">
                        <a:buNone/>
                      </a:pPr>
                      <a:r>
                        <a:rPr lang="en-US" altLang="zh-CN" sz="1800">
                          <a:sym typeface="+mn-ea"/>
                        </a:rPr>
                        <a:t>           </a:t>
                      </a:r>
                      <a:r>
                        <a:rPr lang="zh-CN" altLang="en-US" sz="1800">
                          <a:sym typeface="+mn-ea"/>
                        </a:rPr>
                        <a:t>医生</a:t>
                      </a:r>
                      <a:endParaRPr lang="en-US" altLang="zh-CN" sz="1800"/>
                    </a:p>
                    <a:p>
                      <a:pPr algn="l">
                        <a:buNone/>
                      </a:pPr>
                      <a:r>
                        <a:rPr lang="zh-CN" altLang="en-US"/>
                        <a:t>疾病</a:t>
                      </a:r>
                      <a:r>
                        <a:rPr lang="en-US" altLang="zh-CN"/>
                        <a:t>   </a:t>
                      </a:r>
                      <a:endParaRPr lang="en-US" altLang="zh-CN">
                        <a:solidFill>
                          <a:schemeClr val="bg1"/>
                        </a:solidFill>
                      </a:endParaRPr>
                    </a:p>
                  </a:txBody>
                  <a:tcPr anchor="ctr" anchorCtr="0">
                    <a:lnTlToBr w="12700">
                      <a:solidFill>
                        <a:schemeClr val="tx1"/>
                      </a:solidFill>
                      <a:prstDash val="solid"/>
                    </a:lnTlToBr>
                  </a:tcPr>
                </a:tc>
                <a:tc>
                  <a:txBody>
                    <a:bodyPr/>
                    <a:p>
                      <a:pPr algn="ctr">
                        <a:buNone/>
                      </a:pPr>
                      <a:r>
                        <a:rPr lang="zh-CN" altLang="en-US"/>
                        <a:t>医生</a:t>
                      </a:r>
                      <a:r>
                        <a:rPr lang="zh-CN" altLang="en-US"/>
                        <a:t>甲</a:t>
                      </a:r>
                      <a:endParaRPr lang="zh-CN" altLang="en-US"/>
                    </a:p>
                  </a:txBody>
                  <a:tcPr anchor="ctr" anchorCtr="0"/>
                </a:tc>
                <a:tc>
                  <a:txBody>
                    <a:bodyPr/>
                    <a:p>
                      <a:pPr algn="ctr">
                        <a:buNone/>
                      </a:pPr>
                      <a:r>
                        <a:rPr lang="zh-CN" altLang="en-US"/>
                        <a:t>医生</a:t>
                      </a:r>
                      <a:r>
                        <a:rPr lang="zh-CN" altLang="en-US"/>
                        <a:t>乙</a:t>
                      </a:r>
                      <a:endParaRPr lang="zh-CN" altLang="en-US"/>
                    </a:p>
                  </a:txBody>
                  <a:tcPr anchor="ctr" anchorCtr="0"/>
                </a:tc>
              </a:tr>
              <a:tr h="381000">
                <a:tc>
                  <a:txBody>
                    <a:bodyPr/>
                    <a:p>
                      <a:pPr algn="ctr">
                        <a:buNone/>
                      </a:pPr>
                      <a:r>
                        <a:rPr lang="zh-CN" altLang="en-US"/>
                        <a:t>感冒</a:t>
                      </a:r>
                      <a:endParaRPr lang="zh-CN" altLang="en-US"/>
                    </a:p>
                  </a:txBody>
                  <a:tcPr anchor="ctr" anchorCtr="0"/>
                </a:tc>
                <a:tc>
                  <a:txBody>
                    <a:bodyPr/>
                    <a:p>
                      <a:pPr algn="ctr">
                        <a:buNone/>
                      </a:pPr>
                      <a:r>
                        <a:rPr lang="en-US" altLang="zh-CN"/>
                        <a:t>0.1</a:t>
                      </a:r>
                      <a:endParaRPr lang="en-US" altLang="zh-CN"/>
                    </a:p>
                  </a:txBody>
                  <a:tcPr anchor="ctr" anchorCtr="0"/>
                </a:tc>
                <a:tc>
                  <a:txBody>
                    <a:bodyPr/>
                    <a:p>
                      <a:pPr algn="ctr">
                        <a:buNone/>
                      </a:pPr>
                      <a:r>
                        <a:rPr lang="en-US" altLang="zh-CN"/>
                        <a:t>0</a:t>
                      </a:r>
                      <a:endParaRPr lang="en-US" altLang="zh-CN"/>
                    </a:p>
                  </a:txBody>
                  <a:tcPr anchor="ctr" anchorCtr="0"/>
                </a:tc>
              </a:tr>
              <a:tr h="372745">
                <a:tc>
                  <a:txBody>
                    <a:bodyPr/>
                    <a:p>
                      <a:pPr algn="ctr">
                        <a:buNone/>
                      </a:pPr>
                      <a:r>
                        <a:rPr lang="zh-CN" altLang="en-US"/>
                        <a:t>肺炎</a:t>
                      </a:r>
                      <a:endParaRPr lang="zh-CN" altLang="en-US"/>
                    </a:p>
                  </a:txBody>
                  <a:tcPr anchor="ctr" anchorCtr="0"/>
                </a:tc>
                <a:tc>
                  <a:txBody>
                    <a:bodyPr/>
                    <a:p>
                      <a:pPr algn="ctr">
                        <a:buNone/>
                      </a:pPr>
                      <a:r>
                        <a:rPr lang="en-US" altLang="zh-CN"/>
                        <a:t>0.7</a:t>
                      </a:r>
                      <a:endParaRPr lang="en-US" altLang="zh-CN"/>
                    </a:p>
                  </a:txBody>
                  <a:tcPr anchor="ctr" anchorCtr="0"/>
                </a:tc>
                <a:tc>
                  <a:txBody>
                    <a:bodyPr/>
                    <a:p>
                      <a:pPr algn="ctr">
                        <a:buNone/>
                      </a:pPr>
                      <a:r>
                        <a:rPr lang="en-US" altLang="zh-CN"/>
                        <a:t>0.8</a:t>
                      </a:r>
                      <a:endParaRPr lang="en-US" altLang="zh-CN"/>
                    </a:p>
                  </a:txBody>
                  <a:tcPr anchor="ctr" anchorCtr="0"/>
                </a:tc>
              </a:tr>
              <a:tr h="381000">
                <a:tc>
                  <a:txBody>
                    <a:bodyPr/>
                    <a:p>
                      <a:pPr algn="ctr">
                        <a:buNone/>
                      </a:pPr>
                      <a:r>
                        <a:rPr lang="zh-CN" altLang="en-US"/>
                        <a:t>鼻炎</a:t>
                      </a:r>
                      <a:endParaRPr lang="zh-CN" altLang="en-US"/>
                    </a:p>
                  </a:txBody>
                  <a:tcPr anchor="ctr" anchorCtr="0"/>
                </a:tc>
                <a:tc>
                  <a:txBody>
                    <a:bodyPr/>
                    <a:p>
                      <a:pPr algn="ctr">
                        <a:buNone/>
                      </a:pPr>
                      <a:r>
                        <a:rPr lang="en-US" altLang="zh-CN"/>
                        <a:t>0.1</a:t>
                      </a:r>
                      <a:endParaRPr lang="en-US" altLang="zh-CN"/>
                    </a:p>
                  </a:txBody>
                  <a:tcPr anchor="ctr" anchorCtr="0"/>
                </a:tc>
                <a:tc>
                  <a:txBody>
                    <a:bodyPr/>
                    <a:p>
                      <a:pPr algn="ctr">
                        <a:buNone/>
                      </a:pPr>
                      <a:r>
                        <a:rPr lang="en-US" altLang="zh-CN"/>
                        <a:t>0.1</a:t>
                      </a:r>
                      <a:endParaRPr lang="en-US" altLang="zh-CN"/>
                    </a:p>
                  </a:txBody>
                  <a:tcPr anchor="ctr" anchorCtr="0"/>
                </a:tc>
              </a:tr>
              <a:tr h="381000">
                <a:tc>
                  <a:txBody>
                    <a:bodyPr/>
                    <a:p>
                      <a:pPr algn="ctr">
                        <a:buNone/>
                      </a:pPr>
                      <a:r>
                        <a:rPr lang="en-US" altLang="zh-CN"/>
                        <a:t>D</a:t>
                      </a:r>
                      <a:endParaRPr lang="en-US" altLang="zh-CN"/>
                    </a:p>
                  </a:txBody>
                  <a:tcPr anchor="ctr" anchorCtr="0"/>
                </a:tc>
                <a:tc>
                  <a:txBody>
                    <a:bodyPr/>
                    <a:p>
                      <a:pPr algn="ctr">
                        <a:buNone/>
                      </a:pPr>
                      <a:r>
                        <a:rPr lang="en-US" altLang="zh-CN"/>
                        <a:t>0.1</a:t>
                      </a:r>
                      <a:endParaRPr lang="en-US" altLang="zh-CN"/>
                    </a:p>
                  </a:txBody>
                  <a:tcPr anchor="ctr" anchorCtr="0"/>
                </a:tc>
                <a:tc>
                  <a:txBody>
                    <a:bodyPr/>
                    <a:p>
                      <a:pPr algn="ctr">
                        <a:buNone/>
                      </a:pPr>
                      <a:r>
                        <a:rPr lang="en-US" altLang="zh-CN"/>
                        <a:t>0.1</a:t>
                      </a:r>
                      <a:endParaRPr lang="en-US" altLang="zh-CN"/>
                    </a:p>
                  </a:txBody>
                  <a:tcPr anchor="ctr" anchorCtr="0"/>
                </a:tc>
              </a:tr>
            </a:tbl>
          </a:graphicData>
        </a:graphic>
      </p:graphicFrame>
      <p:pic>
        <p:nvPicPr>
          <p:cNvPr id="4" name="图片 3"/>
          <p:cNvPicPr>
            <a:picLocks noChangeAspect="1"/>
          </p:cNvPicPr>
          <p:nvPr/>
        </p:nvPicPr>
        <p:blipFill>
          <a:blip r:embed="rId1"/>
          <a:stretch>
            <a:fillRect/>
          </a:stretch>
        </p:blipFill>
        <p:spPr>
          <a:xfrm>
            <a:off x="647700" y="4213225"/>
            <a:ext cx="3325495" cy="1925320"/>
          </a:xfrm>
          <a:prstGeom prst="rect">
            <a:avLst/>
          </a:prstGeom>
        </p:spPr>
      </p:pic>
      <p:pic>
        <p:nvPicPr>
          <p:cNvPr id="5" name="图片 4"/>
          <p:cNvPicPr>
            <a:picLocks noChangeAspect="1"/>
          </p:cNvPicPr>
          <p:nvPr/>
        </p:nvPicPr>
        <p:blipFill>
          <a:blip r:embed="rId2"/>
          <a:stretch>
            <a:fillRect/>
          </a:stretch>
        </p:blipFill>
        <p:spPr>
          <a:xfrm>
            <a:off x="4753610" y="1809750"/>
            <a:ext cx="3077210" cy="1325880"/>
          </a:xfrm>
          <a:prstGeom prst="rect">
            <a:avLst/>
          </a:prstGeom>
        </p:spPr>
      </p:pic>
      <p:pic>
        <p:nvPicPr>
          <p:cNvPr id="6" name="图片 5"/>
          <p:cNvPicPr>
            <a:picLocks noChangeAspect="1"/>
          </p:cNvPicPr>
          <p:nvPr/>
        </p:nvPicPr>
        <p:blipFill>
          <a:blip r:embed="rId3"/>
          <a:stretch>
            <a:fillRect/>
          </a:stretch>
        </p:blipFill>
        <p:spPr>
          <a:xfrm>
            <a:off x="4753610" y="2945130"/>
            <a:ext cx="3077210" cy="947420"/>
          </a:xfrm>
          <a:prstGeom prst="rect">
            <a:avLst/>
          </a:prstGeom>
        </p:spPr>
      </p:pic>
      <p:pic>
        <p:nvPicPr>
          <p:cNvPr id="7" name="图片 6"/>
          <p:cNvPicPr>
            <a:picLocks noChangeAspect="1"/>
          </p:cNvPicPr>
          <p:nvPr/>
        </p:nvPicPr>
        <p:blipFill>
          <a:blip r:embed="rId4"/>
          <a:stretch>
            <a:fillRect/>
          </a:stretch>
        </p:blipFill>
        <p:spPr>
          <a:xfrm>
            <a:off x="4851400" y="3604260"/>
            <a:ext cx="3966210" cy="1650365"/>
          </a:xfrm>
          <a:prstGeom prst="rect">
            <a:avLst/>
          </a:prstGeom>
        </p:spPr>
      </p:pic>
      <p:pic>
        <p:nvPicPr>
          <p:cNvPr id="8" name="图片 7"/>
          <p:cNvPicPr>
            <a:picLocks noChangeAspect="1"/>
          </p:cNvPicPr>
          <p:nvPr/>
        </p:nvPicPr>
        <p:blipFill>
          <a:blip r:embed="rId5"/>
          <a:stretch>
            <a:fillRect/>
          </a:stretch>
        </p:blipFill>
        <p:spPr>
          <a:xfrm>
            <a:off x="4753610" y="4930140"/>
            <a:ext cx="3505835" cy="947420"/>
          </a:xfrm>
          <a:prstGeom prst="rect">
            <a:avLst/>
          </a:prstGeom>
        </p:spPr>
      </p:pic>
      <p:pic>
        <p:nvPicPr>
          <p:cNvPr id="9" name="图片 8"/>
          <p:cNvPicPr>
            <a:picLocks noChangeAspect="1"/>
          </p:cNvPicPr>
          <p:nvPr/>
        </p:nvPicPr>
        <p:blipFill>
          <a:blip r:embed="rId6"/>
          <a:stretch>
            <a:fillRect/>
          </a:stretch>
        </p:blipFill>
        <p:spPr>
          <a:xfrm>
            <a:off x="8431530" y="1584325"/>
            <a:ext cx="3484245" cy="2467610"/>
          </a:xfrm>
          <a:prstGeom prst="rect">
            <a:avLst/>
          </a:prstGeom>
        </p:spPr>
      </p:pic>
      <p:pic>
        <p:nvPicPr>
          <p:cNvPr id="10" name="图片 9"/>
          <p:cNvPicPr>
            <a:picLocks noChangeAspect="1"/>
          </p:cNvPicPr>
          <p:nvPr/>
        </p:nvPicPr>
        <p:blipFill>
          <a:blip r:embed="rId7"/>
          <a:stretch>
            <a:fillRect/>
          </a:stretch>
        </p:blipFill>
        <p:spPr>
          <a:xfrm>
            <a:off x="8578850" y="4051935"/>
            <a:ext cx="3613150" cy="1385570"/>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latin typeface="金山云技术体" charset="-122"/>
                <a:ea typeface="金山云技术体" charset="-122"/>
                <a:cs typeface="金山云技术体" charset="-122"/>
              </a:rPr>
              <a:t>4.</a:t>
            </a:r>
            <a:r>
              <a:rPr lang="zh-CN" altLang="en-US">
                <a:latin typeface="金山云技术体" charset="-122"/>
                <a:ea typeface="金山云技术体" charset="-122"/>
                <a:cs typeface="金山云技术体" charset="-122"/>
              </a:rPr>
              <a:t>选择简答</a:t>
            </a:r>
            <a:endParaRPr lang="zh-CN" altLang="en-US">
              <a:latin typeface="金山云技术体" charset="-122"/>
              <a:ea typeface="金山云技术体" charset="-122"/>
              <a:cs typeface="金山云技术体" charset="-122"/>
            </a:endParaRPr>
          </a:p>
        </p:txBody>
      </p:sp>
      <p:sp>
        <p:nvSpPr>
          <p:cNvPr id="3" name="副标题 2"/>
          <p:cNvSpPr>
            <a:spLocks noGrp="1"/>
          </p:cNvSpPr>
          <p:nvPr>
            <p:ph type="subTitle" idx="1"/>
          </p:nvPr>
        </p:nvSpPr>
        <p:spPr/>
        <p:txBody>
          <a:bodyPr/>
          <a:p>
            <a:r>
              <a:rPr lang="zh-CN" altLang="en-US">
                <a:latin typeface="金山云技术体" charset="-122"/>
                <a:ea typeface="金山云技术体" charset="-122"/>
                <a:cs typeface="金山云技术体" charset="-122"/>
              </a:rPr>
              <a:t>戏言</a:t>
            </a:r>
            <a:endParaRPr lang="zh-CN" altLang="en-US">
              <a:latin typeface="金山云技术体" charset="-122"/>
              <a:ea typeface="金山云技术体" charset="-122"/>
              <a:cs typeface="金山云技术体"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选择</a:t>
            </a:r>
            <a:r>
              <a:rPr lang="zh-CN" altLang="en-US">
                <a:latin typeface="金山云技术体" charset="-122"/>
                <a:ea typeface="金山云技术体" charset="-122"/>
                <a:cs typeface="金山云技术体" charset="-122"/>
                <a:sym typeface="+mn-ea"/>
              </a:rPr>
              <a:t>简答</a:t>
            </a:r>
            <a:endParaRPr lang="zh-CN" altLang="en-US">
              <a:latin typeface="金山云技术体" charset="-122"/>
              <a:ea typeface="金山云技术体" charset="-122"/>
              <a:cs typeface="金山云技术体" charset="-122"/>
              <a:sym typeface="+mn-ea"/>
            </a:endParaRPr>
          </a:p>
        </p:txBody>
      </p:sp>
      <p:sp>
        <p:nvSpPr>
          <p:cNvPr id="21" name="文本框 20"/>
          <p:cNvSpPr txBox="1"/>
          <p:nvPr/>
        </p:nvSpPr>
        <p:spPr>
          <a:xfrm>
            <a:off x="647700" y="1294765"/>
            <a:ext cx="10990580" cy="5038090"/>
          </a:xfrm>
          <a:prstGeom prst="rect">
            <a:avLst/>
          </a:prstGeom>
          <a:noFill/>
        </p:spPr>
        <p:txBody>
          <a:bodyPr wrap="square" rtlCol="0">
            <a:noAutofit/>
          </a:bodyPr>
          <a:p>
            <a:pPr marL="457200" indent="-457200" eaLnBrk="1" hangingPunct="1">
              <a:buAutoNum type="arabicPeriod"/>
            </a:pPr>
            <a:r>
              <a:rPr sz="2400" b="1" dirty="0">
                <a:solidFill>
                  <a:schemeClr val="tx1"/>
                </a:solidFill>
                <a:uFillTx/>
                <a:latin typeface="Times New Roman Bold" panose="02020603050405020304" charset="0"/>
                <a:ea typeface="Songti SC Bold" panose="02010800040101010101" charset="-122"/>
                <a:sym typeface="+mn-ea"/>
              </a:rPr>
              <a:t>人工智能是一门研究如何构造智能机器(智能计算机）或智能系统，使它能</a:t>
            </a:r>
            <a:r>
              <a:rPr sz="2400" b="1" dirty="0">
                <a:solidFill>
                  <a:srgbClr val="FF0000"/>
                </a:solidFill>
                <a:uFillTx/>
                <a:latin typeface="Times New Roman Bold" panose="02020603050405020304" charset="0"/>
                <a:ea typeface="Songti SC Bold" panose="02010800040101010101" charset="-122"/>
                <a:sym typeface="+mn-ea"/>
              </a:rPr>
              <a:t>模拟、延伸、扩展人类智能</a:t>
            </a:r>
            <a:r>
              <a:rPr sz="2400" b="1" dirty="0">
                <a:solidFill>
                  <a:schemeClr val="tx1"/>
                </a:solidFill>
                <a:uFillTx/>
                <a:latin typeface="Times New Roman Bold" panose="02020603050405020304" charset="0"/>
                <a:ea typeface="Songti SC Bold" panose="02010800040101010101" charset="-122"/>
                <a:sym typeface="+mn-ea"/>
              </a:rPr>
              <a:t>的学科。</a:t>
            </a:r>
            <a:endParaRPr sz="2400" b="1" dirty="0">
              <a:solidFill>
                <a:schemeClr val="tx1"/>
              </a:solidFill>
              <a:uFillTx/>
              <a:latin typeface="Times New Roman Bold" panose="02020603050405020304" charset="0"/>
              <a:ea typeface="Songti SC Bold" panose="02010800040101010101" charset="-122"/>
              <a:sym typeface="+mn-ea"/>
            </a:endParaRPr>
          </a:p>
          <a:p>
            <a:pPr marL="457200" indent="-457200" eaLnBrk="1" hangingPunct="1">
              <a:buAutoNum type="arabicPeriod"/>
            </a:pPr>
            <a:r>
              <a:rPr sz="2400" b="1" dirty="0">
                <a:solidFill>
                  <a:schemeClr val="tx1"/>
                </a:solidFill>
                <a:uFillTx/>
                <a:latin typeface="Times New Roman Bold" panose="02020603050405020304" charset="0"/>
                <a:ea typeface="Songti SC Bold" panose="02010800040101010101" charset="-122"/>
                <a:sym typeface="+mn-ea"/>
              </a:rPr>
              <a:t>所谓人工智能就是用人工的方法在机器(计算机</a:t>
            </a:r>
            <a:r>
              <a:rPr lang="en-US" sz="2400" b="1" dirty="0">
                <a:solidFill>
                  <a:schemeClr val="tx1"/>
                </a:solidFill>
                <a:uFillTx/>
                <a:latin typeface="Times New Roman Bold" panose="02020603050405020304" charset="0"/>
                <a:ea typeface="Songti SC Bold" panose="02010800040101010101" charset="-122"/>
                <a:sym typeface="+mn-ea"/>
              </a:rPr>
              <a:t>)</a:t>
            </a:r>
            <a:r>
              <a:rPr sz="2400" b="1" dirty="0">
                <a:solidFill>
                  <a:schemeClr val="tx1"/>
                </a:solidFill>
                <a:uFillTx/>
                <a:latin typeface="Times New Roman Bold" panose="02020603050405020304" charset="0"/>
                <a:ea typeface="Songti SC Bold" panose="02010800040101010101" charset="-122"/>
                <a:sym typeface="+mn-ea"/>
              </a:rPr>
              <a:t>上实现的智能，也称为机器智能</a:t>
            </a:r>
            <a:r>
              <a:rPr lang="zh-CN" sz="2400" b="1" dirty="0">
                <a:solidFill>
                  <a:schemeClr val="tx1"/>
                </a:solidFill>
                <a:uFillTx/>
                <a:latin typeface="Times New Roman Bold" panose="02020603050405020304" charset="0"/>
                <a:ea typeface="Songti SC Bold" panose="02010800040101010101" charset="-122"/>
                <a:sym typeface="+mn-ea"/>
              </a:rPr>
              <a:t>。</a:t>
            </a:r>
            <a:endParaRPr lang="zh-CN" sz="2400" b="1" dirty="0">
              <a:solidFill>
                <a:schemeClr val="tx1"/>
              </a:solidFill>
              <a:uFillTx/>
              <a:latin typeface="Times New Roman Bold" panose="02020603050405020304" charset="0"/>
              <a:ea typeface="Songti SC Bold" panose="02010800040101010101" charset="-122"/>
              <a:sym typeface="+mn-ea"/>
            </a:endParaRPr>
          </a:p>
          <a:p>
            <a:pPr marL="457200" indent="-457200" eaLnBrk="1" hangingPunct="1">
              <a:buAutoNum type="arabicPeriod"/>
            </a:pPr>
            <a:r>
              <a:rPr lang="zh-CN" sz="2400" b="1" dirty="0">
                <a:solidFill>
                  <a:schemeClr val="tx1"/>
                </a:solidFill>
                <a:uFillTx/>
                <a:latin typeface="Times New Roman Bold" panose="02020603050405020304" charset="0"/>
                <a:ea typeface="Songti SC Bold" panose="02010800040101010101" charset="-122"/>
                <a:sym typeface="+mn-ea"/>
              </a:rPr>
              <a:t>一般来说，一个产生式系统由</a:t>
            </a:r>
            <a:r>
              <a:rPr lang="zh-CN" sz="2400" b="1" dirty="0">
                <a:solidFill>
                  <a:schemeClr val="tx1"/>
                </a:solidFill>
                <a:highlight>
                  <a:srgbClr val="FFFF00"/>
                </a:highlight>
                <a:uFillTx/>
                <a:latin typeface="Times New Roman Bold" panose="02020603050405020304" charset="0"/>
                <a:ea typeface="Songti SC Bold" panose="02010800040101010101" charset="-122"/>
                <a:sym typeface="+mn-ea"/>
              </a:rPr>
              <a:t>规则库</a:t>
            </a:r>
            <a:r>
              <a:rPr lang="zh-CN" sz="2400" b="1" dirty="0">
                <a:solidFill>
                  <a:schemeClr val="tx1"/>
                </a:solidFill>
                <a:highlight>
                  <a:srgbClr val="00FFFF"/>
                </a:highlight>
                <a:uFillTx/>
                <a:latin typeface="Times New Roman Bold" panose="02020603050405020304" charset="0"/>
                <a:ea typeface="Songti SC Bold" panose="02010800040101010101" charset="-122"/>
                <a:sym typeface="+mn-ea"/>
              </a:rPr>
              <a:t>控制系统(推理机)</a:t>
            </a:r>
            <a:r>
              <a:rPr lang="zh-CN" sz="2400" b="1" dirty="0">
                <a:solidFill>
                  <a:srgbClr val="FF0000"/>
                </a:solidFill>
                <a:highlight>
                  <a:srgbClr val="FFFF00"/>
                </a:highlight>
                <a:uFillTx/>
                <a:latin typeface="Times New Roman Bold" panose="02020603050405020304" charset="0"/>
                <a:ea typeface="Songti SC Bold" panose="02010800040101010101" charset="-122"/>
                <a:sym typeface="+mn-ea"/>
              </a:rPr>
              <a:t>综合数据库</a:t>
            </a:r>
            <a:r>
              <a:rPr lang="zh-CN" sz="2400" b="1" dirty="0">
                <a:solidFill>
                  <a:schemeClr val="tx1"/>
                </a:solidFill>
                <a:uFillTx/>
                <a:latin typeface="Times New Roman Bold" panose="02020603050405020304" charset="0"/>
                <a:ea typeface="Songti SC Bold" panose="02010800040101010101" charset="-122"/>
                <a:sym typeface="+mn-ea"/>
              </a:rPr>
              <a:t>三部分组成。</a:t>
            </a:r>
            <a:endParaRPr lang="zh-CN" sz="2400" b="1" dirty="0">
              <a:solidFill>
                <a:schemeClr val="tx1"/>
              </a:solidFill>
              <a:uFillTx/>
              <a:latin typeface="Times New Roman Bold" panose="02020603050405020304" charset="0"/>
              <a:ea typeface="Songti SC Bold" panose="02010800040101010101" charset="-122"/>
              <a:sym typeface="+mn-ea"/>
            </a:endParaRPr>
          </a:p>
          <a:p>
            <a:pPr marL="457200" indent="-457200" eaLnBrk="1" hangingPunct="1">
              <a:buAutoNum type="arabicPeriod"/>
            </a:pPr>
            <a:r>
              <a:rPr lang="zh-CN" sz="2400" b="1" dirty="0">
                <a:solidFill>
                  <a:schemeClr val="tx1"/>
                </a:solidFill>
                <a:uFillTx/>
                <a:latin typeface="Times New Roman Bold" panose="02020603050405020304" charset="0"/>
                <a:ea typeface="Songti SC Bold" panose="02010800040101010101" charset="-122"/>
                <a:sym typeface="+mn-ea"/>
              </a:rPr>
              <a:t>什么是专家系统?有哪些特征?</a:t>
            </a:r>
            <a:endParaRPr lang="zh-CN" sz="2400" b="1" dirty="0">
              <a:solidFill>
                <a:schemeClr val="tx1"/>
              </a:solidFill>
              <a:uFillTx/>
              <a:latin typeface="Times New Roman Bold" panose="02020603050405020304" charset="0"/>
              <a:ea typeface="Songti SC Bold" panose="02010800040101010101" charset="-122"/>
              <a:sym typeface="+mn-ea"/>
            </a:endParaRPr>
          </a:p>
          <a:p>
            <a:pPr marL="971550" lvl="1" indent="-514350" eaLnBrk="1" hangingPunct="1">
              <a:buFont typeface="+mj-lt"/>
              <a:buAutoNum type="romanUcPeriod"/>
            </a:pPr>
            <a:r>
              <a:rPr lang="zh-CN" sz="2400" b="1" dirty="0">
                <a:solidFill>
                  <a:schemeClr val="tx1"/>
                </a:solidFill>
                <a:uFillTx/>
                <a:latin typeface="Times New Roman Bold" panose="02020603050405020304" charset="0"/>
                <a:ea typeface="Songti SC Bold" panose="02010800040101010101" charset="-122"/>
                <a:sym typeface="+mn-ea"/>
              </a:rPr>
              <a:t>专家系统就是系统像人类专家一样解决困难、复杂的实际问题的计算机网络。</a:t>
            </a:r>
            <a:endParaRPr lang="zh-CN" sz="2400" b="1" dirty="0">
              <a:solidFill>
                <a:schemeClr val="tx1"/>
              </a:solidFill>
              <a:uFillTx/>
              <a:latin typeface="Times New Roman Bold" panose="02020603050405020304" charset="0"/>
              <a:ea typeface="Songti SC Bold" panose="02010800040101010101" charset="-122"/>
              <a:sym typeface="+mn-ea"/>
            </a:endParaRPr>
          </a:p>
          <a:p>
            <a:pPr marL="971550" lvl="1" indent="-514350" eaLnBrk="1" hangingPunct="1">
              <a:buFont typeface="+mj-lt"/>
              <a:buAutoNum type="romanUcPeriod"/>
            </a:pPr>
            <a:r>
              <a:rPr lang="zh-CN" sz="2400" b="1" dirty="0">
                <a:solidFill>
                  <a:schemeClr val="tx1"/>
                </a:solidFill>
                <a:uFillTx/>
                <a:latin typeface="Times New Roman Bold" panose="02020603050405020304" charset="0"/>
                <a:ea typeface="Songti SC Bold" panose="02010800040101010101" charset="-122"/>
                <a:sym typeface="+mn-ea"/>
              </a:rPr>
              <a:t>特征;</a:t>
            </a:r>
            <a:endParaRPr lang="zh-CN" sz="2400" b="1" dirty="0">
              <a:solidFill>
                <a:schemeClr val="tx1"/>
              </a:solidFill>
              <a:uFillTx/>
              <a:latin typeface="Times New Roman Bold" panose="02020603050405020304" charset="0"/>
              <a:ea typeface="Songti SC Bold" panose="02010800040101010101" charset="-122"/>
              <a:sym typeface="+mn-ea"/>
            </a:endParaRPr>
          </a:p>
          <a:p>
            <a:pPr marL="1371600" lvl="2" indent="-457200" eaLnBrk="1" hangingPunct="1">
              <a:buFont typeface="+mj-lt"/>
              <a:buAutoNum type="alphaLcParenR"/>
            </a:pPr>
            <a:r>
              <a:rPr lang="zh-CN" sz="2400" b="1" dirty="0">
                <a:solidFill>
                  <a:schemeClr val="tx1"/>
                </a:solidFill>
                <a:uFillTx/>
                <a:latin typeface="Times New Roman Bold" panose="02020603050405020304" charset="0"/>
                <a:ea typeface="Songti SC Bold" panose="02010800040101010101" charset="-122"/>
                <a:sym typeface="+mn-ea"/>
              </a:rPr>
              <a:t>应用于某些专门领域。</a:t>
            </a:r>
            <a:endParaRPr lang="zh-CN" sz="2400" b="1" dirty="0">
              <a:solidFill>
                <a:schemeClr val="tx1"/>
              </a:solidFill>
              <a:uFillTx/>
              <a:latin typeface="Times New Roman Bold" panose="02020603050405020304" charset="0"/>
              <a:ea typeface="Songti SC Bold" panose="02010800040101010101" charset="-122"/>
              <a:sym typeface="+mn-ea"/>
            </a:endParaRPr>
          </a:p>
          <a:p>
            <a:pPr marL="1371600" lvl="2" indent="-457200" eaLnBrk="1" hangingPunct="1">
              <a:buFont typeface="+mj-lt"/>
              <a:buAutoNum type="alphaLcParenR"/>
            </a:pPr>
            <a:r>
              <a:rPr lang="zh-CN" sz="2400" b="1" dirty="0">
                <a:solidFill>
                  <a:schemeClr val="tx1"/>
                </a:solidFill>
                <a:uFillTx/>
                <a:latin typeface="Times New Roman Bold" panose="02020603050405020304" charset="0"/>
                <a:ea typeface="Songti SC Bold" panose="02010800040101010101" charset="-122"/>
                <a:sym typeface="+mn-ea"/>
              </a:rPr>
              <a:t>拥有专家级知识。</a:t>
            </a:r>
            <a:endParaRPr lang="zh-CN" sz="2400" b="1" dirty="0">
              <a:solidFill>
                <a:schemeClr val="tx1"/>
              </a:solidFill>
              <a:uFillTx/>
              <a:latin typeface="Times New Roman Bold" panose="02020603050405020304" charset="0"/>
              <a:ea typeface="Songti SC Bold" panose="02010800040101010101" charset="-122"/>
              <a:sym typeface="+mn-ea"/>
            </a:endParaRPr>
          </a:p>
          <a:p>
            <a:pPr marL="1371600" lvl="2" indent="-457200" eaLnBrk="1" hangingPunct="1">
              <a:buFont typeface="+mj-lt"/>
              <a:buAutoNum type="alphaLcParenR"/>
            </a:pPr>
            <a:r>
              <a:rPr lang="zh-CN" sz="2400" b="1" dirty="0">
                <a:solidFill>
                  <a:schemeClr val="tx1"/>
                </a:solidFill>
                <a:uFillTx/>
                <a:latin typeface="Times New Roman Bold" panose="02020603050405020304" charset="0"/>
                <a:ea typeface="Songti SC Bold" panose="02010800040101010101" charset="-122"/>
                <a:sym typeface="+mn-ea"/>
              </a:rPr>
              <a:t>系统模拟专家的思维。</a:t>
            </a:r>
            <a:endParaRPr lang="zh-CN" sz="2400" b="1" dirty="0">
              <a:solidFill>
                <a:schemeClr val="tx1"/>
              </a:solidFill>
              <a:uFillTx/>
              <a:latin typeface="Times New Roman Bold" panose="02020603050405020304" charset="0"/>
              <a:ea typeface="Songti SC Bold" panose="02010800040101010101" charset="-122"/>
              <a:sym typeface="+mn-ea"/>
            </a:endParaRPr>
          </a:p>
          <a:p>
            <a:pPr marL="1371600" lvl="2" indent="-457200" eaLnBrk="1" hangingPunct="1">
              <a:buFont typeface="+mj-lt"/>
              <a:buAutoNum type="alphaLcParenR"/>
            </a:pPr>
            <a:r>
              <a:rPr lang="zh-CN" sz="2400" b="1" dirty="0">
                <a:solidFill>
                  <a:schemeClr val="tx1"/>
                </a:solidFill>
                <a:uFillTx/>
                <a:latin typeface="Times New Roman Bold" panose="02020603050405020304" charset="0"/>
                <a:ea typeface="Songti SC Bold" panose="02010800040101010101" charset="-122"/>
                <a:sym typeface="+mn-ea"/>
              </a:rPr>
              <a:t>系统达到专家级水平。</a:t>
            </a:r>
            <a:endParaRPr lang="zh-CN" sz="2400" b="1" dirty="0">
              <a:solidFill>
                <a:schemeClr val="tx1"/>
              </a:solidFill>
              <a:uFillTx/>
              <a:latin typeface="Times New Roman Bold" panose="02020603050405020304" charset="0"/>
              <a:ea typeface="Songti SC Bold" panose="02010800040101010101" charset="-122"/>
              <a:sym typeface="+mn-ea"/>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金山云技术体" charset="-122"/>
                <a:ea typeface="金山云技术体" charset="-122"/>
                <a:cs typeface="金山云技术体" charset="-122"/>
                <a:sym typeface="+mn-ea"/>
              </a:rPr>
              <a:t>3.</a:t>
            </a:r>
            <a:r>
              <a:rPr lang="en-US">
                <a:latin typeface="金山云技术体" charset="-122"/>
                <a:ea typeface="金山云技术体" charset="-122"/>
                <a:cs typeface="金山云技术体" charset="-122"/>
                <a:sym typeface="+mn-ea"/>
              </a:rPr>
              <a:t>4 </a:t>
            </a:r>
            <a:r>
              <a:rPr lang="zh-CN" altLang="en-US">
                <a:latin typeface="金山云技术体" charset="-122"/>
                <a:ea typeface="金山云技术体" charset="-122"/>
                <a:cs typeface="金山云技术体" charset="-122"/>
                <a:sym typeface="+mn-ea"/>
              </a:rPr>
              <a:t>选择</a:t>
            </a:r>
            <a:r>
              <a:rPr lang="zh-CN" altLang="en-US">
                <a:latin typeface="金山云技术体" charset="-122"/>
                <a:ea typeface="金山云技术体" charset="-122"/>
                <a:cs typeface="金山云技术体" charset="-122"/>
                <a:sym typeface="+mn-ea"/>
              </a:rPr>
              <a:t>简答</a:t>
            </a:r>
            <a:endParaRPr lang="zh-CN" altLang="en-US">
              <a:latin typeface="金山云技术体" charset="-122"/>
              <a:ea typeface="金山云技术体" charset="-122"/>
              <a:cs typeface="金山云技术体" charset="-122"/>
              <a:sym typeface="+mn-ea"/>
            </a:endParaRPr>
          </a:p>
        </p:txBody>
      </p:sp>
      <p:sp>
        <p:nvSpPr>
          <p:cNvPr id="21" name="文本框 20"/>
          <p:cNvSpPr txBox="1"/>
          <p:nvPr/>
        </p:nvSpPr>
        <p:spPr>
          <a:xfrm>
            <a:off x="647700" y="1294765"/>
            <a:ext cx="10990580" cy="5038090"/>
          </a:xfrm>
          <a:prstGeom prst="rect">
            <a:avLst/>
          </a:prstGeom>
          <a:noFill/>
        </p:spPr>
        <p:txBody>
          <a:bodyPr wrap="square" rtlCol="0">
            <a:noAutofit/>
          </a:bodyPr>
          <a:p>
            <a:pPr marL="457200" indent="-457200" eaLnBrk="1" hangingPunct="1">
              <a:buFont typeface="+mj-lt"/>
              <a:buAutoNum type="arabicPeriod" startAt="5"/>
            </a:pPr>
            <a:r>
              <a:rPr lang="zh-CN" sz="2400" b="1" dirty="0">
                <a:solidFill>
                  <a:schemeClr val="tx1"/>
                </a:solidFill>
                <a:uFillTx/>
                <a:latin typeface="Times New Roman Bold" panose="02020603050405020304" charset="0"/>
                <a:ea typeface="Songti SC Bold" panose="02010800040101010101" charset="-122"/>
                <a:sym typeface="+mn-ea"/>
              </a:rPr>
              <a:t>神经网络</a:t>
            </a:r>
            <a:endParaRPr lang="zh-CN" sz="2400" b="1" dirty="0">
              <a:solidFill>
                <a:schemeClr val="tx1"/>
              </a:solidFill>
              <a:uFillTx/>
              <a:latin typeface="Times New Roman Bold" panose="02020603050405020304" charset="0"/>
              <a:ea typeface="Songti SC Bold" panose="02010800040101010101" charset="-122"/>
              <a:sym typeface="+mn-ea"/>
            </a:endParaRPr>
          </a:p>
          <a:p>
            <a:pPr marL="971550" lvl="1" indent="-514350" eaLnBrk="1" hangingPunct="1">
              <a:buFont typeface="+mj-lt"/>
              <a:buAutoNum type="arabicPeriod"/>
            </a:pPr>
            <a:r>
              <a:rPr lang="zh-CN" sz="2400" b="1" dirty="0">
                <a:solidFill>
                  <a:schemeClr val="tx1"/>
                </a:solidFill>
                <a:uFillTx/>
                <a:latin typeface="Times New Roman Bold" panose="02020603050405020304" charset="0"/>
                <a:ea typeface="Songti SC Bold" panose="02010800040101010101" charset="-122"/>
                <a:sym typeface="+mn-ea"/>
              </a:rPr>
              <a:t>结构</a:t>
            </a:r>
            <a:endParaRPr lang="zh-CN" sz="2400" b="1" dirty="0">
              <a:solidFill>
                <a:schemeClr val="tx1"/>
              </a:solidFill>
              <a:uFillTx/>
              <a:latin typeface="Times New Roman Bold" panose="02020603050405020304" charset="0"/>
              <a:ea typeface="Songti SC Bold" panose="02010800040101010101" charset="-122"/>
              <a:sym typeface="+mn-ea"/>
            </a:endParaRPr>
          </a:p>
          <a:p>
            <a:pPr marL="1371600" lvl="2" indent="-457200" eaLnBrk="1" hangingPunct="1">
              <a:buFont typeface="+mj-lt"/>
              <a:buAutoNum type="alphaLcParenR"/>
            </a:pPr>
            <a:r>
              <a:rPr lang="zh-CN" sz="2400" b="1" dirty="0">
                <a:solidFill>
                  <a:schemeClr val="tx1"/>
                </a:solidFill>
                <a:uFillTx/>
                <a:latin typeface="Times New Roman Bold" panose="02020603050405020304" charset="0"/>
                <a:ea typeface="Songti SC Bold" panose="02010800040101010101" charset="-122"/>
                <a:sym typeface="+mn-ea"/>
              </a:rPr>
              <a:t>前馈型</a:t>
            </a:r>
            <a:r>
              <a:rPr lang="en-US" altLang="zh-CN" sz="2400" b="1" dirty="0">
                <a:solidFill>
                  <a:schemeClr val="tx1"/>
                </a:solidFill>
                <a:uFillTx/>
                <a:latin typeface="Times New Roman Bold" panose="02020603050405020304" charset="0"/>
                <a:ea typeface="Songti SC Bold" panose="02010800040101010101" charset="-122"/>
                <a:sym typeface="+mn-ea"/>
              </a:rPr>
              <a:t>(BP)</a:t>
            </a:r>
            <a:endParaRPr lang="zh-CN" sz="2400" b="1" dirty="0">
              <a:solidFill>
                <a:schemeClr val="tx1"/>
              </a:solidFill>
              <a:uFillTx/>
              <a:latin typeface="Times New Roman Bold" panose="02020603050405020304" charset="0"/>
              <a:ea typeface="Songti SC Bold" panose="02010800040101010101" charset="-122"/>
              <a:sym typeface="+mn-ea"/>
            </a:endParaRPr>
          </a:p>
          <a:p>
            <a:pPr marL="1371600" lvl="2" indent="-457200" eaLnBrk="1" hangingPunct="1">
              <a:buFont typeface="+mj-lt"/>
              <a:buAutoNum type="alphaLcParenR"/>
            </a:pPr>
            <a:r>
              <a:rPr lang="zh-CN" sz="2400" b="1" dirty="0">
                <a:solidFill>
                  <a:schemeClr val="tx1"/>
                </a:solidFill>
                <a:uFillTx/>
                <a:latin typeface="Times New Roman Bold" panose="02020603050405020304" charset="0"/>
                <a:ea typeface="Songti SC Bold" panose="02010800040101010101" charset="-122"/>
                <a:sym typeface="+mn-ea"/>
              </a:rPr>
              <a:t>反馈型</a:t>
            </a:r>
            <a:r>
              <a:rPr lang="en-US" altLang="zh-CN" sz="2400" b="1" dirty="0">
                <a:solidFill>
                  <a:schemeClr val="tx1"/>
                </a:solidFill>
                <a:uFillTx/>
                <a:latin typeface="Times New Roman Bold" panose="02020603050405020304" charset="0"/>
                <a:ea typeface="Songti SC Bold" panose="02010800040101010101" charset="-122"/>
                <a:sym typeface="+mn-ea"/>
              </a:rPr>
              <a:t>(Ho)</a:t>
            </a:r>
            <a:endParaRPr lang="zh-CN" sz="2400" b="1" dirty="0">
              <a:solidFill>
                <a:schemeClr val="tx1"/>
              </a:solidFill>
              <a:uFillTx/>
              <a:latin typeface="Times New Roman Bold" panose="02020603050405020304" charset="0"/>
              <a:ea typeface="Songti SC Bold" panose="02010800040101010101" charset="-122"/>
              <a:sym typeface="+mn-ea"/>
            </a:endParaRPr>
          </a:p>
          <a:p>
            <a:pPr marL="971550" lvl="2" indent="-514350" eaLnBrk="1" hangingPunct="1">
              <a:buFont typeface="+mj-lt"/>
              <a:buAutoNum type="romanUcPeriod" startAt="2"/>
            </a:pPr>
            <a:r>
              <a:rPr lang="zh-CN" sz="2400" b="1" dirty="0">
                <a:solidFill>
                  <a:schemeClr val="tx1"/>
                </a:solidFill>
                <a:uFillTx/>
                <a:latin typeface="Times New Roman Bold" panose="02020603050405020304" charset="0"/>
                <a:ea typeface="Songti SC Bold" panose="02010800040101010101" charset="-122"/>
                <a:sym typeface="+mn-ea"/>
              </a:rPr>
              <a:t>工作方式：同步</a:t>
            </a:r>
            <a:r>
              <a:rPr lang="en-US" altLang="zh-CN" sz="2400" b="1" dirty="0">
                <a:solidFill>
                  <a:schemeClr val="tx1"/>
                </a:solidFill>
                <a:uFillTx/>
                <a:latin typeface="Times New Roman Bold" panose="02020603050405020304" charset="0"/>
                <a:ea typeface="Songti SC Bold" panose="02010800040101010101" charset="-122"/>
                <a:sym typeface="+mn-ea"/>
              </a:rPr>
              <a:t>/</a:t>
            </a:r>
            <a:r>
              <a:rPr lang="zh-CN" altLang="en-US" sz="2400" b="1" dirty="0">
                <a:solidFill>
                  <a:schemeClr val="tx1"/>
                </a:solidFill>
                <a:uFillTx/>
                <a:latin typeface="Times New Roman Bold" panose="02020603050405020304" charset="0"/>
                <a:ea typeface="Songti SC Bold" panose="02010800040101010101" charset="-122"/>
                <a:sym typeface="+mn-ea"/>
              </a:rPr>
              <a:t>异步</a:t>
            </a:r>
            <a:endParaRPr lang="zh-CN" altLang="en-US" sz="2400" b="1" dirty="0">
              <a:solidFill>
                <a:schemeClr val="tx1"/>
              </a:solidFill>
              <a:uFillTx/>
              <a:latin typeface="Times New Roman Bold" panose="02020603050405020304" charset="0"/>
              <a:ea typeface="Songti SC Bold" panose="02010800040101010101" charset="-122"/>
              <a:sym typeface="+mn-ea"/>
            </a:endParaRPr>
          </a:p>
          <a:p>
            <a:pPr marL="514350" lvl="1" indent="-514350" eaLnBrk="1" hangingPunct="1">
              <a:buFont typeface="+mj-lt"/>
              <a:buAutoNum type="arabicPeriod" startAt="6"/>
            </a:pPr>
            <a:r>
              <a:rPr lang="zh-CN" altLang="en-US" sz="2400" b="1" dirty="0">
                <a:solidFill>
                  <a:schemeClr val="tx1"/>
                </a:solidFill>
                <a:uFillTx/>
                <a:latin typeface="Times New Roman Bold" panose="02020603050405020304" charset="0"/>
                <a:ea typeface="Songti SC Bold" panose="02010800040101010101" charset="-122"/>
                <a:sym typeface="+mn-ea"/>
              </a:rPr>
              <a:t>深度优先搜索</a:t>
            </a:r>
            <a:r>
              <a:rPr lang="zh-CN" altLang="en-US" sz="2400" b="1" dirty="0">
                <a:solidFill>
                  <a:schemeClr val="tx1"/>
                </a:solidFill>
                <a:uFillTx/>
                <a:latin typeface="Times New Roman Bold" panose="02020603050405020304" charset="0"/>
                <a:ea typeface="Songti SC Bold" panose="02010800040101010101" charset="-122"/>
                <a:sym typeface="+mn-ea"/>
              </a:rPr>
              <a:t>缺点</a:t>
            </a:r>
            <a:endParaRPr lang="zh-CN" altLang="en-US" sz="2400" b="1" dirty="0">
              <a:solidFill>
                <a:schemeClr val="tx1"/>
              </a:solidFill>
              <a:uFillTx/>
              <a:latin typeface="Times New Roman Bold" panose="02020603050405020304" charset="0"/>
              <a:ea typeface="Songti SC Bold" panose="02010800040101010101" charset="-122"/>
              <a:sym typeface="+mn-ea"/>
            </a:endParaRPr>
          </a:p>
          <a:p>
            <a:pPr marL="971550" lvl="2" indent="-514350" eaLnBrk="1" hangingPunct="1">
              <a:buFont typeface="+mj-ea"/>
              <a:buAutoNum type="circleNumDbPlain"/>
            </a:pPr>
            <a:r>
              <a:rPr lang="zh-CN" altLang="en-US" sz="2400" b="1" dirty="0">
                <a:solidFill>
                  <a:schemeClr val="tx1"/>
                </a:solidFill>
                <a:uFillTx/>
                <a:latin typeface="Times New Roman Bold" panose="02020603050405020304" charset="0"/>
                <a:ea typeface="Songti SC Bold" panose="02010800040101010101" charset="-122"/>
                <a:sym typeface="+mn-ea"/>
              </a:rPr>
              <a:t>不一定能找到最短路径或最优解。</a:t>
            </a:r>
            <a:endParaRPr lang="zh-CN" altLang="en-US" sz="2400" b="1" dirty="0">
              <a:solidFill>
                <a:schemeClr val="tx1"/>
              </a:solidFill>
              <a:uFillTx/>
              <a:latin typeface="Times New Roman Bold" panose="02020603050405020304" charset="0"/>
              <a:ea typeface="Songti SC Bold" panose="02010800040101010101" charset="-122"/>
              <a:sym typeface="+mn-ea"/>
            </a:endParaRPr>
          </a:p>
          <a:p>
            <a:pPr marL="971550" lvl="2" indent="-514350" eaLnBrk="1" hangingPunct="1">
              <a:buFont typeface="+mj-ea"/>
              <a:buAutoNum type="circleNumDbPlain"/>
            </a:pPr>
            <a:r>
              <a:rPr lang="zh-CN" altLang="en-US" sz="2400" b="1" dirty="0">
                <a:solidFill>
                  <a:schemeClr val="tx1"/>
                </a:solidFill>
                <a:uFillTx/>
                <a:latin typeface="Times New Roman Bold" panose="02020603050405020304" charset="0"/>
                <a:ea typeface="Songti SC Bold" panose="02010800040101010101" charset="-122"/>
                <a:sym typeface="+mn-ea"/>
              </a:rPr>
              <a:t> 可能会陷入死循环或无限递归。</a:t>
            </a:r>
            <a:endParaRPr lang="zh-CN" altLang="en-US" sz="2400" b="1" dirty="0">
              <a:solidFill>
                <a:schemeClr val="tx1"/>
              </a:solidFill>
              <a:uFillTx/>
              <a:latin typeface="Times New Roman Bold" panose="02020603050405020304" charset="0"/>
              <a:ea typeface="Songti SC Bold" panose="02010800040101010101" charset="-122"/>
              <a:sym typeface="+mn-ea"/>
            </a:endParaRPr>
          </a:p>
          <a:p>
            <a:pPr marL="514350" lvl="1" indent="-514350" eaLnBrk="1" hangingPunct="1">
              <a:buFont typeface="+mj-ea"/>
              <a:buAutoNum type="arabicPeriod" startAt="6"/>
            </a:pPr>
            <a:r>
              <a:rPr lang="zh-CN" altLang="en-US" sz="2400" b="1" dirty="0">
                <a:solidFill>
                  <a:schemeClr val="tx1"/>
                </a:solidFill>
                <a:uFillTx/>
                <a:latin typeface="Times New Roman Bold" panose="02020603050405020304" charset="0"/>
                <a:ea typeface="Songti SC Bold" panose="02010800040101010101" charset="-122"/>
                <a:sym typeface="+mn-ea"/>
              </a:rPr>
              <a:t>机器学习的学习方式</a:t>
            </a:r>
            <a:endParaRPr lang="zh-CN" altLang="en-US" sz="2400" b="1" dirty="0">
              <a:solidFill>
                <a:schemeClr val="tx1"/>
              </a:solidFill>
              <a:uFillTx/>
              <a:latin typeface="Times New Roman Bold" panose="02020603050405020304" charset="0"/>
              <a:ea typeface="Songti SC Bold" panose="02010800040101010101" charset="-122"/>
              <a:sym typeface="+mn-ea"/>
            </a:endParaRPr>
          </a:p>
          <a:p>
            <a:pPr marL="971550" lvl="2" indent="-514350" eaLnBrk="1" hangingPunct="1">
              <a:buFont typeface="+mj-ea"/>
              <a:buAutoNum type="circleNumDbPlain"/>
            </a:pPr>
            <a:r>
              <a:rPr lang="en-US" altLang="zh-CN" sz="2400" b="1" dirty="0">
                <a:solidFill>
                  <a:schemeClr val="tx1"/>
                </a:solidFill>
                <a:uFillTx/>
                <a:latin typeface="Times New Roman Bold" panose="02020603050405020304" charset="0"/>
                <a:ea typeface="Songti SC Bold" panose="02010800040101010101" charset="-122"/>
                <a:sym typeface="+mn-ea"/>
              </a:rPr>
              <a:t>按学习方法分类</a:t>
            </a:r>
            <a:endParaRPr lang="en-US" altLang="zh-CN" sz="2400" b="1" dirty="0">
              <a:solidFill>
                <a:schemeClr val="tx1"/>
              </a:solidFill>
              <a:uFillTx/>
              <a:latin typeface="Times New Roman Bold" panose="02020603050405020304" charset="0"/>
              <a:ea typeface="Songti SC Bold" panose="02010800040101010101" charset="-122"/>
              <a:sym typeface="+mn-ea"/>
            </a:endParaRPr>
          </a:p>
          <a:p>
            <a:pPr marL="914400" lvl="3" indent="0" eaLnBrk="1" hangingPunct="1">
              <a:buFont typeface="+mj-lt"/>
              <a:buNone/>
            </a:pPr>
            <a:r>
              <a:rPr lang="zh-CN" altLang="en-US" sz="2400" b="1" dirty="0">
                <a:latin typeface="Times New Roman" panose="02020603050405020304" pitchFamily="18" charset="0"/>
                <a:ea typeface="宋体" pitchFamily="2" charset="-122"/>
                <a:sym typeface="+mn-ea"/>
              </a:rPr>
              <a:t>机械式学习、指导式学习、示例学习、类比学习、 解释学习等</a:t>
            </a:r>
            <a:endParaRPr lang="zh-CN" altLang="en-US" sz="2400" b="1" dirty="0">
              <a:latin typeface="Times New Roman" panose="02020603050405020304" pitchFamily="18" charset="0"/>
              <a:ea typeface="宋体" pitchFamily="2" charset="-122"/>
              <a:sym typeface="+mn-ea"/>
            </a:endParaRPr>
          </a:p>
          <a:p>
            <a:pPr marL="971550" lvl="2" indent="-514350" eaLnBrk="1" hangingPunct="1">
              <a:buFont typeface="+mj-lt"/>
              <a:buAutoNum type="circleNumDbPlain"/>
            </a:pPr>
            <a:r>
              <a:rPr lang="zh-CN" altLang="en-US" sz="2400" b="1" dirty="0">
                <a:latin typeface="Times New Roman" panose="02020603050405020304" pitchFamily="18" charset="0"/>
                <a:ea typeface="宋体" pitchFamily="2" charset="-122"/>
                <a:sym typeface="+mn-ea"/>
              </a:rPr>
              <a:t> 按学习能力分类</a:t>
            </a:r>
            <a:endParaRPr lang="zh-CN" altLang="en-US" sz="2400" b="1" dirty="0">
              <a:latin typeface="Times New Roman" panose="02020603050405020304" pitchFamily="18" charset="0"/>
              <a:ea typeface="宋体" pitchFamily="2" charset="-122"/>
              <a:sym typeface="+mn-ea"/>
            </a:endParaRPr>
          </a:p>
          <a:p>
            <a:pPr marL="914400" lvl="3" indent="0" eaLnBrk="1" hangingPunct="1">
              <a:buFont typeface="+mj-lt"/>
              <a:buNone/>
            </a:pPr>
            <a:r>
              <a:rPr lang="en-US" altLang="zh-CN" sz="2400" b="1" dirty="0">
                <a:latin typeface="Times New Roman" panose="02020603050405020304" pitchFamily="18" charset="0"/>
                <a:ea typeface="宋体" pitchFamily="2" charset="-122"/>
                <a:sym typeface="+mn-ea"/>
              </a:rPr>
              <a:t>a.</a:t>
            </a:r>
            <a:r>
              <a:rPr lang="zh-CN" altLang="en-US" sz="2400" b="1" dirty="0">
                <a:latin typeface="Times New Roman" panose="02020603050405020304" pitchFamily="18" charset="0"/>
                <a:ea typeface="宋体" pitchFamily="2" charset="-122"/>
                <a:sym typeface="+mn-ea"/>
              </a:rPr>
              <a:t>监督学习</a:t>
            </a:r>
            <a:r>
              <a:rPr lang="en-US" altLang="zh-CN" sz="2400" b="1" dirty="0">
                <a:latin typeface="Times New Roman" panose="02020603050405020304" pitchFamily="18" charset="0"/>
                <a:ea typeface="宋体" pitchFamily="2" charset="-122"/>
                <a:sym typeface="+mn-ea"/>
              </a:rPr>
              <a:t>	b.</a:t>
            </a:r>
            <a:r>
              <a:rPr lang="zh-CN" altLang="en-US" sz="2400" b="1" dirty="0">
                <a:latin typeface="Times New Roman" panose="02020603050405020304" pitchFamily="18" charset="0"/>
                <a:ea typeface="宋体" pitchFamily="2" charset="-122"/>
                <a:sym typeface="+mn-ea"/>
              </a:rPr>
              <a:t>强化学习</a:t>
            </a:r>
            <a:r>
              <a:rPr lang="en-US" altLang="zh-CN" sz="2400" b="1" dirty="0">
                <a:latin typeface="Times New Roman" panose="02020603050405020304" pitchFamily="18" charset="0"/>
                <a:ea typeface="宋体" pitchFamily="2" charset="-122"/>
                <a:sym typeface="+mn-ea"/>
              </a:rPr>
              <a:t>	c.</a:t>
            </a:r>
            <a:r>
              <a:rPr lang="zh-CN" altLang="en-US" sz="2400" b="1" dirty="0">
                <a:latin typeface="Times New Roman" panose="02020603050405020304" pitchFamily="18" charset="0"/>
                <a:ea typeface="宋体" pitchFamily="2" charset="-122"/>
                <a:sym typeface="+mn-ea"/>
              </a:rPr>
              <a:t>非监督</a:t>
            </a:r>
            <a:r>
              <a:rPr lang="zh-CN" altLang="en-US" sz="2400" b="1" dirty="0">
                <a:latin typeface="Times New Roman" panose="02020603050405020304" pitchFamily="18" charset="0"/>
                <a:ea typeface="宋体" pitchFamily="2" charset="-122"/>
                <a:sym typeface="+mn-ea"/>
              </a:rPr>
              <a:t>学习</a:t>
            </a:r>
            <a:endParaRPr lang="zh-CN" altLang="en-US" sz="2400" b="1" dirty="0">
              <a:latin typeface="Times New Roman" panose="02020603050405020304" pitchFamily="18" charset="0"/>
              <a:ea typeface="宋体" pitchFamily="2" charset="-122"/>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ABLE_ENDDRAG_ORIGIN_RECT" val="342*349"/>
  <p:tag name="TABLE_ENDDRAG_RECT" val="144*135*342*349"/>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12892</Words>
  <Application>WPS 演示</Application>
  <PresentationFormat>宽屏</PresentationFormat>
  <Paragraphs>1449</Paragraphs>
  <Slides>100</Slides>
  <Notes>1</Notes>
  <HiddenSlides>0</HiddenSlides>
  <MMClips>0</MMClips>
  <ScaleCrop>false</ScaleCrop>
  <HeadingPairs>
    <vt:vector size="8" baseType="variant">
      <vt:variant>
        <vt:lpstr>已用的字体</vt:lpstr>
      </vt:variant>
      <vt:variant>
        <vt:i4>30</vt:i4>
      </vt:variant>
      <vt:variant>
        <vt:lpstr>主题</vt:lpstr>
      </vt:variant>
      <vt:variant>
        <vt:i4>1</vt:i4>
      </vt:variant>
      <vt:variant>
        <vt:lpstr>嵌入 OLE 服务器</vt:lpstr>
      </vt:variant>
      <vt:variant>
        <vt:i4>70</vt:i4>
      </vt:variant>
      <vt:variant>
        <vt:lpstr>幻灯片标题</vt:lpstr>
      </vt:variant>
      <vt:variant>
        <vt:i4>100</vt:i4>
      </vt:variant>
    </vt:vector>
  </HeadingPairs>
  <TitlesOfParts>
    <vt:vector size="201" baseType="lpstr">
      <vt:lpstr>Arial</vt:lpstr>
      <vt:lpstr>宋体</vt:lpstr>
      <vt:lpstr>Wingdings</vt:lpstr>
      <vt:lpstr>金山云技术体</vt:lpstr>
      <vt:lpstr>Times New Roman</vt:lpstr>
      <vt:lpstr>汉仪书宋二KW</vt:lpstr>
      <vt:lpstr>Times New Roman Regular</vt:lpstr>
      <vt:lpstr>微软雅黑</vt:lpstr>
      <vt:lpstr>汉仪旗黑</vt:lpstr>
      <vt:lpstr>宋体</vt:lpstr>
      <vt:lpstr>Arial Unicode MS</vt:lpstr>
      <vt:lpstr>Calibri</vt:lpstr>
      <vt:lpstr>Helvetica Neue</vt:lpstr>
      <vt:lpstr>Symbol</vt:lpstr>
      <vt:lpstr>Kingsoft Sign</vt:lpstr>
      <vt:lpstr>Verdana</vt:lpstr>
      <vt:lpstr>黑体</vt:lpstr>
      <vt:lpstr>汉仪中黑KW</vt:lpstr>
      <vt:lpstr>宋体-简</vt:lpstr>
      <vt:lpstr>Wingdings 3</vt:lpstr>
      <vt:lpstr>Wingdings</vt:lpstr>
      <vt:lpstr>Times New Roman</vt:lpstr>
      <vt:lpstr>Times New Roman Italic</vt:lpstr>
      <vt:lpstr>Cambria Math</vt:lpstr>
      <vt:lpstr>Kingsoft Math</vt:lpstr>
      <vt:lpstr>DejaVu Math TeX Gyre</vt:lpstr>
      <vt:lpstr>Times New Roman Bold</vt:lpstr>
      <vt:lpstr>Songti SC Bold</vt:lpstr>
      <vt:lpstr>方正姚体</vt:lpstr>
      <vt:lpstr>Apple Color Emoji</vt:lpstr>
      <vt:lpstr>WPS</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Equation.DSMT4</vt:lpstr>
      <vt:lpstr>Equation.3</vt:lpstr>
      <vt:lpstr>Equation.DSMT4</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Equation.DSMT4</vt:lpstr>
      <vt:lpstr>Equation.3</vt:lpstr>
      <vt:lpstr>Equation.3</vt:lpstr>
      <vt:lpstr>Equation.3</vt:lpstr>
      <vt:lpstr>Equation.3</vt:lpstr>
      <vt:lpstr>Equation.3</vt:lpstr>
      <vt:lpstr>Equation.3</vt:lpstr>
      <vt:lpstr>Equation.DSMT4</vt:lpstr>
      <vt:lpstr>Equation.DSMT4</vt:lpstr>
      <vt:lpstr>人工智能期末复习</vt:lpstr>
      <vt:lpstr>1.搜索</vt:lpstr>
      <vt:lpstr>A搜索算法（八数码问题）</vt:lpstr>
      <vt:lpstr>A搜索算法</vt:lpstr>
      <vt:lpstr>A搜索算法</vt:lpstr>
      <vt:lpstr>A搜索算法</vt:lpstr>
      <vt:lpstr>A搜索算法（真题）</vt:lpstr>
      <vt:lpstr>1.搜索</vt:lpstr>
      <vt:lpstr>A*搜索算法（八数码问题）</vt:lpstr>
      <vt:lpstr>A*搜索算法（八数码问题）</vt:lpstr>
      <vt:lpstr>1.搜索</vt:lpstr>
      <vt:lpstr>与或图搜索</vt:lpstr>
      <vt:lpstr>与或图搜索</vt:lpstr>
      <vt:lpstr>与或图搜索</vt:lpstr>
      <vt:lpstr>与或图搜索</vt:lpstr>
      <vt:lpstr>与或图搜索</vt:lpstr>
      <vt:lpstr>与或图搜索</vt:lpstr>
      <vt:lpstr>与或图搜索</vt:lpstr>
      <vt:lpstr>与或图搜索</vt:lpstr>
      <vt:lpstr>与或图搜索</vt:lpstr>
      <vt:lpstr>与或图搜索</vt:lpstr>
      <vt:lpstr>与或图搜索</vt:lpstr>
      <vt:lpstr>与或图搜索</vt:lpstr>
      <vt:lpstr>与或图搜索</vt:lpstr>
      <vt:lpstr>AO*算法</vt:lpstr>
      <vt:lpstr>AO*算法</vt:lpstr>
      <vt:lpstr>AO*算法举例</vt:lpstr>
      <vt:lpstr>AO*算法举例</vt:lpstr>
      <vt:lpstr>AO*算法举例</vt:lpstr>
      <vt:lpstr>AO*算法举例</vt:lpstr>
      <vt:lpstr>AO*算法（真题）</vt:lpstr>
      <vt:lpstr>2.确定性推理</vt:lpstr>
      <vt:lpstr>2.1 谓词</vt:lpstr>
      <vt:lpstr>2.1 谓词</vt:lpstr>
      <vt:lpstr>2.1 谓词公式</vt:lpstr>
      <vt:lpstr>2.1 谓词公式</vt:lpstr>
      <vt:lpstr>2.1 谓词公式</vt:lpstr>
      <vt:lpstr>2.确定性推理</vt:lpstr>
      <vt:lpstr>2.2 自然演绎推理</vt:lpstr>
      <vt:lpstr>2.2 自然演绎推理（例题）</vt:lpstr>
      <vt:lpstr>2.2 自然演绎推理（例题）</vt:lpstr>
      <vt:lpstr>2.2 自然演绎推理（例题）</vt:lpstr>
      <vt:lpstr>2.确定性推理</vt:lpstr>
      <vt:lpstr>2.3 语义网络——基本语义</vt:lpstr>
      <vt:lpstr>2.3 语义网络——基本语义</vt:lpstr>
      <vt:lpstr>2.3 语义网络——基本语义</vt:lpstr>
      <vt:lpstr>2.3 语义网络表示知识</vt:lpstr>
      <vt:lpstr>2.3 语义网络表示知识</vt:lpstr>
      <vt:lpstr>2.3 语义网络表示知识</vt:lpstr>
      <vt:lpstr>2.3 语义网络表示知识</vt:lpstr>
      <vt:lpstr>2.3 语义网络（例题）</vt:lpstr>
      <vt:lpstr>2.3 语义网络（例题）</vt:lpstr>
      <vt:lpstr>2.3 语义网络（真题）</vt:lpstr>
      <vt:lpstr>3.不确定性推理</vt:lpstr>
      <vt:lpstr>3.不确定性推理</vt:lpstr>
      <vt:lpstr>3.1 贝叶斯</vt:lpstr>
      <vt:lpstr>3.1 贝叶斯（例题1）</vt:lpstr>
      <vt:lpstr>3.1 贝叶斯（例题1）</vt:lpstr>
      <vt:lpstr>3.1 贝叶斯（真题1）</vt:lpstr>
      <vt:lpstr>3.不确定性推理</vt:lpstr>
      <vt:lpstr>3.2 可信度</vt:lpstr>
      <vt:lpstr>3.2 可信度</vt:lpstr>
      <vt:lpstr>3.2 可信度算法</vt:lpstr>
      <vt:lpstr>3.2 可信度（例题）</vt:lpstr>
      <vt:lpstr>3.2 可信度（例题）</vt:lpstr>
      <vt:lpstr>3.2 可信度（真题1）</vt:lpstr>
      <vt:lpstr>3.2 可信度（真题1）</vt:lpstr>
      <vt:lpstr>3.2 可信度（真题2）</vt:lpstr>
      <vt:lpstr>3.2 可信度（真题2）</vt:lpstr>
      <vt:lpstr>3.不确定性推理</vt:lpstr>
      <vt:lpstr>3.3.1 模糊关系</vt:lpstr>
      <vt:lpstr>3.3.1 模糊关系</vt:lpstr>
      <vt:lpstr>3.3.1 模糊关系</vt:lpstr>
      <vt:lpstr>3.3.1 模糊关系（例题）</vt:lpstr>
      <vt:lpstr>3.3.1 模糊关系（例题）</vt:lpstr>
      <vt:lpstr>3.3.1 模糊关系(真题1)</vt:lpstr>
      <vt:lpstr>3.3.1 模糊关系(真题2)</vt:lpstr>
      <vt:lpstr>3.3.2 模糊决策</vt:lpstr>
      <vt:lpstr>3.3.2 模糊决策（例题1）</vt:lpstr>
      <vt:lpstr>3.3.2 模糊决策（例题1）</vt:lpstr>
      <vt:lpstr>3.3.2 模糊决策（例题2）</vt:lpstr>
      <vt:lpstr>3.3.2 模糊决策（例题2）</vt:lpstr>
      <vt:lpstr>3.不确定性推理</vt:lpstr>
      <vt:lpstr>3.4 证据理论</vt:lpstr>
      <vt:lpstr>3.4 证据理论</vt:lpstr>
      <vt:lpstr>3.4 证据理论</vt:lpstr>
      <vt:lpstr>3.4 证据理论</vt:lpstr>
      <vt:lpstr>3.4 证据理论</vt:lpstr>
      <vt:lpstr>3.4 证据理论</vt:lpstr>
      <vt:lpstr>3.4 证据理论</vt:lpstr>
      <vt:lpstr>3.4 证据理论(例题1)</vt:lpstr>
      <vt:lpstr>3.4 证据理论(例题1)</vt:lpstr>
      <vt:lpstr>3.4 证据理论(例题1)</vt:lpstr>
      <vt:lpstr>3.4 证据理论(例题2)</vt:lpstr>
      <vt:lpstr>3.4 证据理论(真题1)</vt:lpstr>
      <vt:lpstr>3.4 证据理论(真题1)</vt:lpstr>
      <vt:lpstr>3.不确定性推理</vt:lpstr>
      <vt:lpstr>3.4 证据理论(真题2)</vt:lpstr>
      <vt:lpstr>3.4 选择简答</vt:lpstr>
      <vt:lpstr>4.选择简答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林星辰</cp:lastModifiedBy>
  <cp:revision>163</cp:revision>
  <dcterms:created xsi:type="dcterms:W3CDTF">2023-12-05T08:11:04Z</dcterms:created>
  <dcterms:modified xsi:type="dcterms:W3CDTF">2023-12-05T08:11:04Z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2052-6.2.2.8394</vt:lpwstr>
  </property>
  <property fmtid="{D5CDD505-2E9C-101B-9397-08002B2CF9AE}" pid="3" name="ICV">
    <vt:lpwstr>5A270CDEB0CC6A94E5376D657EBB0DC8_43</vt:lpwstr>
  </property>
</Properties>
</file>